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70" r:id="rId2"/>
    <p:sldId id="382" r:id="rId3"/>
    <p:sldId id="376" r:id="rId4"/>
    <p:sldId id="405" r:id="rId5"/>
    <p:sldId id="377" r:id="rId6"/>
    <p:sldId id="406" r:id="rId7"/>
    <p:sldId id="378" r:id="rId8"/>
    <p:sldId id="407" r:id="rId9"/>
    <p:sldId id="395" r:id="rId10"/>
    <p:sldId id="396" r:id="rId11"/>
    <p:sldId id="408" r:id="rId12"/>
    <p:sldId id="379" r:id="rId13"/>
    <p:sldId id="397" r:id="rId14"/>
    <p:sldId id="400" r:id="rId15"/>
    <p:sldId id="398" r:id="rId16"/>
    <p:sldId id="401" r:id="rId17"/>
    <p:sldId id="399" r:id="rId18"/>
    <p:sldId id="402" r:id="rId19"/>
    <p:sldId id="403" r:id="rId20"/>
    <p:sldId id="404" r:id="rId21"/>
    <p:sldId id="409" r:id="rId22"/>
    <p:sldId id="380" r:id="rId23"/>
    <p:sldId id="411" r:id="rId24"/>
    <p:sldId id="410" r:id="rId25"/>
    <p:sldId id="362" r:id="rId26"/>
  </p:sldIdLst>
  <p:sldSz cx="12190413" cy="6859588"/>
  <p:notesSz cx="6858000" cy="9144000"/>
  <p:custDataLst>
    <p:tags r:id="rId29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A49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2" autoAdjust="0"/>
    <p:restoredTop sz="82554" autoAdjust="0"/>
  </p:normalViewPr>
  <p:slideViewPr>
    <p:cSldViewPr>
      <p:cViewPr varScale="1">
        <p:scale>
          <a:sx n="77" d="100"/>
          <a:sy n="77" d="100"/>
        </p:scale>
        <p:origin x="1584" y="184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0" d="100"/>
          <a:sy n="120" d="100"/>
        </p:scale>
        <p:origin x="504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4D99C-D6E9-1E12-EE0D-F048D9AE8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6A9593-FDB0-70A7-FC56-CA31A7E06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48820D-6E5A-23FD-F52D-AAAF58084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52B7E-3643-C0A1-B2E3-75DFCBBCC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B867A-2D62-AE3F-50C1-B3742548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6D4EFD-93EE-90C9-47A5-EA41BA836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63DB35-8641-58B9-A8B1-A4A6DDCD0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03A6A-7943-F5BC-6086-13A9C8B9B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3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47D6-C749-54B2-7DA1-A6532769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C4A85E-C481-4B5F-3C95-FCDF85269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34BB30-6BD9-B18D-C23C-CD640C3E2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这里我说一下我们的</a:t>
            </a:r>
            <a:r>
              <a:rPr lang="en-US" altLang="zh-CN" dirty="0"/>
              <a:t>sprint</a:t>
            </a:r>
            <a:r>
              <a:rPr lang="zh-CN" altLang="en-US" dirty="0"/>
              <a:t>周期、为什么有个平台期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968A-21A3-E73D-4EF7-B20918E72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10AD3-D38C-8ECD-1E68-B147C4E3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E8B40E-27EF-C693-0F26-9FCE36235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9358DE-B046-656E-2D7C-058C31BC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这里总结一下</a:t>
            </a:r>
            <a:r>
              <a:rPr lang="en-US" altLang="zh-CN" dirty="0"/>
              <a:t>sprint1</a:t>
            </a:r>
            <a:r>
              <a:rPr lang="zh-CN" altLang="en-US" dirty="0"/>
              <a:t>干了什么，有什么任务，上面那个文字等报告改了贴报告里的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9336-EFF1-D9FF-C14A-D0BA5A8B0B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5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E54DD-D16D-22BE-B9E9-F53CDDF1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F70E92-B13B-E016-45B2-C9F2A75A8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377DFB-DAB4-2D4E-4FA5-132649BD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这里讲一下结构和用户登录的初次实现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D4F1E-6FC2-9D95-95A1-CD4086119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6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EF45-BE8E-C1E5-5B08-5F1B86D61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2DAFA-3C50-3855-66AC-01B523A5F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39107D-0D93-353E-BC92-ED1F604D7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这里总结一下</a:t>
            </a:r>
            <a:r>
              <a:rPr lang="en-US" altLang="zh-CN" dirty="0"/>
              <a:t>sprint2</a:t>
            </a:r>
            <a:r>
              <a:rPr lang="zh-CN" altLang="en-US" dirty="0"/>
              <a:t>干了什么，有什么任务，上面那个文字等报告改了贴报告里的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6977A-4324-7044-CCE9-CFAE374A2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17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802D-566D-5028-CC2F-08C5FF581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785D3E-AE0F-6DB7-B201-53B88325E7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91E78C-61DC-087B-FBCA-48891D5EF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讲一下这个周期我们完成了这些页面，每个页面的作用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03EF8-ADDD-8B59-F612-117640D5B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81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3E6A-A52D-4F8D-9B82-C2BD428B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48EC0F-621D-DC4F-36D2-09DC49872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62BC00-1988-BE72-9F23-A5EC56BE8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这里总结一下</a:t>
            </a:r>
            <a:r>
              <a:rPr lang="en-US" altLang="zh-CN" dirty="0"/>
              <a:t>sprint3</a:t>
            </a:r>
            <a:r>
              <a:rPr lang="zh-CN" altLang="en-US" dirty="0"/>
              <a:t>干了什么，有什么任务，上面那个文字等报告改了贴报告里的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4E7D9-6F0F-33AA-75F5-B2D6DFC5A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02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40DCF-5555-3C8F-56B3-B4794DE8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88E71B-6BF6-4AAE-208C-94E2F24E9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CC2B8C-828E-4CB1-DEDD-C3637E469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讲一下主界面</a:t>
            </a:r>
            <a:r>
              <a:rPr lang="en-US" altLang="zh-CN" dirty="0"/>
              <a:t>fix</a:t>
            </a:r>
            <a:r>
              <a:rPr lang="zh-CN" altLang="en-US" dirty="0"/>
              <a:t>了展示任务功能，添加了</a:t>
            </a:r>
            <a:r>
              <a:rPr lang="en-US" altLang="zh-CN" dirty="0"/>
              <a:t>task detail</a:t>
            </a:r>
            <a:r>
              <a:rPr lang="zh-CN" altLang="en-US" dirty="0"/>
              <a:t>以及作用，添加了实时更新的</a:t>
            </a:r>
            <a:r>
              <a:rPr lang="en-US" altLang="zh-CN" dirty="0"/>
              <a:t>burndown chart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569B8-35E7-FB26-4310-0BE9B7DA2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78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2C43-379D-51F1-C6DD-18A1BC2B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9EB101-60AA-6BF2-8C2C-20A18B653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DEE63B-E27E-2447-F91F-895431378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讲一下我们更新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FC4EB-5D62-408F-1D04-03736C721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1C7AC-13C3-DA91-BB20-829DE8A2A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63531D-F2BC-08A6-4C6C-CCBD07418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F572B8-F582-4269-1C95-948C04845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35824-2F18-AD1F-1A4A-93DF05100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D1C67-BB62-FE6D-D9B6-925457467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C056B3-483E-2489-41F6-0804A63F1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8A46B1-1EDA-631B-0E92-205999154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提一下</a:t>
            </a:r>
            <a:r>
              <a:rPr lang="en-US" altLang="zh-CN" dirty="0"/>
              <a:t>evidence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15CEF-0C2F-BFAA-F5B9-64A013DB3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9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CA4F6-FDFD-6642-D799-323C44FB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68C34C-3F27-8547-C3CD-59DB1F056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51D7F-B1CD-9D20-6D64-247B794E9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D3C8-E220-B6AB-C44E-70C3E4152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9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927CE-F34A-B9B5-A9C2-88943ADE7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1004BA-B69E-3455-9314-0513485F6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02A04A-56DB-A7CB-5708-26EC47313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DB177-1EE1-20AD-7EAF-9C1A5DB66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95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951FC-0B70-0242-CAC6-9ED286EAF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25F72D-B7B6-C5FD-7017-A05FDCE5E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E8E9D2-70A0-875C-E8A7-5F86D492D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044A4-04DA-AFC2-DF07-9FA126A1A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61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59630-648C-942F-6D96-EAFEC7F0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563C66-0E07-BBC5-F616-C6256081F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B6B683-F63B-6E80-A366-E55FB295D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0F61F-E9D0-BD5D-2549-F4E00EBC40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1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BFBA-8DED-D04C-7298-5DE6F7151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B295C0-E598-9CA0-0096-4579140A7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4B0A18-8E7D-D036-BFEA-66D45381F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AB816D-3C4E-2C87-E56E-16CE55635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3C829-4848-9DE3-4F2B-C48329E2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275C3E-B9D2-7149-37BE-28AC4BA5B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7803BA-7001-C9AD-A78D-FA2E71687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B4EEA-1CEE-3571-418D-717ECE3A6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43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4D43A-B2F7-3C02-7F4C-4FCF6C1F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5D2958-EFC8-CFC0-E7E2-9B9B5D1BF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5367FC-5A76-912D-F11B-F5ABEECDF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90F814-49D6-B9C6-F72F-612DBAFD7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9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91C8-12AD-3BE5-2525-58A084431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8B1468-B20F-D68F-30D1-693BB5DA6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41B96B-69E4-B4C3-5240-C7E74CFAD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A073E-4424-B07F-B039-84D97B26E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3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C9276-1560-29CD-A8F6-653F9040C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C003FF-8B14-2E26-4AC2-74E186AE4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EFF629-9A01-BC8F-6536-F8BC75CF6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5FA7C-1B57-BE04-8B2E-7F0C10001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4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44ED5-F9ED-F491-6050-F95396D2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B89882-7FD2-765F-ADA3-A3CDD7271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78F60A-C33F-7A08-DF97-69AE5D736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956A2F-DD93-DAEF-6AF0-723E2A03A6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E9E2-96D1-D03B-2156-0154599A1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815513-590D-A481-3E63-C88D7D337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928763-72DD-252C-DDA6-850707B60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454E6-E899-2EE6-6482-A99CA9EC2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6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BB1A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BB1A49"/>
          </a:solidFill>
          <a:ln>
            <a:solidFill>
              <a:srgbClr val="BB1A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CDF8AC74-5B55-03A1-0BAD-A9ABED32D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50" y="98797"/>
            <a:ext cx="1317463" cy="7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B08CC96-1E75-BF61-0AD5-A9EACAAB837D}"/>
              </a:ext>
            </a:extLst>
          </p:cNvPr>
          <p:cNvGrpSpPr/>
          <p:nvPr userDrawn="1"/>
        </p:nvGrpSpPr>
        <p:grpSpPr>
          <a:xfrm>
            <a:off x="5457006" y="632585"/>
            <a:ext cx="4626507" cy="511504"/>
            <a:chOff x="5457006" y="632585"/>
            <a:chExt cx="4626507" cy="511504"/>
          </a:xfrm>
        </p:grpSpPr>
        <p:sp>
          <p:nvSpPr>
            <p:cNvPr id="3" name="圆角矩形 15">
              <a:extLst>
                <a:ext uri="{FF2B5EF4-FFF2-40B4-BE49-F238E27FC236}">
                  <a16:creationId xmlns:a16="http://schemas.microsoft.com/office/drawing/2014/main" id="{449ED6F1-5ADA-5DD9-4B1C-753A6A1C11AA}"/>
                </a:ext>
              </a:extLst>
            </p:cNvPr>
            <p:cNvSpPr/>
            <p:nvPr/>
          </p:nvSpPr>
          <p:spPr>
            <a:xfrm>
              <a:off x="5457006" y="632585"/>
              <a:ext cx="513261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5FF51C5-79D2-E52E-D917-852C60E3CE0F}"/>
                </a:ext>
              </a:extLst>
            </p:cNvPr>
            <p:cNvGrpSpPr/>
            <p:nvPr/>
          </p:nvGrpSpPr>
          <p:grpSpPr>
            <a:xfrm>
              <a:off x="6339097" y="632585"/>
              <a:ext cx="3744416" cy="511504"/>
              <a:chOff x="6339097" y="1573726"/>
              <a:chExt cx="3744416" cy="511504"/>
            </a:xfrm>
          </p:grpSpPr>
          <p:sp>
            <p:nvSpPr>
              <p:cNvPr id="5" name="圆角矩形 17">
                <a:extLst>
                  <a:ext uri="{FF2B5EF4-FFF2-40B4-BE49-F238E27FC236}">
                    <a16:creationId xmlns:a16="http://schemas.microsoft.com/office/drawing/2014/main" id="{9F368BCF-3169-2F0E-150D-DA11C5F94D9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8B4668A-1BAB-63DE-C22B-6C8FD23FBBBC}"/>
                  </a:ext>
                </a:extLst>
              </p:cNvPr>
              <p:cNvSpPr/>
              <p:nvPr/>
            </p:nvSpPr>
            <p:spPr>
              <a:xfrm>
                <a:off x="6543107" y="1614014"/>
                <a:ext cx="2653074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Introduction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583646-057C-550B-AEDE-DD3956380575}"/>
              </a:ext>
            </a:extLst>
          </p:cNvPr>
          <p:cNvGrpSpPr/>
          <p:nvPr userDrawn="1"/>
        </p:nvGrpSpPr>
        <p:grpSpPr>
          <a:xfrm>
            <a:off x="5457006" y="1469587"/>
            <a:ext cx="4602609" cy="511504"/>
            <a:chOff x="5457006" y="1469037"/>
            <a:chExt cx="4602609" cy="511504"/>
          </a:xfrm>
        </p:grpSpPr>
        <p:sp>
          <p:nvSpPr>
            <p:cNvPr id="8" name="圆角矩形 19">
              <a:extLst>
                <a:ext uri="{FF2B5EF4-FFF2-40B4-BE49-F238E27FC236}">
                  <a16:creationId xmlns:a16="http://schemas.microsoft.com/office/drawing/2014/main" id="{540AF49D-9DB4-78A0-BBA8-26B7E521E645}"/>
                </a:ext>
              </a:extLst>
            </p:cNvPr>
            <p:cNvSpPr/>
            <p:nvPr/>
          </p:nvSpPr>
          <p:spPr>
            <a:xfrm>
              <a:off x="5457006" y="1469037"/>
              <a:ext cx="513261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BBBC93A-C7ED-7A07-5618-812A908AC798}"/>
                </a:ext>
              </a:extLst>
            </p:cNvPr>
            <p:cNvGrpSpPr/>
            <p:nvPr/>
          </p:nvGrpSpPr>
          <p:grpSpPr>
            <a:xfrm>
              <a:off x="6315199" y="1469037"/>
              <a:ext cx="3744416" cy="511504"/>
              <a:chOff x="6315199" y="2410178"/>
              <a:chExt cx="3744416" cy="511504"/>
            </a:xfrm>
          </p:grpSpPr>
          <p:sp>
            <p:nvSpPr>
              <p:cNvPr id="10" name="圆角矩形 21">
                <a:extLst>
                  <a:ext uri="{FF2B5EF4-FFF2-40B4-BE49-F238E27FC236}">
                    <a16:creationId xmlns:a16="http://schemas.microsoft.com/office/drawing/2014/main" id="{056AD1DF-94BF-D835-06B3-7363E75F55DB}"/>
                  </a:ext>
                </a:extLst>
              </p:cNvPr>
              <p:cNvSpPr/>
              <p:nvPr/>
            </p:nvSpPr>
            <p:spPr>
              <a:xfrm>
                <a:off x="6315199" y="2410178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5437B32-5D54-E2E0-0EE9-062E1220DA7C}"/>
                  </a:ext>
                </a:extLst>
              </p:cNvPr>
              <p:cNvSpPr/>
              <p:nvPr/>
            </p:nvSpPr>
            <p:spPr>
              <a:xfrm>
                <a:off x="6543107" y="2450466"/>
                <a:ext cx="2653074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Related work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D59277-7C09-341E-15CE-3A72CAED2C4B}"/>
              </a:ext>
            </a:extLst>
          </p:cNvPr>
          <p:cNvGrpSpPr/>
          <p:nvPr userDrawn="1"/>
        </p:nvGrpSpPr>
        <p:grpSpPr>
          <a:xfrm>
            <a:off x="5457006" y="2306588"/>
            <a:ext cx="4626507" cy="511504"/>
            <a:chOff x="5457006" y="2354890"/>
            <a:chExt cx="4626507" cy="511504"/>
          </a:xfrm>
        </p:grpSpPr>
        <p:sp>
          <p:nvSpPr>
            <p:cNvPr id="13" name="圆角矩形 23">
              <a:extLst>
                <a:ext uri="{FF2B5EF4-FFF2-40B4-BE49-F238E27FC236}">
                  <a16:creationId xmlns:a16="http://schemas.microsoft.com/office/drawing/2014/main" id="{2F9C5317-99DE-BACF-7585-AB33D863F14C}"/>
                </a:ext>
              </a:extLst>
            </p:cNvPr>
            <p:cNvSpPr/>
            <p:nvPr/>
          </p:nvSpPr>
          <p:spPr>
            <a:xfrm>
              <a:off x="5457006" y="2354890"/>
              <a:ext cx="513261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3F69085-B43C-7C41-AA2B-173004E9DA81}"/>
                </a:ext>
              </a:extLst>
            </p:cNvPr>
            <p:cNvGrpSpPr/>
            <p:nvPr/>
          </p:nvGrpSpPr>
          <p:grpSpPr>
            <a:xfrm>
              <a:off x="6339097" y="2354890"/>
              <a:ext cx="3744416" cy="511504"/>
              <a:chOff x="6339097" y="3296031"/>
              <a:chExt cx="3744416" cy="511504"/>
            </a:xfrm>
          </p:grpSpPr>
          <p:sp>
            <p:nvSpPr>
              <p:cNvPr id="15" name="圆角矩形 25">
                <a:extLst>
                  <a:ext uri="{FF2B5EF4-FFF2-40B4-BE49-F238E27FC236}">
                    <a16:creationId xmlns:a16="http://schemas.microsoft.com/office/drawing/2014/main" id="{44FC416B-3BAD-AEFC-8C70-A9F4F5559E6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E2C5B2A-4E16-1609-02E4-22EAFC137B23}"/>
                  </a:ext>
                </a:extLst>
              </p:cNvPr>
              <p:cNvSpPr/>
              <p:nvPr/>
            </p:nvSpPr>
            <p:spPr>
              <a:xfrm>
                <a:off x="6543107" y="3336319"/>
                <a:ext cx="2736304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Preliminaries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86F005-EDD9-7505-B772-0A99B2C24357}"/>
              </a:ext>
            </a:extLst>
          </p:cNvPr>
          <p:cNvGrpSpPr/>
          <p:nvPr userDrawn="1"/>
        </p:nvGrpSpPr>
        <p:grpSpPr>
          <a:xfrm>
            <a:off x="5457006" y="3980592"/>
            <a:ext cx="4626507" cy="511504"/>
            <a:chOff x="5457006" y="3893142"/>
            <a:chExt cx="4626507" cy="511504"/>
          </a:xfrm>
        </p:grpSpPr>
        <p:sp>
          <p:nvSpPr>
            <p:cNvPr id="18" name="圆角矩形 27">
              <a:extLst>
                <a:ext uri="{FF2B5EF4-FFF2-40B4-BE49-F238E27FC236}">
                  <a16:creationId xmlns:a16="http://schemas.microsoft.com/office/drawing/2014/main" id="{BD1FF202-866C-B203-80F3-ACECA58B49A6}"/>
                </a:ext>
              </a:extLst>
            </p:cNvPr>
            <p:cNvSpPr/>
            <p:nvPr/>
          </p:nvSpPr>
          <p:spPr>
            <a:xfrm>
              <a:off x="5457006" y="3893142"/>
              <a:ext cx="513261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ACE1DE0-515F-F9A1-43DF-6010B073A152}"/>
                </a:ext>
              </a:extLst>
            </p:cNvPr>
            <p:cNvGrpSpPr/>
            <p:nvPr/>
          </p:nvGrpSpPr>
          <p:grpSpPr>
            <a:xfrm>
              <a:off x="6339097" y="3893142"/>
              <a:ext cx="3744416" cy="511504"/>
              <a:chOff x="6339097" y="4180903"/>
              <a:chExt cx="3744416" cy="511504"/>
            </a:xfrm>
          </p:grpSpPr>
          <p:sp>
            <p:nvSpPr>
              <p:cNvPr id="20" name="圆角矩形 29">
                <a:extLst>
                  <a:ext uri="{FF2B5EF4-FFF2-40B4-BE49-F238E27FC236}">
                    <a16:creationId xmlns:a16="http://schemas.microsoft.com/office/drawing/2014/main" id="{3F835016-1DD7-8D94-8A00-99A838E5008A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3A2A6C3-6865-F1E7-A7C3-FA670183DABC}"/>
                  </a:ext>
                </a:extLst>
              </p:cNvPr>
              <p:cNvSpPr/>
              <p:nvPr/>
            </p:nvSpPr>
            <p:spPr>
              <a:xfrm>
                <a:off x="6546819" y="4221882"/>
                <a:ext cx="3116273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Software process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ABF5922-8D52-2C5D-D6CB-125E52191390}"/>
              </a:ext>
            </a:extLst>
          </p:cNvPr>
          <p:cNvGrpSpPr/>
          <p:nvPr userDrawn="1"/>
        </p:nvGrpSpPr>
        <p:grpSpPr>
          <a:xfrm>
            <a:off x="5457136" y="4817594"/>
            <a:ext cx="4626377" cy="511504"/>
            <a:chOff x="5457136" y="4769722"/>
            <a:chExt cx="4626377" cy="511504"/>
          </a:xfrm>
        </p:grpSpPr>
        <p:sp>
          <p:nvSpPr>
            <p:cNvPr id="23" name="圆角矩形 31">
              <a:extLst>
                <a:ext uri="{FF2B5EF4-FFF2-40B4-BE49-F238E27FC236}">
                  <a16:creationId xmlns:a16="http://schemas.microsoft.com/office/drawing/2014/main" id="{3C4E2A86-3A08-13D9-1EE7-EBA21B9124DD}"/>
                </a:ext>
              </a:extLst>
            </p:cNvPr>
            <p:cNvSpPr/>
            <p:nvPr/>
          </p:nvSpPr>
          <p:spPr>
            <a:xfrm>
              <a:off x="5457136" y="4769722"/>
              <a:ext cx="513261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6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81FEDE-342B-86D7-FB66-C7176D3C0E24}"/>
                </a:ext>
              </a:extLst>
            </p:cNvPr>
            <p:cNvGrpSpPr/>
            <p:nvPr/>
          </p:nvGrpSpPr>
          <p:grpSpPr>
            <a:xfrm>
              <a:off x="6339097" y="4769722"/>
              <a:ext cx="3744416" cy="511504"/>
              <a:chOff x="6339097" y="5057483"/>
              <a:chExt cx="3744416" cy="511504"/>
            </a:xfrm>
          </p:grpSpPr>
          <p:sp>
            <p:nvSpPr>
              <p:cNvPr id="25" name="圆角矩形 33">
                <a:extLst>
                  <a:ext uri="{FF2B5EF4-FFF2-40B4-BE49-F238E27FC236}">
                    <a16:creationId xmlns:a16="http://schemas.microsoft.com/office/drawing/2014/main" id="{5C68C2D3-D584-DBE9-98C8-E6BBF3E844A5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CF7F021-3ABC-BED3-1964-2F7143ADD41B}"/>
                  </a:ext>
                </a:extLst>
              </p:cNvPr>
              <p:cNvSpPr/>
              <p:nvPr/>
            </p:nvSpPr>
            <p:spPr>
              <a:xfrm>
                <a:off x="6543107" y="5085978"/>
                <a:ext cx="3516508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Evaluation &amp; Conclusion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6F0AA69-9E85-542E-8FDD-823A723512BC}"/>
              </a:ext>
            </a:extLst>
          </p:cNvPr>
          <p:cNvSpPr/>
          <p:nvPr userDrawn="1"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2B8188BC-50CC-5343-3194-15694E6AD4A5}"/>
              </a:ext>
            </a:extLst>
          </p:cNvPr>
          <p:cNvSpPr txBox="1"/>
          <p:nvPr userDrawn="1"/>
        </p:nvSpPr>
        <p:spPr>
          <a:xfrm>
            <a:off x="-28044" y="2966974"/>
            <a:ext cx="3233439" cy="738690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962F7E7-058C-4621-B585-D961423FD1EF}"/>
              </a:ext>
            </a:extLst>
          </p:cNvPr>
          <p:cNvGrpSpPr/>
          <p:nvPr userDrawn="1"/>
        </p:nvGrpSpPr>
        <p:grpSpPr>
          <a:xfrm>
            <a:off x="5457006" y="5654594"/>
            <a:ext cx="4626377" cy="511504"/>
            <a:chOff x="5457006" y="5654594"/>
            <a:chExt cx="4626377" cy="511504"/>
          </a:xfrm>
        </p:grpSpPr>
        <p:sp>
          <p:nvSpPr>
            <p:cNvPr id="31" name="圆角矩形 31">
              <a:extLst>
                <a:ext uri="{FF2B5EF4-FFF2-40B4-BE49-F238E27FC236}">
                  <a16:creationId xmlns:a16="http://schemas.microsoft.com/office/drawing/2014/main" id="{078F475D-5D7E-ECE4-886B-38FA8BCED2C8}"/>
                </a:ext>
              </a:extLst>
            </p:cNvPr>
            <p:cNvSpPr/>
            <p:nvPr/>
          </p:nvSpPr>
          <p:spPr>
            <a:xfrm>
              <a:off x="5457006" y="5654594"/>
              <a:ext cx="513261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7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20686E6-FDB9-5B3E-4107-3441C5235823}"/>
                </a:ext>
              </a:extLst>
            </p:cNvPr>
            <p:cNvGrpSpPr/>
            <p:nvPr/>
          </p:nvGrpSpPr>
          <p:grpSpPr>
            <a:xfrm>
              <a:off x="6338967" y="5654594"/>
              <a:ext cx="3744416" cy="511504"/>
              <a:chOff x="6339097" y="5057483"/>
              <a:chExt cx="3744416" cy="511504"/>
            </a:xfrm>
          </p:grpSpPr>
          <p:sp>
            <p:nvSpPr>
              <p:cNvPr id="33" name="圆角矩形 33">
                <a:extLst>
                  <a:ext uri="{FF2B5EF4-FFF2-40B4-BE49-F238E27FC236}">
                    <a16:creationId xmlns:a16="http://schemas.microsoft.com/office/drawing/2014/main" id="{C951EDA7-E178-42A5-0ACE-6F6ED3D1E7A5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5032D53-6D65-FDD0-8D8E-EB5BB6321901}"/>
                  </a:ext>
                </a:extLst>
              </p:cNvPr>
              <p:cNvSpPr/>
              <p:nvPr/>
            </p:nvSpPr>
            <p:spPr>
              <a:xfrm>
                <a:off x="6543237" y="5085978"/>
                <a:ext cx="2736174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Contribution &amp; Bio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EC166EF-D642-AA78-0972-2953BE042D00}"/>
              </a:ext>
            </a:extLst>
          </p:cNvPr>
          <p:cNvGrpSpPr/>
          <p:nvPr userDrawn="1"/>
        </p:nvGrpSpPr>
        <p:grpSpPr>
          <a:xfrm>
            <a:off x="5457006" y="3143590"/>
            <a:ext cx="4626507" cy="511504"/>
            <a:chOff x="5457006" y="3119379"/>
            <a:chExt cx="4626507" cy="511504"/>
          </a:xfrm>
        </p:grpSpPr>
        <p:sp>
          <p:nvSpPr>
            <p:cNvPr id="36" name="圆角矩形 23">
              <a:extLst>
                <a:ext uri="{FF2B5EF4-FFF2-40B4-BE49-F238E27FC236}">
                  <a16:creationId xmlns:a16="http://schemas.microsoft.com/office/drawing/2014/main" id="{664E39F1-3DC2-49FB-C031-5F9DDA590425}"/>
                </a:ext>
              </a:extLst>
            </p:cNvPr>
            <p:cNvSpPr/>
            <p:nvPr/>
          </p:nvSpPr>
          <p:spPr>
            <a:xfrm>
              <a:off x="5457006" y="3119379"/>
              <a:ext cx="513261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</a:t>
              </a: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D6DC89-591E-8910-E9D1-4F3A2402086E}"/>
                </a:ext>
              </a:extLst>
            </p:cNvPr>
            <p:cNvGrpSpPr/>
            <p:nvPr/>
          </p:nvGrpSpPr>
          <p:grpSpPr>
            <a:xfrm>
              <a:off x="6339097" y="3119379"/>
              <a:ext cx="3744416" cy="511504"/>
              <a:chOff x="6339097" y="3296031"/>
              <a:chExt cx="3744416" cy="511504"/>
            </a:xfrm>
          </p:grpSpPr>
          <p:sp>
            <p:nvSpPr>
              <p:cNvPr id="38" name="圆角矩形 25">
                <a:extLst>
                  <a:ext uri="{FF2B5EF4-FFF2-40B4-BE49-F238E27FC236}">
                    <a16:creationId xmlns:a16="http://schemas.microsoft.com/office/drawing/2014/main" id="{871CCA5E-D203-D2B7-525C-764B44801585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60" tIns="60980" rIns="121960" bIns="60980" anchor="ctr"/>
              <a:lstStyle/>
              <a:p>
                <a:pPr algn="ctr">
                  <a:defRPr/>
                </a:pPr>
                <a:endParaRPr lang="zh-CN" altLang="en-US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E57122B-C934-0CBC-E4E3-58D85543CC1B}"/>
                  </a:ext>
                </a:extLst>
              </p:cNvPr>
              <p:cNvSpPr/>
              <p:nvPr/>
            </p:nvSpPr>
            <p:spPr>
              <a:xfrm>
                <a:off x="6546819" y="3336319"/>
                <a:ext cx="2736304" cy="430928"/>
              </a:xfrm>
              <a:prstGeom prst="rect">
                <a:avLst/>
              </a:prstGeom>
            </p:spPr>
            <p:txBody>
              <a:bodyPr wrap="square" lIns="121960" tIns="60980" rIns="121960" bIns="60980">
                <a:spAutoFit/>
              </a:bodyPr>
              <a:lstStyle/>
              <a:p>
                <a:pPr>
                  <a:defRPr/>
                </a:pPr>
                <a:r>
                  <a:rPr lang="en-US" altLang="zh-CN" sz="2000" b="1" kern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Solution</a:t>
                </a:r>
                <a:endPara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5580185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697685"/>
      </p:ext>
    </p:extLst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07" r:id="rId3"/>
    <p:sldLayoutId id="2147483715" r:id="rId4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977297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977297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27673" y="3712385"/>
            <a:ext cx="9955704" cy="830981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Agile Project Management Tool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4941026" y="5037822"/>
            <a:ext cx="232900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2024-11-28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648489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61C70D17-B825-786F-5317-F481260E4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11" y="469015"/>
            <a:ext cx="1811834" cy="10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4B5F-E907-E5FC-4B51-A95547417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12772B84-E93E-41B6-C4BF-A7C9C68F6572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80B1B0-1E15-1151-61B9-22DBC59891FC}"/>
              </a:ext>
            </a:extLst>
          </p:cNvPr>
          <p:cNvSpPr txBox="1"/>
          <p:nvPr/>
        </p:nvSpPr>
        <p:spPr>
          <a:xfrm>
            <a:off x="694606" y="1083511"/>
            <a:ext cx="4752528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With Quality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Responsibility Principle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Open/Closed Principle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Dependency Inversion Principle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Segregation Principle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0BE920-08E4-A259-E22F-BB295D58690F}"/>
              </a:ext>
            </a:extLst>
          </p:cNvPr>
          <p:cNvSpPr txBox="1"/>
          <p:nvPr/>
        </p:nvSpPr>
        <p:spPr>
          <a:xfrm>
            <a:off x="982638" y="3472549"/>
            <a:ext cx="3960440" cy="326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 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Integration 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Functional 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Regression Testing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 Testing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9BE2FE-1F74-1783-539F-42777588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58" y="1136435"/>
            <a:ext cx="1969782" cy="46722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F41616-C032-715E-5F78-7CEEB8E5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339" y="1701602"/>
            <a:ext cx="2754961" cy="3968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48EE91-25A3-9C15-609F-2F8B41F5181A}"/>
              </a:ext>
            </a:extLst>
          </p:cNvPr>
          <p:cNvSpPr txBox="1"/>
          <p:nvPr/>
        </p:nvSpPr>
        <p:spPr>
          <a:xfrm>
            <a:off x="5383428" y="6012679"/>
            <a:ext cx="331133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 of backend unit test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BB0261-22C1-AFDC-34F5-8F326D42F62A}"/>
              </a:ext>
            </a:extLst>
          </p:cNvPr>
          <p:cNvSpPr txBox="1"/>
          <p:nvPr/>
        </p:nvSpPr>
        <p:spPr>
          <a:xfrm>
            <a:off x="8719152" y="5924494"/>
            <a:ext cx="331133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 of frontend unit test</a:t>
            </a:r>
          </a:p>
        </p:txBody>
      </p:sp>
    </p:spTree>
    <p:extLst>
      <p:ext uri="{BB962C8B-B14F-4D97-AF65-F5344CB8AC3E}">
        <p14:creationId xmlns:p14="http://schemas.microsoft.com/office/powerpoint/2010/main" val="619435458"/>
      </p:ext>
    </p:extLst>
  </p:cSld>
  <p:clrMapOvr>
    <a:masterClrMapping/>
  </p:clrMapOvr>
  <p:transition spd="slow" advClick="0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DC643-2706-578D-EA74-09841EB3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>
            <a:extLst>
              <a:ext uri="{FF2B5EF4-FFF2-40B4-BE49-F238E27FC236}">
                <a16:creationId xmlns:a16="http://schemas.microsoft.com/office/drawing/2014/main" id="{5F6B8505-E0CF-1091-6B76-9133B7ACC35B}"/>
              </a:ext>
            </a:extLst>
          </p:cNvPr>
          <p:cNvSpPr/>
          <p:nvPr/>
        </p:nvSpPr>
        <p:spPr>
          <a:xfrm rot="16200000">
            <a:off x="4278849" y="3881968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21F2C-AAF8-9B79-37B5-D38FF6555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02191CF-5DB6-D0A2-18AF-5EB0F0E5B37C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EBF472-3EB8-F324-3334-CC0CE51E8026}"/>
              </a:ext>
            </a:extLst>
          </p:cNvPr>
          <p:cNvSpPr txBox="1"/>
          <p:nvPr/>
        </p:nvSpPr>
        <p:spPr>
          <a:xfrm>
            <a:off x="4103514" y="5984119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Burndown chart of whole project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C103C-F71A-D321-4A62-70DAFD13A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197546"/>
            <a:ext cx="11096274" cy="46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4432"/>
      </p:ext>
    </p:extLst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2F346-D583-43DC-9C24-6E3C9A96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A5A24B80-3DE0-680F-592D-C90514F7A78F}"/>
              </a:ext>
            </a:extLst>
          </p:cNvPr>
          <p:cNvSpPr txBox="1"/>
          <p:nvPr/>
        </p:nvSpPr>
        <p:spPr>
          <a:xfrm>
            <a:off x="2638822" y="117426"/>
            <a:ext cx="698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process-Sprint 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5BA8EB-176B-FD51-4943-F2775653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74" y="2709714"/>
            <a:ext cx="7129899" cy="36450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5E49DE-BF94-23AB-D2AD-D63C4C872003}"/>
              </a:ext>
            </a:extLst>
          </p:cNvPr>
          <p:cNvSpPr txBox="1"/>
          <p:nvPr/>
        </p:nvSpPr>
        <p:spPr>
          <a:xfrm>
            <a:off x="3538922" y="6364696"/>
            <a:ext cx="4465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Tasks, expected spend time and their points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9B670-B9B7-792E-F9C2-A1C376CF147B}"/>
              </a:ext>
            </a:extLst>
          </p:cNvPr>
          <p:cNvSpPr txBox="1"/>
          <p:nvPr/>
        </p:nvSpPr>
        <p:spPr>
          <a:xfrm>
            <a:off x="1666714" y="1413570"/>
            <a:ext cx="88569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this sprint, We focused on project preparation, including background research, technical analysis, tool selection, task distribution, overall design and basic function.</a:t>
            </a:r>
          </a:p>
        </p:txBody>
      </p:sp>
    </p:spTree>
    <p:extLst>
      <p:ext uri="{BB962C8B-B14F-4D97-AF65-F5344CB8AC3E}">
        <p14:creationId xmlns:p14="http://schemas.microsoft.com/office/powerpoint/2010/main" val="3952442539"/>
      </p:ext>
    </p:extLst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801C1-39CD-926E-9E53-695C9C6C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48F1256-5CDF-8DD8-EB2B-87069296BFE5}"/>
              </a:ext>
            </a:extLst>
          </p:cNvPr>
          <p:cNvSpPr txBox="1"/>
          <p:nvPr/>
        </p:nvSpPr>
        <p:spPr>
          <a:xfrm>
            <a:off x="2638822" y="117426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process-Sprint 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1D4AAC-A1A6-70A9-1B70-40BF09F5C162}"/>
              </a:ext>
            </a:extLst>
          </p:cNvPr>
          <p:cNvSpPr txBox="1"/>
          <p:nvPr/>
        </p:nvSpPr>
        <p:spPr>
          <a:xfrm>
            <a:off x="1918742" y="6429558"/>
            <a:ext cx="2952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Function Classification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A3CAAD-D2E8-776D-E09D-3A672A4B4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4" y="1269554"/>
            <a:ext cx="6264696" cy="4967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690BBD6-58CB-159B-C531-30369A181BEF}"/>
              </a:ext>
            </a:extLst>
          </p:cNvPr>
          <p:cNvSpPr txBox="1"/>
          <p:nvPr/>
        </p:nvSpPr>
        <p:spPr>
          <a:xfrm>
            <a:off x="8424036" y="5734050"/>
            <a:ext cx="2343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version of login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37B96C-C940-D7D3-9533-F14A7401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222" y="2205658"/>
            <a:ext cx="4325863" cy="29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5883"/>
      </p:ext>
    </p:extLst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7839D-A288-841C-F40B-7DEB8B4D2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369DBD-B28C-9BAA-2767-509DF4740F5D}"/>
              </a:ext>
            </a:extLst>
          </p:cNvPr>
          <p:cNvSpPr txBox="1"/>
          <p:nvPr/>
        </p:nvSpPr>
        <p:spPr>
          <a:xfrm>
            <a:off x="2638822" y="117426"/>
            <a:ext cx="698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process-Sprint 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29EB10-7C51-32AD-B582-D2ADFDD2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277" y="2493690"/>
            <a:ext cx="6456890" cy="38576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5987F2-FDE1-913C-10AA-175F374C03ED}"/>
              </a:ext>
            </a:extLst>
          </p:cNvPr>
          <p:cNvSpPr txBox="1"/>
          <p:nvPr/>
        </p:nvSpPr>
        <p:spPr>
          <a:xfrm>
            <a:off x="3538922" y="6364696"/>
            <a:ext cx="4465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Tasks, expected spend time and their points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88C13B-63E9-995A-04A8-8C9468716E51}"/>
              </a:ext>
            </a:extLst>
          </p:cNvPr>
          <p:cNvSpPr txBox="1"/>
          <p:nvPr/>
        </p:nvSpPr>
        <p:spPr>
          <a:xfrm>
            <a:off x="1666714" y="1341562"/>
            <a:ext cx="8856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this sprint, We following the plans laid out in Sprint 1, we continued development and successfully completed the project prototype.</a:t>
            </a:r>
          </a:p>
        </p:txBody>
      </p:sp>
    </p:spTree>
    <p:extLst>
      <p:ext uri="{BB962C8B-B14F-4D97-AF65-F5344CB8AC3E}">
        <p14:creationId xmlns:p14="http://schemas.microsoft.com/office/powerpoint/2010/main" val="2941585685"/>
      </p:ext>
    </p:extLst>
  </p:cSld>
  <p:clrMapOvr>
    <a:masterClrMapping/>
  </p:clrMapOvr>
  <p:transition spd="slow" advClick="0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3113-DC8F-F67A-D07A-D3ED5A0E7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F914820-8026-ADD8-1BDA-7A604B9F0ED9}"/>
              </a:ext>
            </a:extLst>
          </p:cNvPr>
          <p:cNvSpPr txBox="1"/>
          <p:nvPr/>
        </p:nvSpPr>
        <p:spPr>
          <a:xfrm>
            <a:off x="2638822" y="117426"/>
            <a:ext cx="698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process-Sprint 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BACA37-4664-58DC-0242-5E93801657DB}"/>
              </a:ext>
            </a:extLst>
          </p:cNvPr>
          <p:cNvSpPr txBox="1"/>
          <p:nvPr/>
        </p:nvSpPr>
        <p:spPr>
          <a:xfrm>
            <a:off x="2122111" y="3531778"/>
            <a:ext cx="1448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Page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6C359E-CD45-347F-06CA-65683519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0" y="1157673"/>
            <a:ext cx="4004830" cy="23043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84926F-E62B-6E78-FC22-ED7B1A69F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95" y="1549436"/>
            <a:ext cx="4176464" cy="15208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663040-3353-89B1-981C-3FD6DED372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8" y="4060365"/>
            <a:ext cx="4218013" cy="23043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8E55E4-804E-2467-1E25-B6766BCF97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00" y="3770891"/>
            <a:ext cx="4680520" cy="25570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1B9AF29-5527-7D56-8AF8-86973592311D}"/>
              </a:ext>
            </a:extLst>
          </p:cNvPr>
          <p:cNvSpPr txBox="1"/>
          <p:nvPr/>
        </p:nvSpPr>
        <p:spPr>
          <a:xfrm>
            <a:off x="1914339" y="6448421"/>
            <a:ext cx="1948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Dashboard Page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7848FA-C54D-FDA8-622B-79007EC37B38}"/>
              </a:ext>
            </a:extLst>
          </p:cNvPr>
          <p:cNvSpPr txBox="1"/>
          <p:nvPr/>
        </p:nvSpPr>
        <p:spPr>
          <a:xfrm>
            <a:off x="7175326" y="3109359"/>
            <a:ext cx="2956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Drag-and-drop functionality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D4D5E4-FB8D-83AD-D53F-DA8FCBCEBB11}"/>
              </a:ext>
            </a:extLst>
          </p:cNvPr>
          <p:cNvSpPr txBox="1"/>
          <p:nvPr/>
        </p:nvSpPr>
        <p:spPr>
          <a:xfrm>
            <a:off x="8168479" y="6427933"/>
            <a:ext cx="1239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Team Page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016907"/>
      </p:ext>
    </p:extLst>
  </p:cSld>
  <p:clrMapOvr>
    <a:masterClrMapping/>
  </p:clrMapOvr>
  <p:transition spd="slow" advClick="0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6454-1CA7-B5C7-213B-6C274924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D42B86C-BCE1-F6EA-9FC1-2DB5AF77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0" y="2493689"/>
            <a:ext cx="7420084" cy="385760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AB73EF5-64F5-39E9-7AE7-0137F536D403}"/>
              </a:ext>
            </a:extLst>
          </p:cNvPr>
          <p:cNvSpPr txBox="1"/>
          <p:nvPr/>
        </p:nvSpPr>
        <p:spPr>
          <a:xfrm>
            <a:off x="2638822" y="117426"/>
            <a:ext cx="698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process-Sprint 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27C405-044E-738C-5ABD-77FC89A23252}"/>
              </a:ext>
            </a:extLst>
          </p:cNvPr>
          <p:cNvSpPr txBox="1"/>
          <p:nvPr/>
        </p:nvSpPr>
        <p:spPr>
          <a:xfrm>
            <a:off x="3538922" y="6364696"/>
            <a:ext cx="4465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Tasks, expected spend time and their points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3928BD-DCBB-D74A-FCD6-79CDDB41AFFA}"/>
              </a:ext>
            </a:extLst>
          </p:cNvPr>
          <p:cNvSpPr txBox="1"/>
          <p:nvPr/>
        </p:nvSpPr>
        <p:spPr>
          <a:xfrm>
            <a:off x="1666714" y="1341562"/>
            <a:ext cx="88569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this sprint, building on the prototype, we optimized the UI design, refined the code, finalized the project, and reflected on our work, culminating in the final report.</a:t>
            </a:r>
          </a:p>
        </p:txBody>
      </p:sp>
    </p:spTree>
    <p:extLst>
      <p:ext uri="{BB962C8B-B14F-4D97-AF65-F5344CB8AC3E}">
        <p14:creationId xmlns:p14="http://schemas.microsoft.com/office/powerpoint/2010/main" val="2035471365"/>
      </p:ext>
    </p:extLst>
  </p:cSld>
  <p:clrMapOvr>
    <a:masterClrMapping/>
  </p:clrMapOvr>
  <p:transition spd="slow" advClick="0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A506A-10FE-961A-A967-CBD4CDACE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0D8763-A688-96C0-2C6C-887AB930A186}"/>
              </a:ext>
            </a:extLst>
          </p:cNvPr>
          <p:cNvSpPr txBox="1"/>
          <p:nvPr/>
        </p:nvSpPr>
        <p:spPr>
          <a:xfrm>
            <a:off x="2638822" y="117426"/>
            <a:ext cx="698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process-Sprint 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55F26-2718-854A-922C-9F4D808A40A6}"/>
              </a:ext>
            </a:extLst>
          </p:cNvPr>
          <p:cNvSpPr txBox="1"/>
          <p:nvPr/>
        </p:nvSpPr>
        <p:spPr>
          <a:xfrm>
            <a:off x="1544095" y="3779860"/>
            <a:ext cx="2160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Refined Home page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465B1-7D2F-BCAF-846B-CDC55E1A04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70" y="1109889"/>
            <a:ext cx="4392488" cy="2637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3777D7-E541-5334-26E6-F78AA8A7C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4251991"/>
            <a:ext cx="4608512" cy="2108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48FACF-BD7C-FCF9-2117-ECAEAD27C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74" y="1125538"/>
            <a:ext cx="4723314" cy="25079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9C2DBD-4B06-1274-0018-9C436056C0A2}"/>
              </a:ext>
            </a:extLst>
          </p:cNvPr>
          <p:cNvSpPr txBox="1"/>
          <p:nvPr/>
        </p:nvSpPr>
        <p:spPr>
          <a:xfrm>
            <a:off x="4912512" y="6403608"/>
            <a:ext cx="1974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Burndown Chart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59CD69-27D7-F4A5-9DB0-639F310F95C8}"/>
              </a:ext>
            </a:extLst>
          </p:cNvPr>
          <p:cNvSpPr txBox="1"/>
          <p:nvPr/>
        </p:nvSpPr>
        <p:spPr>
          <a:xfrm>
            <a:off x="8154822" y="3827072"/>
            <a:ext cx="1425384" cy="344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detail</a:t>
            </a:r>
          </a:p>
        </p:txBody>
      </p:sp>
    </p:spTree>
    <p:extLst>
      <p:ext uri="{BB962C8B-B14F-4D97-AF65-F5344CB8AC3E}">
        <p14:creationId xmlns:p14="http://schemas.microsoft.com/office/powerpoint/2010/main" val="2798191969"/>
      </p:ext>
    </p:extLst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1FD9F-00D2-6095-8A98-8C44256A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4C9D9D09-136D-F65E-5B03-4B921FCA4AB2}"/>
              </a:ext>
            </a:extLst>
          </p:cNvPr>
          <p:cNvSpPr txBox="1"/>
          <p:nvPr/>
        </p:nvSpPr>
        <p:spPr>
          <a:xfrm>
            <a:off x="2638822" y="117426"/>
            <a:ext cx="698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process-Sprint 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A78D45-AA64-0AD1-29FB-3D0EA829872E}"/>
              </a:ext>
            </a:extLst>
          </p:cNvPr>
          <p:cNvSpPr txBox="1"/>
          <p:nvPr/>
        </p:nvSpPr>
        <p:spPr>
          <a:xfrm>
            <a:off x="9363333" y="2848572"/>
            <a:ext cx="791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Alerts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DB523-B16B-4B91-ED93-470F0AE94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73" y="1940807"/>
            <a:ext cx="2719807" cy="2756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6AF3E8-AD8F-E87B-FF9D-1D043FE5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324" y="1929003"/>
            <a:ext cx="2880320" cy="8868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834AC4-602E-17EC-3FF5-AD6B4BA93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30" y="4509914"/>
            <a:ext cx="2472879" cy="16652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BCDA95C-D320-410F-170C-330B30D0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25" y="1436276"/>
            <a:ext cx="4153847" cy="23875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B3A4D3-5237-1A2E-82E6-1760EB4AE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9422" y="3546496"/>
            <a:ext cx="3616449" cy="249707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65D70E4-8624-AD7C-AAC3-098A3F4D04D0}"/>
              </a:ext>
            </a:extLst>
          </p:cNvPr>
          <p:cNvSpPr txBox="1"/>
          <p:nvPr/>
        </p:nvSpPr>
        <p:spPr>
          <a:xfrm>
            <a:off x="4599467" y="4867961"/>
            <a:ext cx="29914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Refined Sprint Management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EB096A-FE5C-43F8-7B74-69093F5FD7C3}"/>
              </a:ext>
            </a:extLst>
          </p:cNvPr>
          <p:cNvSpPr txBox="1"/>
          <p:nvPr/>
        </p:nvSpPr>
        <p:spPr>
          <a:xfrm>
            <a:off x="1209215" y="3904742"/>
            <a:ext cx="2132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Refined task board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139E85-187A-4129-20BA-3FB24DD6260F}"/>
              </a:ext>
            </a:extLst>
          </p:cNvPr>
          <p:cNvSpPr txBox="1"/>
          <p:nvPr/>
        </p:nvSpPr>
        <p:spPr>
          <a:xfrm>
            <a:off x="1090368" y="6234331"/>
            <a:ext cx="29914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Refined Login Page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75EF11-2082-2834-E696-0C77F3A8493B}"/>
              </a:ext>
            </a:extLst>
          </p:cNvPr>
          <p:cNvSpPr txBox="1"/>
          <p:nvPr/>
        </p:nvSpPr>
        <p:spPr>
          <a:xfrm>
            <a:off x="8620949" y="6043568"/>
            <a:ext cx="2564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Refined Task Detail Card</a:t>
            </a:r>
          </a:p>
        </p:txBody>
      </p:sp>
    </p:spTree>
    <p:extLst>
      <p:ext uri="{BB962C8B-B14F-4D97-AF65-F5344CB8AC3E}">
        <p14:creationId xmlns:p14="http://schemas.microsoft.com/office/powerpoint/2010/main" val="2025495850"/>
      </p:ext>
    </p:extLst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F0FC-74D9-4DA2-7208-DE050567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>
            <a:extLst>
              <a:ext uri="{FF2B5EF4-FFF2-40B4-BE49-F238E27FC236}">
                <a16:creationId xmlns:a16="http://schemas.microsoft.com/office/drawing/2014/main" id="{46A18EBE-7182-2232-7055-EF3F1161352F}"/>
              </a:ext>
            </a:extLst>
          </p:cNvPr>
          <p:cNvSpPr/>
          <p:nvPr/>
        </p:nvSpPr>
        <p:spPr>
          <a:xfrm rot="16200000">
            <a:off x="4278849" y="548423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829DD-AD3A-3E88-63F0-ADEA64B6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52C1055-AF29-720A-23DF-9A9D3AA8A08F}"/>
              </a:ext>
            </a:extLst>
          </p:cNvPr>
          <p:cNvSpPr txBox="1"/>
          <p:nvPr/>
        </p:nvSpPr>
        <p:spPr>
          <a:xfrm>
            <a:off x="2638822" y="117426"/>
            <a:ext cx="892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Software process-Weekly evidence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52A9B3-786C-2A99-1C65-F9B54D9D9946}"/>
              </a:ext>
            </a:extLst>
          </p:cNvPr>
          <p:cNvSpPr txBox="1"/>
          <p:nvPr/>
        </p:nvSpPr>
        <p:spPr>
          <a:xfrm>
            <a:off x="2782838" y="6212845"/>
            <a:ext cx="1213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4E8FEE-0DAE-E58A-6132-13D0F49AF9F7}"/>
              </a:ext>
            </a:extLst>
          </p:cNvPr>
          <p:cNvSpPr txBox="1"/>
          <p:nvPr/>
        </p:nvSpPr>
        <p:spPr>
          <a:xfrm>
            <a:off x="8615486" y="6212845"/>
            <a:ext cx="2792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 of meeting records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17867B-D808-2971-E5F0-F5AEF3EFA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1" y="1345369"/>
            <a:ext cx="7302932" cy="4488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E7A2F9-A8C1-9FF1-B336-1D0F54998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502" y="1413570"/>
            <a:ext cx="2381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4898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BAC1B-5B14-96FC-093C-B986C5670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>
            <a:extLst>
              <a:ext uri="{FF2B5EF4-FFF2-40B4-BE49-F238E27FC236}">
                <a16:creationId xmlns:a16="http://schemas.microsoft.com/office/drawing/2014/main" id="{5AA6E50A-5949-48FC-B5AD-F19901B71881}"/>
              </a:ext>
            </a:extLst>
          </p:cNvPr>
          <p:cNvSpPr/>
          <p:nvPr/>
        </p:nvSpPr>
        <p:spPr>
          <a:xfrm rot="16200000">
            <a:off x="4278849" y="474606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3981E-40AB-928B-50C4-8778C38FA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2776C123-F17F-D09B-56A5-E66D86F22B23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048F1B-FE98-E756-C62E-5C4758D8FF88}"/>
              </a:ext>
            </a:extLst>
          </p:cNvPr>
          <p:cNvSpPr txBox="1"/>
          <p:nvPr/>
        </p:nvSpPr>
        <p:spPr>
          <a:xfrm>
            <a:off x="1230345" y="1989634"/>
            <a:ext cx="5800965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User-Friendliness and Lightweight Design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Ease of Navigation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Collaboration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Emphasizing local environments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55AC7C-5FEF-90BA-32E4-EAF18E9EA222}"/>
              </a:ext>
            </a:extLst>
          </p:cNvPr>
          <p:cNvSpPr txBox="1"/>
          <p:nvPr/>
        </p:nvSpPr>
        <p:spPr>
          <a:xfrm>
            <a:off x="1211476" y="4516990"/>
            <a:ext cx="4191513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Visualization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Kanban Interaction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Burndown Chart Integration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7B809A-454E-17FE-F05B-016965376E0F}"/>
              </a:ext>
            </a:extLst>
          </p:cNvPr>
          <p:cNvSpPr txBox="1"/>
          <p:nvPr/>
        </p:nvSpPr>
        <p:spPr>
          <a:xfrm>
            <a:off x="7103318" y="4557898"/>
            <a:ext cx="4104456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Security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Authentication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Isolation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97CDA-65DB-E12D-6425-21C539C85153}"/>
              </a:ext>
            </a:extLst>
          </p:cNvPr>
          <p:cNvSpPr txBox="1"/>
          <p:nvPr/>
        </p:nvSpPr>
        <p:spPr>
          <a:xfrm>
            <a:off x="7391350" y="1989634"/>
            <a:ext cx="3744416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Organization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Integrity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Lightweight Deployment</a:t>
            </a:r>
          </a:p>
        </p:txBody>
      </p:sp>
    </p:spTree>
    <p:extLst>
      <p:ext uri="{BB962C8B-B14F-4D97-AF65-F5344CB8AC3E}">
        <p14:creationId xmlns:p14="http://schemas.microsoft.com/office/powerpoint/2010/main" val="3899057426"/>
      </p:ext>
    </p:extLst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E10D7-3A05-6000-F37D-7A8FE67F1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3B4F470-81FC-8BEB-5A3D-FBBDE09DFF4C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8F229D-C71C-3CF6-80FB-ACBA460FE04B}"/>
              </a:ext>
            </a:extLst>
          </p:cNvPr>
          <p:cNvSpPr txBox="1"/>
          <p:nvPr/>
        </p:nvSpPr>
        <p:spPr>
          <a:xfrm>
            <a:off x="1234665" y="2421682"/>
            <a:ext cx="9721081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summary, this agile project management tool provides a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simplified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yet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robust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solution for small teams, focusing on essential features like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management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sprint planning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visualization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With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secure authentication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live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updates, and a structured SQLite database, it bridges the gap between overly complex enterprise tools and overly simple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923334688"/>
      </p:ext>
    </p:extLst>
  </p:cSld>
  <p:clrMapOvr>
    <a:masterClrMapping/>
  </p:clrMapOvr>
  <p:transition spd="slow" advClick="0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470E-8D63-10DE-DB2E-94F27502C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>
            <a:extLst>
              <a:ext uri="{FF2B5EF4-FFF2-40B4-BE49-F238E27FC236}">
                <a16:creationId xmlns:a16="http://schemas.microsoft.com/office/drawing/2014/main" id="{3C9ADFFB-DF97-C685-088D-A8A561083217}"/>
              </a:ext>
            </a:extLst>
          </p:cNvPr>
          <p:cNvSpPr/>
          <p:nvPr/>
        </p:nvSpPr>
        <p:spPr>
          <a:xfrm rot="16200000">
            <a:off x="4278849" y="5538152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1053530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51186" y="1053530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62581" y="3284050"/>
            <a:ext cx="9465250" cy="92331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 for Your Attention!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39273" y="5414875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>
            <a:extLst>
              <a:ext uri="{FF2B5EF4-FFF2-40B4-BE49-F238E27FC236}">
                <a16:creationId xmlns:a16="http://schemas.microsoft.com/office/drawing/2014/main" id="{854C8529-C070-3279-8AEF-89CC89A3C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11" y="469015"/>
            <a:ext cx="1811834" cy="101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1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6000">
        <p:blinds dir="vert"/>
      </p:transition>
    </mc:Choice>
    <mc:Fallback xmlns="">
      <p:transition spd="slow" advClick="0" advTm="6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7CFF-DA61-72BA-A2BB-A1FC96A7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238C2452-C3BE-351F-F7A9-F2731442E359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zh-CN" sz="3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0EBA40-98D1-EA7D-B374-749D89C101EB}"/>
              </a:ext>
            </a:extLst>
          </p:cNvPr>
          <p:cNvSpPr/>
          <p:nvPr/>
        </p:nvSpPr>
        <p:spPr>
          <a:xfrm>
            <a:off x="4332449" y="1371818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12C7F9-8B99-C6A6-4A90-2EE94AA952C5}"/>
              </a:ext>
            </a:extLst>
          </p:cNvPr>
          <p:cNvSpPr/>
          <p:nvPr/>
        </p:nvSpPr>
        <p:spPr>
          <a:xfrm>
            <a:off x="5184395" y="1188183"/>
            <a:ext cx="5303299" cy="44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六边形 51">
            <a:extLst>
              <a:ext uri="{FF2B5EF4-FFF2-40B4-BE49-F238E27FC236}">
                <a16:creationId xmlns:a16="http://schemas.microsoft.com/office/drawing/2014/main" id="{BDB969C8-3007-7A44-048B-A0608388A480}"/>
              </a:ext>
            </a:extLst>
          </p:cNvPr>
          <p:cNvSpPr/>
          <p:nvPr/>
        </p:nvSpPr>
        <p:spPr>
          <a:xfrm>
            <a:off x="478582" y="3303864"/>
            <a:ext cx="2955208" cy="1368469"/>
          </a:xfrm>
          <a:prstGeom prst="hexag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Project Management Tools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FD1C67-19EC-CFD4-73AC-65FF57C3AF84}"/>
              </a:ext>
            </a:extLst>
          </p:cNvPr>
          <p:cNvCxnSpPr>
            <a:cxnSpLocks/>
            <a:stCxn id="52" idx="5"/>
            <a:endCxn id="50" idx="1"/>
          </p:cNvCxnSpPr>
          <p:nvPr/>
        </p:nvCxnSpPr>
        <p:spPr>
          <a:xfrm flipV="1">
            <a:off x="3091673" y="2019684"/>
            <a:ext cx="1240776" cy="128418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09FB75D-F2BC-1B00-241A-9D9EC47192F4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433790" y="3988098"/>
            <a:ext cx="898660" cy="1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3050809-CA39-5AC7-5116-773915A2A3CE}"/>
              </a:ext>
            </a:extLst>
          </p:cNvPr>
          <p:cNvCxnSpPr>
            <a:cxnSpLocks/>
            <a:stCxn id="52" idx="1"/>
            <a:endCxn id="60" idx="1"/>
          </p:cNvCxnSpPr>
          <p:nvPr/>
        </p:nvCxnSpPr>
        <p:spPr>
          <a:xfrm>
            <a:off x="3091673" y="4672333"/>
            <a:ext cx="1240776" cy="116228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7">
            <a:extLst>
              <a:ext uri="{FF2B5EF4-FFF2-40B4-BE49-F238E27FC236}">
                <a16:creationId xmlns:a16="http://schemas.microsoft.com/office/drawing/2014/main" id="{1F3EEB27-3688-002C-3AAA-D44E24FE4DFA}"/>
              </a:ext>
            </a:extLst>
          </p:cNvPr>
          <p:cNvSpPr txBox="1"/>
          <p:nvPr/>
        </p:nvSpPr>
        <p:spPr>
          <a:xfrm>
            <a:off x="4792879" y="1692239"/>
            <a:ext cx="6492772" cy="905280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Project management tools ensure efficient and organized achievement of goals by centralizing resources, promoting collaboration, and tracking progress.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A274A9E-C614-4E99-A1B8-A063D554D610}"/>
              </a:ext>
            </a:extLst>
          </p:cNvPr>
          <p:cNvSpPr/>
          <p:nvPr/>
        </p:nvSpPr>
        <p:spPr>
          <a:xfrm>
            <a:off x="4332449" y="3343484"/>
            <a:ext cx="7244427" cy="1295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54350BC-3623-331F-8ED0-6E9C8DEB8727}"/>
              </a:ext>
            </a:extLst>
          </p:cNvPr>
          <p:cNvSpPr/>
          <p:nvPr/>
        </p:nvSpPr>
        <p:spPr>
          <a:xfrm>
            <a:off x="5184395" y="3159848"/>
            <a:ext cx="5303299" cy="4495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Motivation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30">
            <a:extLst>
              <a:ext uri="{FF2B5EF4-FFF2-40B4-BE49-F238E27FC236}">
                <a16:creationId xmlns:a16="http://schemas.microsoft.com/office/drawing/2014/main" id="{EA041D1C-95CD-C293-B45B-9541BBDE0AA9}"/>
              </a:ext>
            </a:extLst>
          </p:cNvPr>
          <p:cNvSpPr txBox="1"/>
          <p:nvPr/>
        </p:nvSpPr>
        <p:spPr>
          <a:xfrm>
            <a:off x="4792879" y="3653965"/>
            <a:ext cx="6558911" cy="905280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The existing tools are either complex and expensive, or lack customization. Developing an efficient, economical, and easy-to-use agile Scrum management tool is an urgent need for small and medium-sized teams.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B376D82-981E-F394-481E-C93DEB3D2D65}"/>
              </a:ext>
            </a:extLst>
          </p:cNvPr>
          <p:cNvSpPr/>
          <p:nvPr/>
        </p:nvSpPr>
        <p:spPr>
          <a:xfrm>
            <a:off x="4332449" y="5197605"/>
            <a:ext cx="7244427" cy="1274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6D24FEE-EB92-568B-82EC-9C47677E5D61}"/>
              </a:ext>
            </a:extLst>
          </p:cNvPr>
          <p:cNvSpPr/>
          <p:nvPr/>
        </p:nvSpPr>
        <p:spPr>
          <a:xfrm>
            <a:off x="5184395" y="5013970"/>
            <a:ext cx="5303299" cy="44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Our idea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33">
            <a:extLst>
              <a:ext uri="{FF2B5EF4-FFF2-40B4-BE49-F238E27FC236}">
                <a16:creationId xmlns:a16="http://schemas.microsoft.com/office/drawing/2014/main" id="{EFBBF408-B305-07D0-4A6F-F276AA738354}"/>
              </a:ext>
            </a:extLst>
          </p:cNvPr>
          <p:cNvSpPr txBox="1"/>
          <p:nvPr/>
        </p:nvSpPr>
        <p:spPr>
          <a:xfrm>
            <a:off x="4792879" y="5508087"/>
            <a:ext cx="6503793" cy="905280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Our solution focuses on simplicity and ease of use, targeting smaller teams and projects that want essential functionalities without clutter, based on Python Flask, SQLite, and Vue.js.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812211"/>
      </p:ext>
    </p:extLst>
  </p:cSld>
  <p:clrMapOvr>
    <a:masterClrMapping/>
  </p:clrMapOvr>
  <p:transition spd="slow" advClick="0" advTm="0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51" grpId="0" animBg="1"/>
          <p:bldP spid="52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 animBg="1"/>
          <p:bldP spid="51" grpId="0" animBg="1"/>
          <p:bldP spid="52" grpId="0" animBg="1"/>
          <p:bldP spid="56" grpId="0"/>
          <p:bldP spid="57" grpId="0" animBg="1"/>
          <p:bldP spid="58" grpId="0" animBg="1"/>
          <p:bldP spid="59" grpId="0"/>
          <p:bldP spid="60" grpId="0" animBg="1"/>
          <p:bldP spid="61" grpId="0" animBg="1"/>
          <p:bldP spid="6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6B7E8-AC2C-5484-8B44-2A007E37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>
            <a:extLst>
              <a:ext uri="{FF2B5EF4-FFF2-40B4-BE49-F238E27FC236}">
                <a16:creationId xmlns:a16="http://schemas.microsoft.com/office/drawing/2014/main" id="{FB67B4FE-8CBA-AEBA-238B-1070E5904FE1}"/>
              </a:ext>
            </a:extLst>
          </p:cNvPr>
          <p:cNvSpPr/>
          <p:nvPr/>
        </p:nvSpPr>
        <p:spPr>
          <a:xfrm rot="16200000">
            <a:off x="4278849" y="1433696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C19B9-BE58-FFC4-08D0-1DD269135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EE44A74-C379-1820-4CCA-244ED6153482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9115D9-8FD3-8489-F67D-9C5667BC5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19" y="1272920"/>
            <a:ext cx="3793171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7ED609D-9748-3094-9375-D8A2D50AB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83" y="4005858"/>
            <a:ext cx="3544616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BE7EE74-A411-9BAE-6C6A-DD3CB09BA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9" y="1272920"/>
            <a:ext cx="3223037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9803BC7-7E6D-7A20-D158-4392DEB745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56" y="4005858"/>
            <a:ext cx="3725365" cy="216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ECD9651-F3F7-7F6F-3731-97E074AEC161}"/>
              </a:ext>
            </a:extLst>
          </p:cNvPr>
          <p:cNvSpPr txBox="1"/>
          <p:nvPr/>
        </p:nvSpPr>
        <p:spPr>
          <a:xfrm>
            <a:off x="3574926" y="3498637"/>
            <a:ext cx="7360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F526DD-CE47-D5DD-061A-AF058C4C8E23}"/>
              </a:ext>
            </a:extLst>
          </p:cNvPr>
          <p:cNvSpPr txBox="1"/>
          <p:nvPr/>
        </p:nvSpPr>
        <p:spPr>
          <a:xfrm>
            <a:off x="7708588" y="3498637"/>
            <a:ext cx="8801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Trello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23D7ACA-DE53-F91C-32E9-6A091E2F207C}"/>
              </a:ext>
            </a:extLst>
          </p:cNvPr>
          <p:cNvSpPr txBox="1"/>
          <p:nvPr/>
        </p:nvSpPr>
        <p:spPr>
          <a:xfrm>
            <a:off x="3574926" y="6265896"/>
            <a:ext cx="84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Taiga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641CA8-C035-FA57-D71A-13DB2A649B5D}"/>
              </a:ext>
            </a:extLst>
          </p:cNvPr>
          <p:cNvSpPr txBox="1"/>
          <p:nvPr/>
        </p:nvSpPr>
        <p:spPr>
          <a:xfrm>
            <a:off x="7535366" y="6265896"/>
            <a:ext cx="1369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GitScrum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99C30B-9078-E786-7581-874EC7746B76}"/>
              </a:ext>
            </a:extLst>
          </p:cNvPr>
          <p:cNvSpPr txBox="1"/>
          <p:nvPr/>
        </p:nvSpPr>
        <p:spPr>
          <a:xfrm>
            <a:off x="406574" y="1629594"/>
            <a:ext cx="1440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Powerful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but</a:t>
            </a: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cost</a:t>
            </a: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D5ECBFB-53E2-1A93-6733-0F50698FCC0C}"/>
              </a:ext>
            </a:extLst>
          </p:cNvPr>
          <p:cNvSpPr txBox="1"/>
          <p:nvPr/>
        </p:nvSpPr>
        <p:spPr>
          <a:xfrm>
            <a:off x="226554" y="4424138"/>
            <a:ext cx="1887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open-source</a:t>
            </a:r>
          </a:p>
          <a:p>
            <a:pPr algn="ctr"/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but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 technical maintenance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875DDE-945A-4929-4DDA-96BCE8360D37}"/>
              </a:ext>
            </a:extLst>
          </p:cNvPr>
          <p:cNvSpPr txBox="1"/>
          <p:nvPr/>
        </p:nvSpPr>
        <p:spPr>
          <a:xfrm>
            <a:off x="10028769" y="1694823"/>
            <a:ext cx="1893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Lightweight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Lacks robustness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limited reporting capabilities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D4BB1A-571F-A43B-7EB5-E971CCCA159F}"/>
              </a:ext>
            </a:extLst>
          </p:cNvPr>
          <p:cNvSpPr txBox="1"/>
          <p:nvPr/>
        </p:nvSpPr>
        <p:spPr>
          <a:xfrm>
            <a:off x="10199662" y="4503045"/>
            <a:ext cx="1887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Convenient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1448584015"/>
      </p:ext>
    </p:extLst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03652-A1A1-F996-3477-0D44A89C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>
            <a:extLst>
              <a:ext uri="{FF2B5EF4-FFF2-40B4-BE49-F238E27FC236}">
                <a16:creationId xmlns:a16="http://schemas.microsoft.com/office/drawing/2014/main" id="{C356662D-F049-ACD5-FF5B-F772E613F077}"/>
              </a:ext>
            </a:extLst>
          </p:cNvPr>
          <p:cNvSpPr/>
          <p:nvPr/>
        </p:nvSpPr>
        <p:spPr>
          <a:xfrm rot="16200000">
            <a:off x="4278849" y="2225784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8EEA3-F832-5A20-F262-AE52E79CA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597CFF1-F317-7B78-48CC-79B230332075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Preliminaries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C87198-6A80-06C7-808D-AAD6E081DCF9}"/>
              </a:ext>
            </a:extLst>
          </p:cNvPr>
          <p:cNvSpPr txBox="1"/>
          <p:nvPr/>
        </p:nvSpPr>
        <p:spPr>
          <a:xfrm>
            <a:off x="569514" y="1197546"/>
            <a:ext cx="611204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Elicitation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New users must be able to create accounts.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User accounts are required for login.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All users can create projects; the creator assumes the role of project owner.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Users can invite other users to join projects as members.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Users can view their own projects and those they participate in.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Members can create and manage tasks, including details such as priority and responsibility.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R7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Task progress is displayed on a Kanban board.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R8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Task information can be edited at any time on relevant pages.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Tasks can be assigned to team members, with avatars indicating assignment.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Task Detail page must show task priority and descriptions.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Users can comment on tasks for collaboration.</a:t>
            </a:r>
          </a:p>
          <a:p>
            <a:pPr>
              <a:spcAft>
                <a:spcPts val="120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The tool should be maintainable and expandable.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282530F-D564-50D9-FEB2-D6F8FDB6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90122"/>
              </p:ext>
            </p:extLst>
          </p:nvPr>
        </p:nvGraphicFramePr>
        <p:xfrm>
          <a:off x="7031310" y="1879506"/>
          <a:ext cx="44644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0515288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2742506"/>
                    </a:ext>
                  </a:extLst>
                </a:gridCol>
              </a:tblGrid>
              <a:tr h="3399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Priority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Requirements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Must Have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R1, R2, R3, R4, R5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6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Should Have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R6, R7, R8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Could Have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R9, R10, R11, R12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9199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E2536D1-0E8C-9B9A-D136-F5C15BD701AD}"/>
              </a:ext>
            </a:extLst>
          </p:cNvPr>
          <p:cNvSpPr txBox="1"/>
          <p:nvPr/>
        </p:nvSpPr>
        <p:spPr>
          <a:xfrm>
            <a:off x="7283338" y="1207253"/>
            <a:ext cx="396044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Priority of Requirements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4FF710-46E7-C7FC-657E-C768353D8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52894"/>
              </p:ext>
            </p:extLst>
          </p:nvPr>
        </p:nvGraphicFramePr>
        <p:xfrm>
          <a:off x="7062733" y="4687818"/>
          <a:ext cx="44644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0515288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62742506"/>
                    </a:ext>
                  </a:extLst>
                </a:gridCol>
              </a:tblGrid>
              <a:tr h="339968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Technology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5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Frontend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Vue.js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6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Backend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Python, Flask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Database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SQLite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9199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85A397-EA4A-D6D7-BED7-AD87D8030340}"/>
              </a:ext>
            </a:extLst>
          </p:cNvPr>
          <p:cNvSpPr txBox="1"/>
          <p:nvPr/>
        </p:nvSpPr>
        <p:spPr>
          <a:xfrm>
            <a:off x="7314761" y="4015565"/>
            <a:ext cx="396044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Selected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805239271"/>
      </p:ext>
    </p:extLst>
  </p:cSld>
  <p:clrMapOvr>
    <a:masterClrMapping/>
  </p:clrMapOvr>
  <p:transition spd="slow"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35120-DC6F-6AEF-FF73-011D76F3F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>
            <a:extLst>
              <a:ext uri="{FF2B5EF4-FFF2-40B4-BE49-F238E27FC236}">
                <a16:creationId xmlns:a16="http://schemas.microsoft.com/office/drawing/2014/main" id="{0C338C84-47DC-D6C8-0861-52BCB855570F}"/>
              </a:ext>
            </a:extLst>
          </p:cNvPr>
          <p:cNvSpPr/>
          <p:nvPr/>
        </p:nvSpPr>
        <p:spPr>
          <a:xfrm rot="16200000">
            <a:off x="4278849" y="3089880"/>
            <a:ext cx="576064" cy="679828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F354F-88B6-9AED-5515-D958FC7E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7D291D6-0D6B-F2FE-64DD-0EA08703C51F}"/>
              </a:ext>
            </a:extLst>
          </p:cNvPr>
          <p:cNvSpPr txBox="1"/>
          <p:nvPr/>
        </p:nvSpPr>
        <p:spPr>
          <a:xfrm>
            <a:off x="2638822" y="117426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39E382-8FA5-B539-C095-F2664E8ED1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1" y="1120132"/>
            <a:ext cx="3879407" cy="51706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6E636D-25B7-915F-1E38-31010B186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83" y="1327937"/>
            <a:ext cx="5905742" cy="47987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510091C-8666-4D3F-B271-14662F27AF02}"/>
              </a:ext>
            </a:extLst>
          </p:cNvPr>
          <p:cNvSpPr txBox="1"/>
          <p:nvPr/>
        </p:nvSpPr>
        <p:spPr>
          <a:xfrm>
            <a:off x="7022672" y="6290803"/>
            <a:ext cx="345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Structure Design</a:t>
            </a:r>
            <a:endParaRPr lang="zh-CN" altLang="en-US" sz="1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70665A-128A-AC3E-EBB8-164FF758E373}"/>
              </a:ext>
            </a:extLst>
          </p:cNvPr>
          <p:cNvSpPr txBox="1"/>
          <p:nvPr/>
        </p:nvSpPr>
        <p:spPr>
          <a:xfrm>
            <a:off x="1198662" y="6321581"/>
            <a:ext cx="36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Walkthrough of our solution</a:t>
            </a:r>
          </a:p>
        </p:txBody>
      </p:sp>
    </p:spTree>
    <p:extLst>
      <p:ext uri="{BB962C8B-B14F-4D97-AF65-F5344CB8AC3E}">
        <p14:creationId xmlns:p14="http://schemas.microsoft.com/office/powerpoint/2010/main" val="518230149"/>
      </p:ext>
    </p:extLst>
  </p:cSld>
  <p:clrMapOvr>
    <a:masterClrMapping/>
  </p:clrMapOvr>
  <p:transition spd="slow" advClick="0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834</Words>
  <Application>Microsoft Macintosh PowerPoint</Application>
  <PresentationFormat>自訂</PresentationFormat>
  <Paragraphs>161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Arial Black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CHAN Yuk Yee</cp:lastModifiedBy>
  <cp:revision>450</cp:revision>
  <dcterms:created xsi:type="dcterms:W3CDTF">2015-04-23T03:04:04Z</dcterms:created>
  <dcterms:modified xsi:type="dcterms:W3CDTF">2025-07-09T13:44:41Z</dcterms:modified>
</cp:coreProperties>
</file>