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269" r:id="rId2"/>
    <p:sldId id="1666" r:id="rId3"/>
    <p:sldId id="271" r:id="rId4"/>
    <p:sldId id="272" r:id="rId5"/>
    <p:sldId id="1480" r:id="rId6"/>
    <p:sldId id="1668" r:id="rId7"/>
    <p:sldId id="1694" r:id="rId8"/>
    <p:sldId id="1708" r:id="rId9"/>
    <p:sldId id="1731" r:id="rId10"/>
    <p:sldId id="1702" r:id="rId11"/>
    <p:sldId id="1733" r:id="rId12"/>
    <p:sldId id="1678" r:id="rId13"/>
    <p:sldId id="1679" r:id="rId14"/>
    <p:sldId id="1680" r:id="rId15"/>
    <p:sldId id="1732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專案名稱" id="{BF72BFC4-E0FC-47BB-B23D-3BA92D6C3488}">
          <p14:sldIdLst>
            <p14:sldId id="1269"/>
          </p14:sldIdLst>
        </p14:section>
        <p14:section name="TODOLIST" id="{CDA55547-8673-4E67-A3C0-28A9DCAD1CC1}">
          <p14:sldIdLst>
            <p14:sldId id="1666"/>
          </p14:sldIdLst>
        </p14:section>
        <p14:section name="專案架構" id="{BE82E686-CE5D-40E1-93C4-454750C96E5B}">
          <p14:sldIdLst>
            <p14:sldId id="271"/>
            <p14:sldId id="272"/>
            <p14:sldId id="1480"/>
            <p14:sldId id="1668"/>
            <p14:sldId id="1694"/>
            <p14:sldId id="1708"/>
            <p14:sldId id="1731"/>
          </p14:sldIdLst>
        </p14:section>
        <p14:section name="當週進度" id="{8B4424AE-5C78-444D-8B6D-A19D7D6E2311}">
          <p14:sldIdLst>
            <p14:sldId id="1702"/>
            <p14:sldId id="1733"/>
          </p14:sldIdLst>
        </p14:section>
        <p14:section name="開會紀錄" id="{EF7418D1-B9AA-46DB-A43F-CE8B8FDE3B12}">
          <p14:sldIdLst>
            <p14:sldId id="1678"/>
          </p14:sldIdLst>
        </p14:section>
        <p14:section name="參考資料" id="{8CDF55F3-3984-473E-B7DA-AE0CF5975227}">
          <p14:sldIdLst>
            <p14:sldId id="1679"/>
          </p14:sldIdLst>
        </p14:section>
        <p14:section name="控管紀錄" id="{62F68368-A3FC-4474-B641-5FE861CF35CE}">
          <p14:sldIdLst>
            <p14:sldId id="1680"/>
          </p14:sldIdLst>
        </p14:section>
        <p14:section name="問題紀錄" id="{CE5A99C0-019E-434B-9F56-F1E5E7218430}">
          <p14:sldIdLst>
            <p14:sldId id="17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8000"/>
    <a:srgbClr val="FF0000"/>
    <a:srgbClr val="FF7373"/>
    <a:srgbClr val="0000FF"/>
    <a:srgbClr val="E1BBE0"/>
    <a:srgbClr val="FF66FF"/>
    <a:srgbClr val="A7CD8E"/>
    <a:srgbClr val="E5F5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843" autoAdjust="0"/>
  </p:normalViewPr>
  <p:slideViewPr>
    <p:cSldViewPr snapToGrid="0">
      <p:cViewPr varScale="1">
        <p:scale>
          <a:sx n="113" d="100"/>
          <a:sy n="113" d="100"/>
        </p:scale>
        <p:origin x="51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492"/>
    </p:cViewPr>
  </p:sorter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61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736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106334F4-5FE6-4D0C-AA54-DDE2BAD6B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5190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316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283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C886897D-8C36-441B-BFDA-81802673D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149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29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22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053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384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04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186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21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twang.org/programming/python-opencv-matplotlib-plot-histogram-tutorial/" TargetMode="External"/><Relationship Id="rId7" Type="http://schemas.openxmlformats.org/officeDocument/2006/relationships/hyperlink" Target="https://chtseng.wordpress.com/2016/12/12/opencv-%E9%80%A3%E7%B5%90%E7%89%A9%E4%BB%B6%E6%A8%99%E8%A8%98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t145.com/9/28459.html" TargetMode="External"/><Relationship Id="rId5" Type="http://schemas.openxmlformats.org/officeDocument/2006/relationships/hyperlink" Target="https://medium.com/ching-i/%E5%A4%9A%E5%9F%B7%E8%A1%8C%E7%B7%92-python-threading-52e1dfb3d5c9" TargetMode="External"/><Relationship Id="rId4" Type="http://schemas.openxmlformats.org/officeDocument/2006/relationships/hyperlink" Target="https://blog.gtwang.org/programming/python-threading-multithreaded-programming-tutorial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pphire1002/Embedded/blob/main/final%20project/unit_test_lbp_v2.py" TargetMode="External"/><Relationship Id="rId7" Type="http://schemas.openxmlformats.org/officeDocument/2006/relationships/hyperlink" Target="https://github.com/Sapphire1002/Embedded/blob/main/final%20project/my_integration.p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apphire1002/Embedded/blob/main/final%20project/img_test.py" TargetMode="External"/><Relationship Id="rId5" Type="http://schemas.openxmlformats.org/officeDocument/2006/relationships/hyperlink" Target="https://github.com/Sapphire1002/Embedded/blob/main/final%20project/unit_test_lbp.py" TargetMode="External"/><Relationship Id="rId4" Type="http://schemas.openxmlformats.org/officeDocument/2006/relationships/hyperlink" Target="https://github.com/Sapphire1002/Embedded/blob/main/final%20project/unit_test_watershed.p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800" dirty="0">
                <a:solidFill>
                  <a:srgbClr val="24292E"/>
                </a:solidFill>
              </a:rPr>
              <a:t>辨識馬路破損區域</a:t>
            </a:r>
            <a:br>
              <a:rPr lang="en-US" altLang="zh-TW" sz="4800" dirty="0"/>
            </a:br>
            <a:r>
              <a:rPr lang="zh-TW" altLang="en-US" sz="4800" dirty="0"/>
              <a:t>進度報告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人：何佳曄</a:t>
            </a:r>
            <a:endParaRPr lang="en-US" altLang="zh-TW" dirty="0"/>
          </a:p>
          <a:p>
            <a:pPr algn="l"/>
            <a:r>
              <a:rPr lang="zh-TW" altLang="en-US" dirty="0"/>
              <a:t>目前成員：何佳曄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2021.06.18</a:t>
            </a:r>
          </a:p>
          <a:p>
            <a:pPr algn="l"/>
            <a:r>
              <a:rPr lang="zh-TW" altLang="en-US" dirty="0"/>
              <a:t>開始日期：</a:t>
            </a:r>
            <a:r>
              <a:rPr lang="en-US" altLang="zh-TW" dirty="0"/>
              <a:t>2021.06.11</a:t>
            </a:r>
          </a:p>
          <a:p>
            <a:r>
              <a:rPr lang="zh-TW" altLang="en-US" dirty="0"/>
              <a:t>結束日期：</a:t>
            </a:r>
            <a:r>
              <a:rPr lang="en-US" altLang="zh-TW" dirty="0"/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608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8EA7481-B897-49BC-B447-FA15672C6EFB}"/>
              </a:ext>
            </a:extLst>
          </p:cNvPr>
          <p:cNvSpPr txBox="1"/>
          <p:nvPr/>
        </p:nvSpPr>
        <p:spPr>
          <a:xfrm>
            <a:off x="838200" y="123092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當前結果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2A385B-F1ED-47DE-BC4F-5FCAA84E4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0255"/>
            <a:ext cx="7391400" cy="41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74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8EA7481-B897-49BC-B447-FA15672C6EFB}"/>
              </a:ext>
            </a:extLst>
          </p:cNvPr>
          <p:cNvSpPr txBox="1"/>
          <p:nvPr/>
        </p:nvSpPr>
        <p:spPr>
          <a:xfrm>
            <a:off x="838200" y="123092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當前結果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158B7F-5045-4BB9-BF16-C70209C57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33" y="1600255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8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開會紀錄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B78FF00-22EE-439F-B0CF-29F508903522}"/>
              </a:ext>
            </a:extLst>
          </p:cNvPr>
          <p:cNvSpPr txBox="1"/>
          <p:nvPr/>
        </p:nvSpPr>
        <p:spPr>
          <a:xfrm>
            <a:off x="838200" y="1217689"/>
            <a:ext cx="104546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2021/05/14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LBP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抓取相鄰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blocks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去比較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當成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watershed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markers</a:t>
            </a:r>
          </a:p>
          <a:p>
            <a:pPr marL="742950" lvl="1" indent="-285750">
              <a:buFont typeface="+mj-lt"/>
              <a:buAutoNum type="arabicPeriod"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2021/05/21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LBP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的計算結果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以及做侵蝕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2021/05/28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connected component labeling(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連通標記區域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，去把相鄰的區域灰階值都當成一樣的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threading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的方式節省運算時間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2021/06/04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切割後剩下的區域都要用光流偵測出來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2021/06/11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光流偵測物件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高斯濾波計算原理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188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FB9FB81-E3F3-4616-A7B6-C9137F5EFE70}"/>
              </a:ext>
            </a:extLst>
          </p:cNvPr>
          <p:cNvSpPr txBox="1"/>
          <p:nvPr/>
        </p:nvSpPr>
        <p:spPr>
          <a:xfrm>
            <a:off x="838200" y="1380066"/>
            <a:ext cx="670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參考書籍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科班出身的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人必修課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opencv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影像處理 使用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0FAED96-E7AC-45BE-858C-FDC08385A640}"/>
              </a:ext>
            </a:extLst>
          </p:cNvPr>
          <p:cNvSpPr txBox="1"/>
          <p:nvPr/>
        </p:nvSpPr>
        <p:spPr>
          <a:xfrm>
            <a:off x="838199" y="1749398"/>
            <a:ext cx="35253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Python opencv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繪製直方圖教學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4"/>
              </a:rPr>
              <a:t>Threading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4"/>
              </a:rPr>
              <a:t>教學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5"/>
              </a:rPr>
              <a:t>Threading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5"/>
              </a:rPr>
              <a:t>教學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5"/>
              </a:rPr>
              <a:t>_2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6"/>
              </a:rPr>
              <a:t>Python GIL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6"/>
              </a:rPr>
              <a:t>問題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7"/>
              </a:rPr>
              <a:t>connected component labeling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4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2021/06/18</a:t>
            </a:r>
            <a:r>
              <a:rPr lang="zh-TW" altLang="en-US" dirty="0"/>
              <a:t>控管紀錄</a:t>
            </a:r>
          </a:p>
        </p:txBody>
      </p:sp>
    </p:spTree>
    <p:extLst>
      <p:ext uri="{BB962C8B-B14F-4D97-AF65-F5344CB8AC3E}">
        <p14:creationId xmlns:p14="http://schemas.microsoft.com/office/powerpoint/2010/main" val="553601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6/18 </a:t>
            </a:r>
            <a:r>
              <a:rPr lang="zh-TW" altLang="en-US" dirty="0"/>
              <a:t>問題紀錄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7FA0580-44A3-4A99-8817-986934E49464}"/>
              </a:ext>
            </a:extLst>
          </p:cNvPr>
          <p:cNvSpPr txBox="1"/>
          <p:nvPr/>
        </p:nvSpPr>
        <p:spPr>
          <a:xfrm>
            <a:off x="838200" y="1346200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49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52E025-269C-47AF-8999-23E11D4E93F3}"/>
              </a:ext>
            </a:extLst>
          </p:cNvPr>
          <p:cNvSpPr/>
          <p:nvPr/>
        </p:nvSpPr>
        <p:spPr>
          <a:xfrm>
            <a:off x="838199" y="1224282"/>
            <a:ext cx="105155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2021/05/07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2021/05/13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抓取馬路範圍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CB3427-06A0-4416-92AC-0A0FD90DAB99}"/>
              </a:ext>
            </a:extLst>
          </p:cNvPr>
          <p:cNvSpPr/>
          <p:nvPr/>
        </p:nvSpPr>
        <p:spPr>
          <a:xfrm>
            <a:off x="838198" y="3384553"/>
            <a:ext cx="105155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2021/05/21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2021/05/27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抓取馬路範圍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處理上週問題紀錄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LBP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抓取的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markers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Watershed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單元測試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unit_test_lbp_v2.py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unit_test_watershed.py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182300-4A9F-4D72-AEC2-7BD90100D153}"/>
              </a:ext>
            </a:extLst>
          </p:cNvPr>
          <p:cNvSpPr/>
          <p:nvPr/>
        </p:nvSpPr>
        <p:spPr>
          <a:xfrm>
            <a:off x="838198" y="2196696"/>
            <a:ext cx="10515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2021/05/14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2021/05/20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抓取馬路範圍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LBP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找馬路材質單元測試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unit_test_lbp.py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85AF90-7A2C-4273-BC16-F4DDA335A841}"/>
              </a:ext>
            </a:extLst>
          </p:cNvPr>
          <p:cNvSpPr/>
          <p:nvPr/>
        </p:nvSpPr>
        <p:spPr>
          <a:xfrm>
            <a:off x="838197" y="4686882"/>
            <a:ext cx="105155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2021/05/28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2021/06/03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抓取馬路範圍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LBP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抓取的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markers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Watershed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單元測試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整合當前單元做驗證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(LBP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Watershed)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unit_test_watershed.py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4F0CA6-BDCF-4C9D-A676-140C02363505}"/>
              </a:ext>
            </a:extLst>
          </p:cNvPr>
          <p:cNvSpPr/>
          <p:nvPr/>
        </p:nvSpPr>
        <p:spPr>
          <a:xfrm>
            <a:off x="5511797" y="1318875"/>
            <a:ext cx="50124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2021/06/04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2021/06/10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利用光流找障礙物屬性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光流單元測試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整合當前單元做驗證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(LBP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Watershed)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光流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抓取馬路範圍整合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img_test.py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integration.py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6E0F71-4CDC-4312-8202-E3AE0823C93F}"/>
              </a:ext>
            </a:extLst>
          </p:cNvPr>
          <p:cNvSpPr/>
          <p:nvPr/>
        </p:nvSpPr>
        <p:spPr>
          <a:xfrm>
            <a:off x="5511796" y="2774721"/>
            <a:ext cx="50124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2021/06/11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2021/06/17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光流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抓取馬路範圍整合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整合測試及驗證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my_integration.py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optical_flow_test.py</a:t>
            </a:r>
          </a:p>
        </p:txBody>
      </p:sp>
    </p:spTree>
    <p:extLst>
      <p:ext uri="{BB962C8B-B14F-4D97-AF65-F5344CB8AC3E}">
        <p14:creationId xmlns:p14="http://schemas.microsoft.com/office/powerpoint/2010/main" val="53178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情境需求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使用影片模擬行車紀錄器攝像頭所拍下之即時畫面在封閉場域道路 </a:t>
            </a:r>
            <a:endParaRPr lang="en-US" altLang="zh-TW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如</a:t>
            </a:r>
            <a:r>
              <a:rPr lang="en-US" altLang="zh-TW" sz="2400" dirty="0">
                <a:latin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</a:rPr>
              <a:t>學校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進行坑洞、障礙物之深度、高度、大小即時辨識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並在畫面中將障礙物圈出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867013"/>
            <a:ext cx="4448175" cy="2886075"/>
          </a:xfrm>
          <a:prstGeom prst="rect">
            <a:avLst/>
          </a:prstGeom>
        </p:spPr>
      </p:pic>
      <p:sp>
        <p:nvSpPr>
          <p:cNvPr id="5" name="平行四邊形 4"/>
          <p:cNvSpPr/>
          <p:nvPr/>
        </p:nvSpPr>
        <p:spPr>
          <a:xfrm>
            <a:off x="2778248" y="4310050"/>
            <a:ext cx="994299" cy="1029314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544063" y="5753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預期結果</a:t>
            </a:r>
          </a:p>
        </p:txBody>
      </p:sp>
      <p:pic>
        <p:nvPicPr>
          <p:cNvPr id="1026" name="Picture 2" descr="https://scontent.xx.fbcdn.net/v/t1.15752-0/s240x240/180862602_956602275166837_4510437000237102600_n.jpg?_nc_cat=100&amp;ccb=1-3&amp;_nc_sid=58c789&amp;_nc_ohc=8JprDyDPDukAX_tIxDq&amp;_nc_ad=z-m&amp;_nc_cid=0&amp;_nc_ht=scontent.xx&amp;tp=7&amp;oh=d512e71ad0bc785b4c53ef1e12b1377e&amp;oe=60B95B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020" y="2867013"/>
            <a:ext cx="1923171" cy="288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7725607" y="5753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預期結果</a:t>
            </a:r>
          </a:p>
        </p:txBody>
      </p:sp>
      <p:sp>
        <p:nvSpPr>
          <p:cNvPr id="12" name="平行四邊形 11"/>
          <p:cNvSpPr/>
          <p:nvPr/>
        </p:nvSpPr>
        <p:spPr>
          <a:xfrm>
            <a:off x="7457856" y="4581235"/>
            <a:ext cx="994299" cy="1029314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平行四邊形 12"/>
          <p:cNvSpPr/>
          <p:nvPr/>
        </p:nvSpPr>
        <p:spPr>
          <a:xfrm>
            <a:off x="8193626" y="4010026"/>
            <a:ext cx="258529" cy="150341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平行四邊形 13"/>
          <p:cNvSpPr/>
          <p:nvPr/>
        </p:nvSpPr>
        <p:spPr>
          <a:xfrm>
            <a:off x="8255793" y="3868805"/>
            <a:ext cx="171451" cy="105502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85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527D7BC-96D7-47C2-A819-F2BF9769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</a:rPr>
              <a:t>功能需求</a:t>
            </a:r>
            <a:endParaRPr lang="en-US" altLang="zh-TW" sz="4000" dirty="0">
              <a:latin typeface="標楷體" panose="03000509000000000000" pitchFamily="65" charset="-120"/>
            </a:endParaRPr>
          </a:p>
        </p:txBody>
      </p:sp>
      <p:sp>
        <p:nvSpPr>
          <p:cNvPr id="6" name="內容版面配置區 6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438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1.</a:t>
            </a: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辨識並標記出</a:t>
            </a: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: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2D2307F-EC8F-421E-B329-6EE0A5D77DBC}"/>
              </a:ext>
            </a:extLst>
          </p:cNvPr>
          <p:cNvSpPr txBox="1">
            <a:spLocks/>
          </p:cNvSpPr>
          <p:nvPr/>
        </p:nvSpPr>
        <p:spPr>
          <a:xfrm>
            <a:off x="838200" y="3580223"/>
            <a:ext cx="10515600" cy="438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2.</a:t>
            </a: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檢測障礙物的深度、高度、大小</a:t>
            </a:r>
            <a:endParaRPr lang="en-US" altLang="zh-TW" sz="2400" dirty="0">
              <a:solidFill>
                <a:srgbClr val="050505"/>
              </a:solidFill>
              <a:latin typeface="標楷體" panose="03000509000000000000" pitchFamily="65" charset="-120"/>
            </a:endParaRPr>
          </a:p>
        </p:txBody>
      </p:sp>
      <p:sp>
        <p:nvSpPr>
          <p:cNvPr id="9" name="內容版面配置區 6">
            <a:extLst>
              <a:ext uri="{FF2B5EF4-FFF2-40B4-BE49-F238E27FC236}">
                <a16:creationId xmlns:a16="http://schemas.microsoft.com/office/drawing/2014/main" id="{80993325-C105-4E13-BBE8-A9A12A05BAB0}"/>
              </a:ext>
            </a:extLst>
          </p:cNvPr>
          <p:cNvSpPr txBox="1">
            <a:spLocks/>
          </p:cNvSpPr>
          <p:nvPr/>
        </p:nvSpPr>
        <p:spPr>
          <a:xfrm>
            <a:off x="1143000" y="1681849"/>
            <a:ext cx="10515600" cy="1856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1.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坑洞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2.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凸包、有高度的障礙物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3.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標線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4.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車輛、行人、動物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5.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樹葉、陰影、積水、模糊標線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6.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裂紋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637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5658DEF-4A98-49A5-BF71-498E7A926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14" y="1598360"/>
            <a:ext cx="8193740" cy="451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4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2021/05/13</a:t>
            </a:r>
            <a:r>
              <a:rPr lang="zh-TW" altLang="en-US"/>
              <a:t> </a:t>
            </a:r>
            <a:r>
              <a:rPr lang="en-US" altLang="zh-TW" dirty="0" err="1"/>
              <a:t>BreakDown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AEEB82-E7FD-4142-9486-279D26E5FC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7" t="2059" r="1172" b="4414"/>
          <a:stretch/>
        </p:blipFill>
        <p:spPr>
          <a:xfrm>
            <a:off x="1709216" y="1285571"/>
            <a:ext cx="8773568" cy="482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7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2021/05/18</a:t>
            </a:r>
            <a:r>
              <a:rPr lang="zh-TW" altLang="en-US" dirty="0"/>
              <a:t> </a:t>
            </a:r>
            <a:r>
              <a:rPr lang="en-US" altLang="zh-TW" dirty="0" err="1"/>
              <a:t>BreakDown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9BEA873-25AC-4F33-B583-6E671D2852D2}"/>
              </a:ext>
            </a:extLst>
          </p:cNvPr>
          <p:cNvSpPr txBox="1"/>
          <p:nvPr/>
        </p:nvSpPr>
        <p:spPr>
          <a:xfrm>
            <a:off x="7249583" y="579605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綠色的背景框代表已完成的部分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6EDA72F-0066-4220-B4F4-327421D78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07" y="1315866"/>
            <a:ext cx="5553512" cy="48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7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2021/05/27</a:t>
            </a:r>
            <a:r>
              <a:rPr lang="zh-TW" altLang="en-US" dirty="0"/>
              <a:t> </a:t>
            </a:r>
            <a:r>
              <a:rPr lang="en-US" altLang="zh-TW" dirty="0" err="1"/>
              <a:t>BreakDown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AE472E9-69EB-4DB7-85D5-42E58AA81B0A}"/>
              </a:ext>
            </a:extLst>
          </p:cNvPr>
          <p:cNvSpPr txBox="1"/>
          <p:nvPr/>
        </p:nvSpPr>
        <p:spPr>
          <a:xfrm>
            <a:off x="7613650" y="584465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綠色的背景框代表已完成的部分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F822183-373B-455B-9EB9-BA4498F7A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0" y="1472658"/>
            <a:ext cx="5924014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2021/06/03</a:t>
            </a:r>
            <a:r>
              <a:rPr lang="zh-TW" altLang="en-US" dirty="0"/>
              <a:t> </a:t>
            </a:r>
            <a:r>
              <a:rPr lang="en-US" altLang="zh-TW" dirty="0" err="1"/>
              <a:t>BreakDown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AE472E9-69EB-4DB7-85D5-42E58AA81B0A}"/>
              </a:ext>
            </a:extLst>
          </p:cNvPr>
          <p:cNvSpPr txBox="1"/>
          <p:nvPr/>
        </p:nvSpPr>
        <p:spPr>
          <a:xfrm>
            <a:off x="7613650" y="584465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綠色的背景框代表已完成的部分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B86690-3289-47A0-88BA-8D9E3F3D2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89" y="1477315"/>
            <a:ext cx="5534326" cy="462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2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126466</TotalTime>
  <Words>478</Words>
  <Application>Microsoft Office PowerPoint</Application>
  <PresentationFormat>寬螢幕</PresentationFormat>
  <Paragraphs>96</Paragraphs>
  <Slides>15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標楷體</vt:lpstr>
      <vt:lpstr>Arial</vt:lpstr>
      <vt:lpstr>Calibri</vt:lpstr>
      <vt:lpstr>Times New Roman</vt:lpstr>
      <vt:lpstr>Wingdings</vt:lpstr>
      <vt:lpstr>Office 佈景主題</vt:lpstr>
      <vt:lpstr>辨識馬路破損區域 進度報告</vt:lpstr>
      <vt:lpstr>TO DO LIST</vt:lpstr>
      <vt:lpstr>情境需求</vt:lpstr>
      <vt:lpstr>功能需求</vt:lpstr>
      <vt:lpstr>專案架構</vt:lpstr>
      <vt:lpstr>2021/05/13 BreakDown</vt:lpstr>
      <vt:lpstr>2021/05/18 BreakDown</vt:lpstr>
      <vt:lpstr>2021/05/27 BreakDown</vt:lpstr>
      <vt:lpstr>2021/06/03 BreakDown</vt:lpstr>
      <vt:lpstr>當周進度</vt:lpstr>
      <vt:lpstr>當周進度</vt:lpstr>
      <vt:lpstr>開會紀錄</vt:lpstr>
      <vt:lpstr>參考資料</vt:lpstr>
      <vt:lpstr>2021/06/18控管紀錄</vt:lpstr>
      <vt:lpstr>6/18 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佳曄 何</cp:lastModifiedBy>
  <cp:revision>2604</cp:revision>
  <dcterms:created xsi:type="dcterms:W3CDTF">2019-03-11T13:47:46Z</dcterms:created>
  <dcterms:modified xsi:type="dcterms:W3CDTF">2021-06-18T05:39:30Z</dcterms:modified>
</cp:coreProperties>
</file>