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71" r:id="rId3"/>
    <p:sldId id="272" r:id="rId4"/>
    <p:sldId id="270" r:id="rId5"/>
    <p:sldId id="266" r:id="rId6"/>
    <p:sldId id="273" r:id="rId7"/>
    <p:sldId id="274" r:id="rId8"/>
    <p:sldId id="269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進度報告" id="{29245749-9F61-4D30-9C51-22457A5A3015}">
          <p14:sldIdLst>
            <p14:sldId id="259"/>
          </p14:sldIdLst>
        </p14:section>
        <p14:section name="需求" id="{B614B109-A5FE-40C5-A6B6-6F0EDA0A46A4}">
          <p14:sldIdLst>
            <p14:sldId id="271"/>
            <p14:sldId id="272"/>
            <p14:sldId id="270"/>
            <p14:sldId id="266"/>
          </p14:sldIdLst>
        </p14:section>
        <p14:section name="分析" id="{6640461F-CA09-4F76-8BF1-31AC0A5FCA64}">
          <p14:sldIdLst>
            <p14:sldId id="273"/>
            <p14:sldId id="274"/>
          </p14:sldIdLst>
        </p14:section>
        <p14:section name="設計" id="{BE467578-9E25-45F1-B4BB-5B6A52B35AC2}">
          <p14:sldIdLst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3844" autoAdjust="0"/>
  </p:normalViewPr>
  <p:slideViewPr>
    <p:cSldViewPr snapToGrid="0">
      <p:cViewPr varScale="1">
        <p:scale>
          <a:sx n="86" d="100"/>
          <a:sy n="86" d="100"/>
        </p:scale>
        <p:origin x="662" y="58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/>
              <a:t>辨識馬路破損區域</a:t>
            </a: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4057095"/>
            <a:ext cx="1051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目前成員：陳陽棋、曾梓維、何佳曄、葉易德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開始日期：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110/04/22</a:t>
            </a:r>
          </a:p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110/05/07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使用影片模擬行車紀錄器攝像頭所拍下之即時畫面在封閉場域道路 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如</a:t>
            </a:r>
            <a:r>
              <a:rPr lang="en-US" altLang="zh-TW" sz="2400" dirty="0">
                <a:latin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</a:rPr>
              <a:t>學校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進行坑洞、障礙物之深度、高度、大小即時辨識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並在畫面中將障礙物圈出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867013"/>
            <a:ext cx="4448175" cy="2886075"/>
          </a:xfrm>
          <a:prstGeom prst="rect">
            <a:avLst/>
          </a:prstGeom>
        </p:spPr>
      </p:pic>
      <p:sp>
        <p:nvSpPr>
          <p:cNvPr id="5" name="平行四邊形 4"/>
          <p:cNvSpPr/>
          <p:nvPr/>
        </p:nvSpPr>
        <p:spPr>
          <a:xfrm>
            <a:off x="2778248" y="4310050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44063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pic>
        <p:nvPicPr>
          <p:cNvPr id="1026" name="Picture 2" descr="https://scontent.xx.fbcdn.net/v/t1.15752-0/s240x240/180862602_956602275166837_4510437000237102600_n.jpg?_nc_cat=100&amp;ccb=1-3&amp;_nc_sid=58c789&amp;_nc_ohc=8JprDyDPDukAX_tIxDq&amp;_nc_ad=z-m&amp;_nc_cid=0&amp;_nc_ht=scontent.xx&amp;tp=7&amp;oh=d512e71ad0bc785b4c53ef1e12b1377e&amp;oe=60B95B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20" y="2867013"/>
            <a:ext cx="1923171" cy="28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725607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sp>
        <p:nvSpPr>
          <p:cNvPr id="12" name="平行四邊形 11"/>
          <p:cNvSpPr/>
          <p:nvPr/>
        </p:nvSpPr>
        <p:spPr>
          <a:xfrm>
            <a:off x="7457856" y="4581235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>
            <a:off x="8193626" y="4010026"/>
            <a:ext cx="258529" cy="150341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8255793" y="3868805"/>
            <a:ext cx="171451" cy="105502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5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功能需求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sp>
        <p:nvSpPr>
          <p:cNvPr id="6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辨識並標記出坑洞、障礙物、車道線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 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檢測障礙物的深度、高度、大小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 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3.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即時辨識</a:t>
            </a:r>
            <a:endParaRPr lang="zh-TW" altLang="en-US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637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介面需求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4824FA-99BE-4130-AD48-444E0AEE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4" y="1489559"/>
            <a:ext cx="11626291" cy="41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7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</a:rPr>
              <a:t>馬路辨識</a:t>
            </a:r>
            <a:r>
              <a:rPr lang="en-US" altLang="zh-TW" sz="2400" dirty="0">
                <a:latin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</a:rPr>
              <a:t>將馬路、白線、雙黃線等</a:t>
            </a:r>
            <a:r>
              <a:rPr lang="en-US" altLang="zh-TW" sz="2400" dirty="0">
                <a:latin typeface="標楷體" panose="03000509000000000000" pitchFamily="65" charset="-120"/>
              </a:rPr>
              <a:t>…</a:t>
            </a:r>
            <a:r>
              <a:rPr lang="zh-TW" altLang="en-US" sz="2400" dirty="0">
                <a:latin typeface="標楷體" panose="03000509000000000000" pitchFamily="65" charset="-120"/>
              </a:rPr>
              <a:t>與天空、街景或分隔島分割出來</a:t>
            </a:r>
            <a:r>
              <a:rPr lang="en-US" altLang="zh-TW" sz="2400" dirty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2.LBP(</a:t>
            </a:r>
            <a:r>
              <a:rPr lang="zh-TW" altLang="en-US" sz="2400" dirty="0">
                <a:latin typeface="標楷體" panose="03000509000000000000" pitchFamily="65" charset="-120"/>
              </a:rPr>
              <a:t>透過材質的辨識將各個不同的材質，例如馬路、天空</a:t>
            </a:r>
            <a:r>
              <a:rPr lang="en-US" altLang="zh-TW" sz="2400" dirty="0">
                <a:latin typeface="標楷體" panose="03000509000000000000" pitchFamily="65" charset="-120"/>
              </a:rPr>
              <a:t>…</a:t>
            </a:r>
            <a:r>
              <a:rPr lang="zh-TW" altLang="en-US" sz="2400" dirty="0">
                <a:latin typeface="標楷體" panose="03000509000000000000" pitchFamily="65" charset="-120"/>
              </a:rPr>
              <a:t>畫上</a:t>
            </a:r>
            <a:r>
              <a:rPr lang="en-US" altLang="zh-TW" sz="2400" dirty="0">
                <a:latin typeface="標楷體" panose="03000509000000000000" pitchFamily="65" charset="-120"/>
              </a:rPr>
              <a:t>marker)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3.watershed(</a:t>
            </a:r>
            <a:r>
              <a:rPr lang="zh-TW" altLang="en-US" sz="2400" dirty="0">
                <a:latin typeface="標楷體" panose="03000509000000000000" pitchFamily="65" charset="-120"/>
              </a:rPr>
              <a:t>將自動產生的</a:t>
            </a:r>
            <a:r>
              <a:rPr lang="en-US" altLang="zh-TW" sz="2400" dirty="0">
                <a:latin typeface="標楷體" panose="03000509000000000000" pitchFamily="65" charset="-120"/>
              </a:rPr>
              <a:t>marker</a:t>
            </a:r>
            <a:r>
              <a:rPr lang="zh-TW" altLang="en-US" sz="2400" dirty="0">
                <a:latin typeface="標楷體" panose="03000509000000000000" pitchFamily="65" charset="-120"/>
              </a:rPr>
              <a:t>開始注水，分割出馬路</a:t>
            </a:r>
            <a:r>
              <a:rPr lang="en-US" altLang="zh-TW" sz="2400" dirty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/>
              <a:t>4</a:t>
            </a:r>
            <a:r>
              <a:rPr lang="en-US" altLang="zh-TW" sz="2400" dirty="0">
                <a:latin typeface="標楷體" panose="03000509000000000000" pitchFamily="65" charset="-120"/>
              </a:rPr>
              <a:t>.</a:t>
            </a:r>
            <a:r>
              <a:rPr lang="en-US" altLang="zh-TW" sz="2400" dirty="0"/>
              <a:t>sobel(</a:t>
            </a:r>
            <a:r>
              <a:rPr lang="zh-TW" altLang="en-US" sz="2400" dirty="0"/>
              <a:t>將</a:t>
            </a:r>
            <a:r>
              <a:rPr lang="en-US" altLang="zh-TW" sz="2400" dirty="0" err="1"/>
              <a:t>sobel</a:t>
            </a:r>
            <a:r>
              <a:rPr lang="zh-TW" altLang="en-US" sz="2400" dirty="0"/>
              <a:t>的數值做為</a:t>
            </a:r>
            <a:r>
              <a:rPr lang="en-US" altLang="zh-TW" sz="2400" dirty="0"/>
              <a:t>watershed</a:t>
            </a:r>
            <a:r>
              <a:rPr lang="zh-TW" altLang="en-US" sz="2400" dirty="0"/>
              <a:t>高與低的基準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5.</a:t>
            </a:r>
            <a:r>
              <a:rPr lang="zh-TW" altLang="en-US" sz="2400" dirty="0"/>
              <a:t> 霍夫變換找車道線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6.</a:t>
            </a:r>
            <a:r>
              <a:rPr lang="zh-TW" altLang="en-US" sz="2400" dirty="0"/>
              <a:t> 角點偵測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7. </a:t>
            </a:r>
            <a:r>
              <a:rPr lang="zh-TW" altLang="en-US" sz="2400" dirty="0"/>
              <a:t>光流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7730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007" t="2059" r="1172" b="4414"/>
          <a:stretch/>
        </p:blipFill>
        <p:spPr>
          <a:xfrm>
            <a:off x="1709216" y="1285571"/>
            <a:ext cx="8773568" cy="4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3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D66EA87-C65D-4F84-8449-DD72D475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0A202-D37B-434D-90F7-203C2E99115A}"/>
              </a:ext>
            </a:extLst>
          </p:cNvPr>
          <p:cNvSpPr/>
          <p:nvPr/>
        </p:nvSpPr>
        <p:spPr>
          <a:xfrm>
            <a:off x="3931925" y="3912322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gray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250D23-2E1D-4F50-88F0-D71D651876AE}"/>
              </a:ext>
            </a:extLst>
          </p:cNvPr>
          <p:cNvSpPr/>
          <p:nvPr/>
        </p:nvSpPr>
        <p:spPr>
          <a:xfrm>
            <a:off x="6516533" y="3815707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LBP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4D0AF0-F948-4316-9489-45DFA4A68695}"/>
              </a:ext>
            </a:extLst>
          </p:cNvPr>
          <p:cNvSpPr/>
          <p:nvPr/>
        </p:nvSpPr>
        <p:spPr>
          <a:xfrm>
            <a:off x="4881841" y="4814975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Sobel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2F4849-B2E4-4019-8F97-0530EC2D2B52}"/>
              </a:ext>
            </a:extLst>
          </p:cNvPr>
          <p:cNvSpPr/>
          <p:nvPr/>
        </p:nvSpPr>
        <p:spPr>
          <a:xfrm>
            <a:off x="6042730" y="4814976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Water-shed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5AAFBA-21D7-42BD-B7AD-BD624FFAA7BC}"/>
              </a:ext>
            </a:extLst>
          </p:cNvPr>
          <p:cNvSpPr/>
          <p:nvPr/>
        </p:nvSpPr>
        <p:spPr>
          <a:xfrm>
            <a:off x="5403540" y="2816440"/>
            <a:ext cx="1136341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Get_road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73CF74-BFAD-45F5-A042-79F58B5634A1}"/>
              </a:ext>
            </a:extLst>
          </p:cNvPr>
          <p:cNvSpPr/>
          <p:nvPr/>
        </p:nvSpPr>
        <p:spPr>
          <a:xfrm>
            <a:off x="2791287" y="2812930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Read_</a:t>
            </a:r>
          </a:p>
          <a:p>
            <a:pPr algn="ctr"/>
            <a:r>
              <a:rPr lang="en-US" altLang="zh-TW" dirty="0"/>
              <a:t>video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965DB2-43D2-48E2-AC1F-94E6D2576076}"/>
              </a:ext>
            </a:extLst>
          </p:cNvPr>
          <p:cNvSpPr/>
          <p:nvPr/>
        </p:nvSpPr>
        <p:spPr>
          <a:xfrm>
            <a:off x="8764851" y="2816440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find_</a:t>
            </a:r>
          </a:p>
          <a:p>
            <a:pPr algn="ctr"/>
            <a:r>
              <a:rPr lang="en-US" altLang="zh-TW" dirty="0"/>
              <a:t>hole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0F3708-3E2A-4E74-839B-65A10CD4EBD0}"/>
              </a:ext>
            </a:extLst>
          </p:cNvPr>
          <p:cNvSpPr/>
          <p:nvPr/>
        </p:nvSpPr>
        <p:spPr>
          <a:xfrm>
            <a:off x="7618379" y="4332156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Hough</a:t>
            </a:r>
          </a:p>
          <a:p>
            <a:pPr algn="ctr"/>
            <a:r>
              <a:rPr lang="en-US" altLang="zh-TW" dirty="0" err="1"/>
              <a:t>linesP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0102A3-67A4-4E05-A92E-F34CAC6D9DC8}"/>
              </a:ext>
            </a:extLst>
          </p:cNvPr>
          <p:cNvSpPr/>
          <p:nvPr/>
        </p:nvSpPr>
        <p:spPr>
          <a:xfrm>
            <a:off x="8873601" y="4332156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keypoint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665285-6CD9-4435-8DF8-03494AD66007}"/>
              </a:ext>
            </a:extLst>
          </p:cNvPr>
          <p:cNvSpPr/>
          <p:nvPr/>
        </p:nvSpPr>
        <p:spPr>
          <a:xfrm>
            <a:off x="10259717" y="4332155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Optical flow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D72492-8590-4CD0-9E42-C11FFED8ABA0}"/>
              </a:ext>
            </a:extLst>
          </p:cNvPr>
          <p:cNvSpPr/>
          <p:nvPr/>
        </p:nvSpPr>
        <p:spPr>
          <a:xfrm>
            <a:off x="5221367" y="1430465"/>
            <a:ext cx="1465180" cy="902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辨識馬路破損區域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7ACD546-7034-4C68-B295-F88C4100C53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262001" y="3428999"/>
            <a:ext cx="108750" cy="90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874EB7B-7792-4D46-BDAE-8E0BD29C840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115529" y="3428999"/>
            <a:ext cx="1146472" cy="90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B821D12-ADED-4469-842E-2661571CCC89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9262001" y="3428999"/>
            <a:ext cx="1494866" cy="90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0FE92DB-252E-409D-874B-B465E38E98D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4429075" y="3428999"/>
            <a:ext cx="1542636" cy="48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8991276-74C1-442E-847B-0B47D807E38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971711" y="3428999"/>
            <a:ext cx="1041972" cy="38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5F35DDB-C1CC-43B2-B85C-33F076A16FEB}"/>
              </a:ext>
            </a:extLst>
          </p:cNvPr>
          <p:cNvCxnSpPr>
            <a:stCxn id="15" idx="2"/>
            <a:endCxn id="9" idx="0"/>
          </p:cNvCxnSpPr>
          <p:nvPr/>
        </p:nvCxnSpPr>
        <p:spPr>
          <a:xfrm>
            <a:off x="5953957" y="2333120"/>
            <a:ext cx="17754" cy="48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C2663076-BED7-4D84-9BDA-EBB8A30A2380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 flipH="1">
            <a:off x="3288437" y="2333120"/>
            <a:ext cx="2665520" cy="47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FDDD2E0-0E5C-4A6E-9F6A-D961180ED2D7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5953957" y="2333120"/>
            <a:ext cx="3308044" cy="48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B34DC16-7A73-4F80-BC95-3C3E0D5D9F41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5378991" y="3428999"/>
            <a:ext cx="592720" cy="138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173B1A34-F6DE-4D79-B753-487C51B0C1D3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5971711" y="3428999"/>
            <a:ext cx="568169" cy="138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92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" y="1845536"/>
            <a:ext cx="12029243" cy="2283747"/>
          </a:xfrm>
          <a:prstGeom prst="rect">
            <a:avLst/>
          </a:prstGeom>
        </p:spPr>
      </p:pic>
      <p:sp>
        <p:nvSpPr>
          <p:cNvPr id="5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分割馬路</a:t>
            </a:r>
            <a:endParaRPr lang="en-US" altLang="zh-TW" sz="2400" dirty="0"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91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8" y="1488621"/>
            <a:ext cx="11965484" cy="38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58217</TotalTime>
  <Words>240</Words>
  <Application>Microsoft Office PowerPoint</Application>
  <PresentationFormat>寬螢幕</PresentationFormat>
  <Paragraphs>56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標楷體</vt:lpstr>
      <vt:lpstr>Arial</vt:lpstr>
      <vt:lpstr>Calibri</vt:lpstr>
      <vt:lpstr>Times New Roman</vt:lpstr>
      <vt:lpstr>Office 佈景主題</vt:lpstr>
      <vt:lpstr>辨識馬路破損區域 專案進度報告</vt:lpstr>
      <vt:lpstr>情境需求</vt:lpstr>
      <vt:lpstr>功能需求</vt:lpstr>
      <vt:lpstr>介面需求</vt:lpstr>
      <vt:lpstr>程式需求</vt:lpstr>
      <vt:lpstr>分析</vt:lpstr>
      <vt:lpstr>分析</vt:lpstr>
      <vt:lpstr>設計</vt:lpstr>
      <vt:lpstr>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1201</cp:revision>
  <dcterms:created xsi:type="dcterms:W3CDTF">2019-03-11T13:47:46Z</dcterms:created>
  <dcterms:modified xsi:type="dcterms:W3CDTF">2021-05-07T06:51:52Z</dcterms:modified>
</cp:coreProperties>
</file>