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269" r:id="rId2"/>
    <p:sldId id="1666" r:id="rId3"/>
    <p:sldId id="271" r:id="rId4"/>
    <p:sldId id="272" r:id="rId5"/>
    <p:sldId id="1480" r:id="rId6"/>
    <p:sldId id="1668" r:id="rId7"/>
    <p:sldId id="1694" r:id="rId8"/>
    <p:sldId id="1708" r:id="rId9"/>
    <p:sldId id="1731" r:id="rId10"/>
    <p:sldId id="267" r:id="rId11"/>
    <p:sldId id="1713" r:id="rId12"/>
    <p:sldId id="1714" r:id="rId13"/>
    <p:sldId id="1715" r:id="rId14"/>
    <p:sldId id="1728" r:id="rId15"/>
    <p:sldId id="1702" r:id="rId16"/>
    <p:sldId id="1721" r:id="rId17"/>
    <p:sldId id="1678" r:id="rId18"/>
    <p:sldId id="1679" r:id="rId19"/>
    <p:sldId id="1680" r:id="rId20"/>
    <p:sldId id="1681" r:id="rId21"/>
    <p:sldId id="173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66"/>
          </p14:sldIdLst>
        </p14:section>
        <p14:section name="專案架構" id="{BE82E686-CE5D-40E1-93C4-454750C96E5B}">
          <p14:sldIdLst>
            <p14:sldId id="271"/>
            <p14:sldId id="272"/>
            <p14:sldId id="1480"/>
            <p14:sldId id="1668"/>
            <p14:sldId id="1694"/>
            <p14:sldId id="1708"/>
            <p14:sldId id="1731"/>
          </p14:sldIdLst>
        </p14:section>
        <p14:section name="當週進度" id="{8B4424AE-5C78-444D-8B6D-A19D7D6E2311}">
          <p14:sldIdLst>
            <p14:sldId id="267"/>
            <p14:sldId id="1713"/>
            <p14:sldId id="1714"/>
            <p14:sldId id="1715"/>
            <p14:sldId id="1728"/>
            <p14:sldId id="1702"/>
            <p14:sldId id="1721"/>
          </p14:sldIdLst>
        </p14:section>
        <p14:section name="開會紀錄" id="{EF7418D1-B9AA-46DB-A43F-CE8B8FDE3B12}">
          <p14:sldIdLst>
            <p14:sldId id="167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680"/>
          </p14:sldIdLst>
        </p14:section>
        <p14:section name="問題紀錄" id="{CE5A99C0-019E-434B-9F56-F1E5E7218430}">
          <p14:sldIdLst>
            <p14:sldId id="1681"/>
            <p14:sldId id="17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000"/>
    <a:srgbClr val="FF0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843" autoAdjust="0"/>
  </p:normalViewPr>
  <p:slideViewPr>
    <p:cSldViewPr snapToGrid="0">
      <p:cViewPr varScale="1">
        <p:scale>
          <a:sx n="108" d="100"/>
          <a:sy n="108" d="100"/>
        </p:scale>
        <p:origin x="63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106334F4-5FE6-4D0C-AA54-DDE2BAD6B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316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7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0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886897D-8C36-441B-BFDA-81802673D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49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05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8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0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8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73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opencv-matplotlib-plot-histogram-tutorial/" TargetMode="External"/><Relationship Id="rId7" Type="http://schemas.openxmlformats.org/officeDocument/2006/relationships/hyperlink" Target="https://chtseng.wordpress.com/2016/12/12/opencv-%E9%80%A3%E7%B5%90%E7%89%A9%E4%BB%B6%E6%A8%99%E8%A8%98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145.com/9/28459.html" TargetMode="External"/><Relationship Id="rId5" Type="http://schemas.openxmlformats.org/officeDocument/2006/relationships/hyperlink" Target="https://medium.com/ching-i/%E5%A4%9A%E5%9F%B7%E8%A1%8C%E7%B7%92-python-threading-52e1dfb3d5c9" TargetMode="External"/><Relationship Id="rId4" Type="http://schemas.openxmlformats.org/officeDocument/2006/relationships/hyperlink" Target="https://blog.gtwang.org/programming/python-threading-multithreaded-programming-tutorial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pphire1002/Embedded/blob/main/final%20project/unit_test_lbp_v2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apphire1002/Embedded/blob/main/final%20project/unit_test_lbp.py" TargetMode="External"/><Relationship Id="rId4" Type="http://schemas.openxmlformats.org/officeDocument/2006/relationships/hyperlink" Target="https://github.com/Sapphire1002/Embedded/blob/main/final%20project/unit_test_watershed.p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>
                <a:solidFill>
                  <a:srgbClr val="24292E"/>
                </a:solidFill>
              </a:rPr>
              <a:t>辨識馬路破損區域</a:t>
            </a:r>
            <a:br>
              <a:rPr lang="en-US" altLang="zh-TW" sz="4800" dirty="0"/>
            </a:br>
            <a:r>
              <a:rPr lang="zh-TW" altLang="en-US" sz="4800" dirty="0"/>
              <a:t>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2021.06.04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2021.05.28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C1F1E3C-7231-4264-9077-F232C5DEA765}"/>
              </a:ext>
            </a:extLst>
          </p:cNvPr>
          <p:cNvSpPr txBox="1"/>
          <p:nvPr/>
        </p:nvSpPr>
        <p:spPr>
          <a:xfrm>
            <a:off x="838200" y="125729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設計架構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21FB2-995B-4304-BE01-04E43D781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36" y="1522709"/>
            <a:ext cx="5524347" cy="47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C1F1E3C-7231-4264-9077-F232C5DEA765}"/>
              </a:ext>
            </a:extLst>
          </p:cNvPr>
          <p:cNvSpPr txBox="1"/>
          <p:nvPr/>
        </p:nvSpPr>
        <p:spPr>
          <a:xfrm>
            <a:off x="838200" y="125729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做法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(preprocess)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904577-0CC0-4151-A2B3-AE4B53E17561}"/>
              </a:ext>
            </a:extLst>
          </p:cNvPr>
          <p:cNvSpPr txBox="1"/>
          <p:nvPr/>
        </p:nvSpPr>
        <p:spPr>
          <a:xfrm>
            <a:off x="838200" y="1626631"/>
            <a:ext cx="90204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抓取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區域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灰階值小於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的部分都當成邊框處理，使用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findContours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以及繪製最小矩形框處理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重新設定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cv2.resize()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，判斷影片為直向或橫向，調整適合的方向，大小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(480, 640)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(640, 480)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轉灰階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cv2.cvtColor()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高斯濾波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(kernel 5*5, SD = 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cv2.GaussianBlur()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5. Sobel(ddepth=-1, dx=1, dy=1, ksize=5)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cv2.Sobel()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二值化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f(x) = (max(sobel) – min(sobel)) * thres_condi(0.2)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255 if sobel &gt;= f(x) else 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09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C1F1E3C-7231-4264-9077-F232C5DEA765}"/>
              </a:ext>
            </a:extLst>
          </p:cNvPr>
          <p:cNvSpPr txBox="1"/>
          <p:nvPr/>
        </p:nvSpPr>
        <p:spPr>
          <a:xfrm>
            <a:off x="838200" y="125729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做法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(handle_sample)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2ADA33-EA92-4FF3-82FA-0E1EA86639A1}"/>
              </a:ext>
            </a:extLst>
          </p:cNvPr>
          <p:cNvSpPr txBox="1"/>
          <p:nvPr/>
        </p:nvSpPr>
        <p:spPr>
          <a:xfrm>
            <a:off x="838200" y="1614139"/>
            <a:ext cx="7176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抓取影片中心區域的上下兩行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block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block_size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(20, 60)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找值為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最多的當成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LBP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sample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取值的時候避免邊界會造成影響，因此只計算第二塊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倒數第二塊</a:t>
            </a:r>
          </a:p>
        </p:txBody>
      </p:sp>
    </p:spTree>
    <p:extLst>
      <p:ext uri="{BB962C8B-B14F-4D97-AF65-F5344CB8AC3E}">
        <p14:creationId xmlns:p14="http://schemas.microsoft.com/office/powerpoint/2010/main" val="199858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C1F1E3C-7231-4264-9077-F232C5DEA765}"/>
              </a:ext>
            </a:extLst>
          </p:cNvPr>
          <p:cNvSpPr txBox="1"/>
          <p:nvPr/>
        </p:nvSpPr>
        <p:spPr>
          <a:xfrm>
            <a:off x="838200" y="125729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做法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(handle_LBP)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6C33A3F-8A45-474D-81B5-1DB2000C34D0}"/>
              </a:ext>
            </a:extLst>
          </p:cNvPr>
          <p:cNvSpPr txBox="1"/>
          <p:nvPr/>
        </p:nvSpPr>
        <p:spPr>
          <a:xfrm>
            <a:off x="838200" y="1626631"/>
            <a:ext cx="87767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1. LBP 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LBP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的直方圖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skimage.feature.local_binary_pattern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cv2.calcHist()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2. sample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區域比較相似度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逐一比較的方式，並採用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cv2.compareHist()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的相關係數比較，大於門檻值當成相似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門檻值設定成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0.85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，以及該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block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和其他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block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的相似度要小於全距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由於逐一比較，會產生一個自己和其他的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sample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區域的列表，計算方式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當前相似個數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最小相似個數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&lt;=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最大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最小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相似個數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 2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天空全部都標成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marker(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最上面一行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侵蝕一次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cv2.erode()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kernel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採用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3*3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的矩形</a:t>
            </a:r>
          </a:p>
        </p:txBody>
      </p:sp>
    </p:spTree>
    <p:extLst>
      <p:ext uri="{BB962C8B-B14F-4D97-AF65-F5344CB8AC3E}">
        <p14:creationId xmlns:p14="http://schemas.microsoft.com/office/powerpoint/2010/main" val="252376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C1F1E3C-7231-4264-9077-F232C5DEA765}"/>
              </a:ext>
            </a:extLst>
          </p:cNvPr>
          <p:cNvSpPr txBox="1"/>
          <p:nvPr/>
        </p:nvSpPr>
        <p:spPr>
          <a:xfrm>
            <a:off x="838200" y="1257299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做法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(handle_watershed)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295E26-CC89-4837-B1D2-C561D83858C6}"/>
              </a:ext>
            </a:extLst>
          </p:cNvPr>
          <p:cNvSpPr txBox="1"/>
          <p:nvPr/>
        </p:nvSpPr>
        <p:spPr>
          <a:xfrm>
            <a:off x="838200" y="1626631"/>
            <a:ext cx="37689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1. marker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做成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connectedComponents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cv2.connectedComponents()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2. watershed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cv2.watershed()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將天空和其他標記區域區分顏色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numpy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資料類型的操作方法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last.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切割背景區域傳給光流輸入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numpy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資料類型的操作方法</a:t>
            </a:r>
          </a:p>
        </p:txBody>
      </p:sp>
    </p:spTree>
    <p:extLst>
      <p:ext uri="{BB962C8B-B14F-4D97-AF65-F5344CB8AC3E}">
        <p14:creationId xmlns:p14="http://schemas.microsoft.com/office/powerpoint/2010/main" val="261821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EA7481-B897-49BC-B447-FA15672C6EFB}"/>
              </a:ext>
            </a:extLst>
          </p:cNvPr>
          <p:cNvSpPr txBox="1"/>
          <p:nvPr/>
        </p:nvSpPr>
        <p:spPr>
          <a:xfrm>
            <a:off x="838200" y="123092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單元測試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(unit_test_watershed)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667D7D-087C-447D-BA7B-3CD540696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6053"/>
            <a:ext cx="7670307" cy="431454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55B79BC-FF72-4A99-BBE7-FC8E6211D55F}"/>
              </a:ext>
            </a:extLst>
          </p:cNvPr>
          <p:cNvSpPr txBox="1"/>
          <p:nvPr/>
        </p:nvSpPr>
        <p:spPr>
          <a:xfrm>
            <a:off x="8508507" y="2218225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CPU: i9-10850K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處理時間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0.025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/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幀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2ABE87-4E30-4884-85EB-DF93C43AA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998" y="5193971"/>
            <a:ext cx="2861379" cy="5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5C764DD-667C-4194-AEC1-5AB1B6BEFCA5}"/>
              </a:ext>
            </a:extLst>
          </p:cNvPr>
          <p:cNvSpPr txBox="1"/>
          <p:nvPr/>
        </p:nvSpPr>
        <p:spPr>
          <a:xfrm>
            <a:off x="8508507" y="3925746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CPU: i7-9750H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處理時間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0.033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/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幀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7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EA7481-B897-49BC-B447-FA15672C6EFB}"/>
              </a:ext>
            </a:extLst>
          </p:cNvPr>
          <p:cNvSpPr txBox="1"/>
          <p:nvPr/>
        </p:nvSpPr>
        <p:spPr>
          <a:xfrm>
            <a:off x="838200" y="123092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單元測試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(unit_test_watershed)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04AA79-0D5C-4E52-8F43-366BA999D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9707"/>
            <a:ext cx="8048348" cy="45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2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開會紀錄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78FF00-22EE-439F-B0CF-29F508903522}"/>
              </a:ext>
            </a:extLst>
          </p:cNvPr>
          <p:cNvSpPr txBox="1"/>
          <p:nvPr/>
        </p:nvSpPr>
        <p:spPr>
          <a:xfrm>
            <a:off x="838200" y="1217689"/>
            <a:ext cx="104546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2021/05/14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抓取相鄰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去比較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當成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</a:t>
            </a:r>
          </a:p>
          <a:p>
            <a:pPr marL="742950" lvl="1" indent="-285750">
              <a:buFont typeface="+mj-lt"/>
              <a:buAutoNum type="arabicPeriod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2021/05/21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的計算結果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以及做侵蝕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2021/05/28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connected component labeling(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連通標記區域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，去把相鄰的區域灰階值都當成一樣的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threading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的方式節省運算時間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885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FB9FB81-E3F3-4616-A7B6-C9137F5EFE70}"/>
              </a:ext>
            </a:extLst>
          </p:cNvPr>
          <p:cNvSpPr txBox="1"/>
          <p:nvPr/>
        </p:nvSpPr>
        <p:spPr>
          <a:xfrm>
            <a:off x="838200" y="1380066"/>
            <a:ext cx="670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參考書籍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科班出身的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人必修課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opencv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影像處理 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FAED96-E7AC-45BE-858C-FDC08385A640}"/>
              </a:ext>
            </a:extLst>
          </p:cNvPr>
          <p:cNvSpPr txBox="1"/>
          <p:nvPr/>
        </p:nvSpPr>
        <p:spPr>
          <a:xfrm>
            <a:off x="838199" y="1749398"/>
            <a:ext cx="3525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Python opencv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繪製直方圖教學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Threading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教學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Threading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教學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_2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Python GIL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問題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7"/>
              </a:rPr>
              <a:t>connected component labeling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2021/06/03</a:t>
            </a:r>
            <a:r>
              <a:rPr lang="zh-TW" altLang="en-US" dirty="0"/>
              <a:t> 控管紀錄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2E75BB-93AA-472B-8EBC-297409287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1282"/>
            <a:ext cx="10318375" cy="28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0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199" y="1224282"/>
            <a:ext cx="10515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2021/05/07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2021/05/13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CB3427-06A0-4416-92AC-0A0FD90DAB99}"/>
              </a:ext>
            </a:extLst>
          </p:cNvPr>
          <p:cNvSpPr/>
          <p:nvPr/>
        </p:nvSpPr>
        <p:spPr>
          <a:xfrm>
            <a:off x="838198" y="3384553"/>
            <a:ext cx="105155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2021/05/27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處理上週問題紀錄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unit_test_lbp_v2.py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unit_test_watershed.py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182300-4A9F-4D72-AEC2-7BD90100D153}"/>
              </a:ext>
            </a:extLst>
          </p:cNvPr>
          <p:cNvSpPr/>
          <p:nvPr/>
        </p:nvSpPr>
        <p:spPr>
          <a:xfrm>
            <a:off x="838198" y="2196696"/>
            <a:ext cx="1051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2021/05/20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找馬路材質單元測試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unit_test_lbp.py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85AF90-7A2C-4273-BC16-F4DDA335A841}"/>
              </a:ext>
            </a:extLst>
          </p:cNvPr>
          <p:cNvSpPr/>
          <p:nvPr/>
        </p:nvSpPr>
        <p:spPr>
          <a:xfrm>
            <a:off x="838197" y="4686882"/>
            <a:ext cx="105155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2021/05/28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2021/06/03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整合當前單元做驗證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unit_test_watershed.py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4F0CA6-BDCF-4C9D-A676-140C02363505}"/>
              </a:ext>
            </a:extLst>
          </p:cNvPr>
          <p:cNvSpPr/>
          <p:nvPr/>
        </p:nvSpPr>
        <p:spPr>
          <a:xfrm>
            <a:off x="5511797" y="1318875"/>
            <a:ext cx="50124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2021/06/04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2021/06/10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利用光流找障礙物屬性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整合當前單元做驗證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Watershed)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抓取馬路範圍整合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6E0F71-4CDC-4312-8202-E3AE0823C93F}"/>
              </a:ext>
            </a:extLst>
          </p:cNvPr>
          <p:cNvSpPr/>
          <p:nvPr/>
        </p:nvSpPr>
        <p:spPr>
          <a:xfrm>
            <a:off x="5511796" y="2658213"/>
            <a:ext cx="50124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2021/06/17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抓取馬路範圍整合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整合測試及驗證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78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5/27 </a:t>
            </a:r>
            <a:r>
              <a:rPr lang="zh-TW" altLang="en-US" dirty="0"/>
              <a:t>問題紀錄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5F7D32-CA96-4ABE-B3F9-A48A10FB8A41}"/>
              </a:ext>
            </a:extLst>
          </p:cNvPr>
          <p:cNvSpPr txBox="1"/>
          <p:nvPr/>
        </p:nvSpPr>
        <p:spPr>
          <a:xfrm>
            <a:off x="838200" y="1346200"/>
            <a:ext cx="88729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Watershed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的效果並不理想，若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markers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只有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個區域整張圖片都會被灌滿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承上，圖片上的同個部分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如馬路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被分成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個以上的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markers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則會當成不一樣的區域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目前解決方式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天空也標上一行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markers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，接著做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BFS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以及透過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高度注水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handle_LBP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抓取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marker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的方法要在所有不相連區域各採取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marker </a:t>
            </a:r>
          </a:p>
          <a:p>
            <a:pPr marL="285750" indent="-285750">
              <a:buFont typeface="Times New Roman" panose="02020603050405020304" pitchFamily="18" charset="0"/>
              <a:buChar char="▲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暫時只採取天空標上一行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markers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接著去做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watershed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403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6/3 </a:t>
            </a:r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FA0580-44A3-4A99-8817-986934E49464}"/>
              </a:ext>
            </a:extLst>
          </p:cNvPr>
          <p:cNvSpPr txBox="1"/>
          <p:nvPr/>
        </p:nvSpPr>
        <p:spPr>
          <a:xfrm>
            <a:off x="838200" y="1346200"/>
            <a:ext cx="6333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目前的效果只有把天空部分切除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抓取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markers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方式的問題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目前嘗試解決方式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研究連通標記區域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下星期會先整合程式部分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55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43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</a:t>
            </a: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: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D2307F-EC8F-421E-B329-6EE0A5D77DBC}"/>
              </a:ext>
            </a:extLst>
          </p:cNvPr>
          <p:cNvSpPr txBox="1">
            <a:spLocks/>
          </p:cNvSpPr>
          <p:nvPr/>
        </p:nvSpPr>
        <p:spPr>
          <a:xfrm>
            <a:off x="838200" y="3580223"/>
            <a:ext cx="10515600" cy="43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80993325-C105-4E13-BBE8-A9A12A05BAB0}"/>
              </a:ext>
            </a:extLst>
          </p:cNvPr>
          <p:cNvSpPr txBox="1">
            <a:spLocks/>
          </p:cNvSpPr>
          <p:nvPr/>
        </p:nvSpPr>
        <p:spPr>
          <a:xfrm>
            <a:off x="1143000" y="1681849"/>
            <a:ext cx="10515600" cy="185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坑洞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凸包、有高度的障礙物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4.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車輛、行人、動物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5.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樹葉、陰影、積水、模糊標線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6.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裂紋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658DEF-4A98-49A5-BF71-498E7A9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4" y="1598360"/>
            <a:ext cx="8193740" cy="45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2021/05/13</a:t>
            </a:r>
            <a:r>
              <a:rPr lang="zh-TW" altLang="en-US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AEEB82-E7FD-4142-9486-279D26E5F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2021/05/18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BEA873-25AC-4F33-B583-6E671D2852D2}"/>
              </a:ext>
            </a:extLst>
          </p:cNvPr>
          <p:cNvSpPr txBox="1"/>
          <p:nvPr/>
        </p:nvSpPr>
        <p:spPr>
          <a:xfrm>
            <a:off x="7249583" y="579605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綠色的背景框代表已完成的部分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EDA72F-0066-4220-B4F4-327421D78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07" y="1315866"/>
            <a:ext cx="5553512" cy="48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7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2021/05/27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E472E9-69EB-4DB7-85D5-42E58AA81B0A}"/>
              </a:ext>
            </a:extLst>
          </p:cNvPr>
          <p:cNvSpPr txBox="1"/>
          <p:nvPr/>
        </p:nvSpPr>
        <p:spPr>
          <a:xfrm>
            <a:off x="7613650" y="584465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綠色的背景框代表已完成的部分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F822183-373B-455B-9EB9-BA4498F7A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0" y="1472658"/>
            <a:ext cx="5924014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2021/06/03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E472E9-69EB-4DB7-85D5-42E58AA81B0A}"/>
              </a:ext>
            </a:extLst>
          </p:cNvPr>
          <p:cNvSpPr txBox="1"/>
          <p:nvPr/>
        </p:nvSpPr>
        <p:spPr>
          <a:xfrm>
            <a:off x="7613650" y="584465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綠色的背景框代表已完成的部分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B86690-3289-47A0-88BA-8D9E3F3D2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89" y="1477315"/>
            <a:ext cx="5534326" cy="46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125555</TotalTime>
  <Words>1044</Words>
  <Application>Microsoft Office PowerPoint</Application>
  <PresentationFormat>寬螢幕</PresentationFormat>
  <Paragraphs>152</Paragraphs>
  <Slides>21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標楷體</vt:lpstr>
      <vt:lpstr>Arial</vt:lpstr>
      <vt:lpstr>Calibri</vt:lpstr>
      <vt:lpstr>Times New Roman</vt:lpstr>
      <vt:lpstr>Wingdings</vt:lpstr>
      <vt:lpstr>Office 佈景主題</vt:lpstr>
      <vt:lpstr>辨識馬路破損區域 進度報告</vt:lpstr>
      <vt:lpstr>TO DO LIST</vt:lpstr>
      <vt:lpstr>情境需求</vt:lpstr>
      <vt:lpstr>功能需求</vt:lpstr>
      <vt:lpstr>專案架構</vt:lpstr>
      <vt:lpstr>2021/05/13 BreakDown</vt:lpstr>
      <vt:lpstr>2021/05/18 BreakDown</vt:lpstr>
      <vt:lpstr>2021/05/27 BreakDown</vt:lpstr>
      <vt:lpstr>2021/06/03 BreakDown</vt:lpstr>
      <vt:lpstr>當周進度</vt:lpstr>
      <vt:lpstr>當周進度</vt:lpstr>
      <vt:lpstr>當周進度</vt:lpstr>
      <vt:lpstr>當周進度</vt:lpstr>
      <vt:lpstr>當周進度</vt:lpstr>
      <vt:lpstr>當周進度</vt:lpstr>
      <vt:lpstr>當周進度</vt:lpstr>
      <vt:lpstr>開會紀錄</vt:lpstr>
      <vt:lpstr>參考資料</vt:lpstr>
      <vt:lpstr>2021/06/03 控管紀錄</vt:lpstr>
      <vt:lpstr>5/27 問題紀錄</vt:lpstr>
      <vt:lpstr>6/3 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2546</cp:revision>
  <dcterms:created xsi:type="dcterms:W3CDTF">2019-03-11T13:47:46Z</dcterms:created>
  <dcterms:modified xsi:type="dcterms:W3CDTF">2021-06-04T05:47:15Z</dcterms:modified>
</cp:coreProperties>
</file>