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1269" r:id="rId2"/>
    <p:sldId id="1666" r:id="rId3"/>
    <p:sldId id="271" r:id="rId4"/>
    <p:sldId id="272" r:id="rId5"/>
    <p:sldId id="1480" r:id="rId6"/>
    <p:sldId id="1668" r:id="rId7"/>
    <p:sldId id="1694" r:id="rId8"/>
    <p:sldId id="267" r:id="rId9"/>
    <p:sldId id="1692" r:id="rId10"/>
    <p:sldId id="1697" r:id="rId11"/>
    <p:sldId id="1671" r:id="rId12"/>
    <p:sldId id="1695" r:id="rId13"/>
    <p:sldId id="1696" r:id="rId14"/>
    <p:sldId id="275" r:id="rId15"/>
    <p:sldId id="1691" r:id="rId16"/>
    <p:sldId id="1693" r:id="rId17"/>
    <p:sldId id="1678" r:id="rId18"/>
    <p:sldId id="1679" r:id="rId19"/>
    <p:sldId id="1680" r:id="rId20"/>
    <p:sldId id="1681" r:id="rId2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專案名稱" id="{BF72BFC4-E0FC-47BB-B23D-3BA92D6C3488}">
          <p14:sldIdLst>
            <p14:sldId id="1269"/>
          </p14:sldIdLst>
        </p14:section>
        <p14:section name="TODOLIST" id="{CDA55547-8673-4E67-A3C0-28A9DCAD1CC1}">
          <p14:sldIdLst>
            <p14:sldId id="1666"/>
          </p14:sldIdLst>
        </p14:section>
        <p14:section name="專案架構" id="{BE82E686-CE5D-40E1-93C4-454750C96E5B}">
          <p14:sldIdLst>
            <p14:sldId id="271"/>
            <p14:sldId id="272"/>
            <p14:sldId id="1480"/>
            <p14:sldId id="1668"/>
            <p14:sldId id="1694"/>
          </p14:sldIdLst>
        </p14:section>
        <p14:section name="當週進度" id="{8B4424AE-5C78-444D-8B6D-A19D7D6E2311}">
          <p14:sldIdLst>
            <p14:sldId id="267"/>
            <p14:sldId id="1692"/>
            <p14:sldId id="1697"/>
          </p14:sldIdLst>
        </p14:section>
        <p14:section name="進度統整" id="{FD50D92C-BE9A-4975-B1A3-341B41B3D14A}">
          <p14:sldIdLst>
            <p14:sldId id="1671"/>
            <p14:sldId id="1695"/>
            <p14:sldId id="1696"/>
            <p14:sldId id="275"/>
            <p14:sldId id="1691"/>
            <p14:sldId id="1693"/>
          </p14:sldIdLst>
        </p14:section>
        <p14:section name="開會紀錄" id="{EF7418D1-B9AA-46DB-A43F-CE8B8FDE3B12}">
          <p14:sldIdLst>
            <p14:sldId id="1678"/>
          </p14:sldIdLst>
        </p14:section>
        <p14:section name="參考資料" id="{8CDF55F3-3984-473E-B7DA-AE0CF5975227}">
          <p14:sldIdLst>
            <p14:sldId id="1679"/>
          </p14:sldIdLst>
        </p14:section>
        <p14:section name="控管紀錄" id="{62F68368-A3FC-4474-B641-5FE861CF35CE}">
          <p14:sldIdLst>
            <p14:sldId id="1680"/>
          </p14:sldIdLst>
        </p14:section>
        <p14:section name="問題紀錄" id="{CE5A99C0-019E-434B-9F56-F1E5E7218430}">
          <p14:sldIdLst>
            <p14:sldId id="16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電子系三甲-廖彥翔" initials="電子系三甲-廖彥翔" lastIdx="1" clrIdx="0">
    <p:extLst>
      <p:ext uri="{19B8F6BF-5375-455C-9EA6-DF929625EA0E}">
        <p15:presenceInfo xmlns:p15="http://schemas.microsoft.com/office/powerpoint/2012/main" userId="電子系三甲-廖彥翔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8000"/>
    <a:srgbClr val="FF0000"/>
    <a:srgbClr val="FF7373"/>
    <a:srgbClr val="0000FF"/>
    <a:srgbClr val="E1BBE0"/>
    <a:srgbClr val="FF66FF"/>
    <a:srgbClr val="A7CD8E"/>
    <a:srgbClr val="E5F5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58" autoAdjust="0"/>
    <p:restoredTop sz="95316" autoAdjust="0"/>
  </p:normalViewPr>
  <p:slideViewPr>
    <p:cSldViewPr snapToGrid="0">
      <p:cViewPr varScale="1">
        <p:scale>
          <a:sx n="87" d="100"/>
          <a:sy n="87" d="100"/>
        </p:scale>
        <p:origin x="461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2492"/>
    </p:cViewPr>
  </p:sorterViewPr>
  <p:notesViewPr>
    <p:cSldViewPr snapToGrid="0">
      <p:cViewPr varScale="1">
        <p:scale>
          <a:sx n="86" d="100"/>
          <a:sy n="86" d="100"/>
        </p:scale>
        <p:origin x="378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9F8E0-05F2-4742-BB97-D2E4F51035C8}" type="datetimeFigureOut">
              <a:rPr lang="zh-TW" altLang="en-US" smtClean="0"/>
              <a:t>2021/5/14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DBFE4-86DF-49E3-AB07-98BBBFC455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9250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B905C5-9D54-40E2-B40C-7996280CAB02}" type="datetimeFigureOut">
              <a:rPr lang="zh-TW" altLang="en-US" smtClean="0"/>
              <a:t>2021/5/14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8A6B0B-A5FB-4629-B823-69B1A9EB3A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9117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86159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27365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51902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43167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4714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14994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92920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1220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90538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00854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8816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01198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9599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295163"/>
            <a:ext cx="10515600" cy="1964122"/>
          </a:xfrm>
        </p:spPr>
        <p:txBody>
          <a:bodyPr>
            <a:normAutofit/>
          </a:bodyPr>
          <a:lstStyle>
            <a:lvl1pPr marL="0" indent="0" algn="l">
              <a:spcBef>
                <a:spcPts val="10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905634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2021/5/14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51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2021/5/14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94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2021/5/14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410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>
            <a:lvl1pPr hangingPunct="0"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2021/5/14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42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2021/5/14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60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2021/5/14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49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2021/5/14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76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2021/5/14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63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2021/5/14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83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2021/5/14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36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2021/5/14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84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2572"/>
            <a:ext cx="10515600" cy="503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0C0CC965-A63A-473D-BEFB-C8F9714D5269}" type="datetimeFigureOut">
              <a:rPr lang="zh-TW" altLang="en-US" smtClean="0"/>
              <a:pPr/>
              <a:t>2021/5/14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90F9E983-480B-48C5-9E0F-D21C0DFBB5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直線接點 8"/>
          <p:cNvCxnSpPr/>
          <p:nvPr userDrawn="1"/>
        </p:nvCxnSpPr>
        <p:spPr>
          <a:xfrm>
            <a:off x="838200" y="1143848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 userDrawn="1"/>
        </p:nvCxnSpPr>
        <p:spPr>
          <a:xfrm>
            <a:off x="838200" y="6296092"/>
            <a:ext cx="10515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Shape 13" descr="C:\Documents and Settings\frederic\My Documents\My Pictures\Wallpaper Images\GSLAB_LOGO1-120x120.jpg"/>
          <p:cNvPicPr preferRelativeResize="0">
            <a:picLocks noChangeAspect="1"/>
          </p:cNvPicPr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11596536" y="6270925"/>
            <a:ext cx="561907" cy="561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842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144000" indent="-1440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30"/>
            <a:ext cx="10515600" cy="2544296"/>
          </a:xfrm>
        </p:spPr>
        <p:txBody>
          <a:bodyPr anchor="t">
            <a:normAutofit/>
          </a:bodyPr>
          <a:lstStyle/>
          <a:p>
            <a:pPr>
              <a:lnSpc>
                <a:spcPct val="125000"/>
              </a:lnSpc>
            </a:pPr>
            <a:r>
              <a:rPr lang="zh-TW" altLang="en-US" sz="4800" dirty="0">
                <a:solidFill>
                  <a:srgbClr val="24292E"/>
                </a:solidFill>
              </a:rPr>
              <a:t>辨識馬路坑洞</a:t>
            </a:r>
            <a:br>
              <a:rPr lang="en-US" altLang="zh-TW" sz="4800" dirty="0"/>
            </a:br>
            <a:r>
              <a:rPr lang="zh-TW" altLang="en-US" sz="4800" dirty="0"/>
              <a:t>進度報告</a:t>
            </a:r>
            <a:endParaRPr lang="zh-TW" altLang="en-US" sz="40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3933825"/>
            <a:ext cx="10515600" cy="2325461"/>
          </a:xfrm>
        </p:spPr>
        <p:txBody>
          <a:bodyPr numCol="3">
            <a:normAutofit/>
          </a:bodyPr>
          <a:lstStyle/>
          <a:p>
            <a:pPr algn="l"/>
            <a:r>
              <a:rPr lang="zh-TW" altLang="en-US" dirty="0"/>
              <a:t>負  責  人：何佳曄</a:t>
            </a:r>
            <a:endParaRPr lang="en-US" altLang="zh-TW" dirty="0"/>
          </a:p>
          <a:p>
            <a:pPr algn="l"/>
            <a:r>
              <a:rPr lang="zh-TW" altLang="en-US" dirty="0"/>
              <a:t>目前成員：何佳曄</a:t>
            </a:r>
            <a:endParaRPr lang="en-US" altLang="zh-TW" dirty="0"/>
          </a:p>
          <a:p>
            <a:r>
              <a:rPr lang="zh-TW" altLang="en-US" dirty="0"/>
              <a:t>報告日期：</a:t>
            </a:r>
            <a:r>
              <a:rPr lang="en-US" altLang="zh-TW" dirty="0"/>
              <a:t>2021.05.21</a:t>
            </a:r>
          </a:p>
          <a:p>
            <a:pPr algn="l"/>
            <a:r>
              <a:rPr lang="zh-TW" altLang="en-US" dirty="0"/>
              <a:t>開始日期：</a:t>
            </a:r>
            <a:r>
              <a:rPr lang="en-US" altLang="zh-TW" dirty="0"/>
              <a:t>2021.05.14</a:t>
            </a:r>
          </a:p>
          <a:p>
            <a:r>
              <a:rPr lang="zh-TW" altLang="en-US" dirty="0"/>
              <a:t>結束日期：</a:t>
            </a:r>
            <a:r>
              <a:rPr lang="en-US" altLang="zh-TW" dirty="0"/>
              <a:t>-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96089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當周進度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08EA7481-B897-49BC-B447-FA15672C6EFB}"/>
              </a:ext>
            </a:extLst>
          </p:cNvPr>
          <p:cNvSpPr txBox="1"/>
          <p:nvPr/>
        </p:nvSpPr>
        <p:spPr>
          <a:xfrm>
            <a:off x="838200" y="1230923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單元測試</a:t>
            </a:r>
          </a:p>
        </p:txBody>
      </p:sp>
    </p:spTree>
    <p:extLst>
      <p:ext uri="{BB962C8B-B14F-4D97-AF65-F5344CB8AC3E}">
        <p14:creationId xmlns:p14="http://schemas.microsoft.com/office/powerpoint/2010/main" val="3331644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51073"/>
            <a:ext cx="10515600" cy="2355854"/>
          </a:xfrm>
        </p:spPr>
        <p:txBody>
          <a:bodyPr>
            <a:normAutofit/>
          </a:bodyPr>
          <a:lstStyle/>
          <a:p>
            <a:r>
              <a:rPr lang="en-US" altLang="zh-TW" sz="7200" dirty="0"/>
              <a:t>2021/05/07 ~ 2021/05/14 </a:t>
            </a:r>
            <a:endParaRPr lang="zh-TW" altLang="en-US" sz="7200" dirty="0"/>
          </a:p>
        </p:txBody>
      </p:sp>
    </p:spTree>
    <p:extLst>
      <p:ext uri="{BB962C8B-B14F-4D97-AF65-F5344CB8AC3E}">
        <p14:creationId xmlns:p14="http://schemas.microsoft.com/office/powerpoint/2010/main" val="2367352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專案架構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5658DEF-4A98-49A5-BF71-498E7A9265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414" y="1598360"/>
            <a:ext cx="8193740" cy="451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890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2021/05/13</a:t>
            </a:r>
            <a:r>
              <a:rPr lang="zh-TW" altLang="en-US"/>
              <a:t> </a:t>
            </a:r>
            <a:r>
              <a:rPr lang="en-US" altLang="zh-TW" dirty="0" err="1"/>
              <a:t>BreakDown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9AEEB82-E7FD-4142-9486-279D26E5FC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07" t="2059" r="1172" b="4414"/>
          <a:stretch/>
        </p:blipFill>
        <p:spPr>
          <a:xfrm>
            <a:off x="1709216" y="1285571"/>
            <a:ext cx="8773568" cy="4823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213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分工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37FDFB1A-528B-4360-889C-6F0C181079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90049"/>
            <a:ext cx="8193740" cy="4517998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123B0CD3-EFD8-4394-A358-0EDF7A14BFD1}"/>
              </a:ext>
            </a:extLst>
          </p:cNvPr>
          <p:cNvSpPr/>
          <p:nvPr/>
        </p:nvSpPr>
        <p:spPr>
          <a:xfrm>
            <a:off x="3053918" y="2583402"/>
            <a:ext cx="2157273" cy="10564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E2E9BBCA-75D5-41BF-A762-1AB2CFDF8189}"/>
              </a:ext>
            </a:extLst>
          </p:cNvPr>
          <p:cNvSpPr txBox="1"/>
          <p:nvPr/>
        </p:nvSpPr>
        <p:spPr>
          <a:xfrm>
            <a:off x="3232307" y="213455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何佳曄、陳陽棋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EB57253-91D5-4AB5-BD2C-7ADF0B4811D8}"/>
              </a:ext>
            </a:extLst>
          </p:cNvPr>
          <p:cNvSpPr/>
          <p:nvPr/>
        </p:nvSpPr>
        <p:spPr>
          <a:xfrm>
            <a:off x="3053918" y="3849048"/>
            <a:ext cx="2157273" cy="10564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65BCA57B-496C-4001-8173-95E6938FEFDE}"/>
              </a:ext>
            </a:extLst>
          </p:cNvPr>
          <p:cNvSpPr txBox="1"/>
          <p:nvPr/>
        </p:nvSpPr>
        <p:spPr>
          <a:xfrm>
            <a:off x="3134577" y="4952771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曾梓維、葉易德</a:t>
            </a:r>
          </a:p>
        </p:txBody>
      </p:sp>
    </p:spTree>
    <p:extLst>
      <p:ext uri="{BB962C8B-B14F-4D97-AF65-F5344CB8AC3E}">
        <p14:creationId xmlns:p14="http://schemas.microsoft.com/office/powerpoint/2010/main" val="28615789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當周進度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B518967-723D-49C6-BA4B-9ACBBAD424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124" y="1327638"/>
            <a:ext cx="6829083" cy="484958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6758C857-7A9A-4D34-B69F-BCF3C40B44A3}"/>
              </a:ext>
            </a:extLst>
          </p:cNvPr>
          <p:cNvSpPr txBox="1"/>
          <p:nvPr/>
        </p:nvSpPr>
        <p:spPr>
          <a:xfrm>
            <a:off x="838200" y="1327638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設計架構</a:t>
            </a:r>
          </a:p>
        </p:txBody>
      </p:sp>
    </p:spTree>
    <p:extLst>
      <p:ext uri="{BB962C8B-B14F-4D97-AF65-F5344CB8AC3E}">
        <p14:creationId xmlns:p14="http://schemas.microsoft.com/office/powerpoint/2010/main" val="40308014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51073"/>
            <a:ext cx="10515600" cy="2355854"/>
          </a:xfrm>
        </p:spPr>
        <p:txBody>
          <a:bodyPr>
            <a:normAutofit/>
          </a:bodyPr>
          <a:lstStyle/>
          <a:p>
            <a:r>
              <a:rPr lang="en-US" altLang="zh-TW" sz="7200" dirty="0"/>
              <a:t>2021/05/14 ~ 2021/05/20 </a:t>
            </a:r>
            <a:endParaRPr lang="zh-TW" altLang="en-US" sz="7200" dirty="0"/>
          </a:p>
        </p:txBody>
      </p:sp>
    </p:spTree>
    <p:extLst>
      <p:ext uri="{BB962C8B-B14F-4D97-AF65-F5344CB8AC3E}">
        <p14:creationId xmlns:p14="http://schemas.microsoft.com/office/powerpoint/2010/main" val="39511234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開會紀錄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B78FF00-22EE-439F-B0CF-29F508903522}"/>
              </a:ext>
            </a:extLst>
          </p:cNvPr>
          <p:cNvSpPr txBox="1"/>
          <p:nvPr/>
        </p:nvSpPr>
        <p:spPr>
          <a:xfrm>
            <a:off x="838200" y="1217689"/>
            <a:ext cx="104546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2021/05/13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LBP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抓取相鄰 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blocks 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去比較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當成 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watershed </a:t>
            </a:r>
            <a:r>
              <a:rPr lang="zh-TW" altLang="en-US" sz="1200">
                <a:latin typeface="微軟正黑體" panose="020B0604030504040204" pitchFamily="34" charset="-120"/>
                <a:ea typeface="微軟正黑體" panose="020B0604030504040204" pitchFamily="34" charset="-120"/>
              </a:rPr>
              <a:t>的 </a:t>
            </a:r>
            <a:r>
              <a:rPr lang="en-US" altLang="zh-TW" sz="1200">
                <a:latin typeface="微軟正黑體" panose="020B0604030504040204" pitchFamily="34" charset="-120"/>
                <a:ea typeface="微軟正黑體" panose="020B0604030504040204" pitchFamily="34" charset="-120"/>
              </a:rPr>
              <a:t>markers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+mj-lt"/>
              <a:buAutoNum type="arabicPeriod"/>
            </a:pP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018858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參考資料</a:t>
            </a:r>
          </a:p>
        </p:txBody>
      </p:sp>
    </p:spTree>
    <p:extLst>
      <p:ext uri="{BB962C8B-B14F-4D97-AF65-F5344CB8AC3E}">
        <p14:creationId xmlns:p14="http://schemas.microsoft.com/office/powerpoint/2010/main" val="3878943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2021/05/20</a:t>
            </a:r>
            <a:r>
              <a:rPr lang="zh-TW" altLang="en-US" dirty="0"/>
              <a:t> 控管紀錄</a:t>
            </a:r>
          </a:p>
        </p:txBody>
      </p:sp>
    </p:spTree>
    <p:extLst>
      <p:ext uri="{BB962C8B-B14F-4D97-AF65-F5344CB8AC3E}">
        <p14:creationId xmlns:p14="http://schemas.microsoft.com/office/powerpoint/2010/main" val="553601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TO</a:t>
            </a:r>
            <a:r>
              <a:rPr lang="zh-TW" altLang="en-US" dirty="0"/>
              <a:t> </a:t>
            </a:r>
            <a:r>
              <a:rPr lang="en-US" altLang="zh-TW" dirty="0"/>
              <a:t>DO</a:t>
            </a:r>
            <a:r>
              <a:rPr lang="zh-TW" altLang="en-US" dirty="0"/>
              <a:t> </a:t>
            </a:r>
            <a:r>
              <a:rPr lang="en-US" altLang="zh-TW" dirty="0"/>
              <a:t>LIST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D52E025-269C-47AF-8999-23E11D4E93F3}"/>
              </a:ext>
            </a:extLst>
          </p:cNvPr>
          <p:cNvSpPr/>
          <p:nvPr/>
        </p:nvSpPr>
        <p:spPr>
          <a:xfrm>
            <a:off x="838199" y="1224282"/>
            <a:ext cx="1051559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2021/05/07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~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2021/05/13</a:t>
            </a:r>
          </a:p>
          <a:p>
            <a:pPr marL="685800" lvl="1" indent="-228600">
              <a:buFont typeface="+mj-lt"/>
              <a:buAutoNum type="arabicPeriod"/>
            </a:pP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抓取馬路範圍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685800" lvl="1" indent="-228600">
              <a:buFont typeface="+mj-lt"/>
              <a:buAutoNum type="arabicPeriod"/>
            </a:pP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分工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ECB3427-06A0-4416-92AC-0A0FD90DAB99}"/>
              </a:ext>
            </a:extLst>
          </p:cNvPr>
          <p:cNvSpPr/>
          <p:nvPr/>
        </p:nvSpPr>
        <p:spPr>
          <a:xfrm>
            <a:off x="838199" y="2102103"/>
            <a:ext cx="1051559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2021/05/14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~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2021/05/20</a:t>
            </a:r>
          </a:p>
          <a:p>
            <a:pPr marL="685800" lvl="1" indent="-228600">
              <a:buFont typeface="+mj-lt"/>
              <a:buAutoNum type="arabicPeriod"/>
            </a:pP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抓取馬路範圍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685800" lvl="1" indent="-228600">
              <a:buFont typeface="+mj-lt"/>
              <a:buAutoNum type="arabicPeriod"/>
            </a:pP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LBP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和 抓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markers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單元測試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685800" lvl="1" indent="-228600">
              <a:buFont typeface="+mj-lt"/>
              <a:buAutoNum type="arabicPeriod"/>
            </a:pP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設計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317833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問題紀錄</a:t>
            </a:r>
          </a:p>
        </p:txBody>
      </p:sp>
    </p:spTree>
    <p:extLst>
      <p:ext uri="{BB962C8B-B14F-4D97-AF65-F5344CB8AC3E}">
        <p14:creationId xmlns:p14="http://schemas.microsoft.com/office/powerpoint/2010/main" val="1839403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情境需求</a:t>
            </a:r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dirty="0">
                <a:latin typeface="標楷體" panose="03000509000000000000" pitchFamily="65" charset="-120"/>
              </a:rPr>
              <a:t>使用影片模擬行車紀錄器攝像頭所拍下之即時畫面在封閉場域道路 </a:t>
            </a:r>
            <a:endParaRPr lang="en-US" altLang="zh-TW" sz="2400" dirty="0">
              <a:latin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400" dirty="0">
                <a:latin typeface="標楷體" panose="03000509000000000000" pitchFamily="65" charset="-120"/>
              </a:rPr>
              <a:t>如</a:t>
            </a:r>
            <a:r>
              <a:rPr lang="en-US" altLang="zh-TW" sz="2400" dirty="0">
                <a:latin typeface="標楷體" panose="03000509000000000000" pitchFamily="65" charset="-12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</a:rPr>
              <a:t>學校</a:t>
            </a:r>
          </a:p>
          <a:p>
            <a:pPr marL="0" indent="0">
              <a:buNone/>
            </a:pPr>
            <a:r>
              <a:rPr lang="zh-TW" altLang="en-US" sz="2400" dirty="0">
                <a:latin typeface="標楷體" panose="03000509000000000000" pitchFamily="65" charset="-120"/>
              </a:rPr>
              <a:t>進行坑洞、障礙物之深度、高度、大小即時辨識</a:t>
            </a:r>
          </a:p>
          <a:p>
            <a:pPr marL="0" indent="0">
              <a:buNone/>
            </a:pPr>
            <a:r>
              <a:rPr lang="zh-TW" altLang="en-US" sz="2400" dirty="0">
                <a:latin typeface="標楷體" panose="03000509000000000000" pitchFamily="65" charset="-120"/>
              </a:rPr>
              <a:t>並在畫面中將障礙物圈出</a:t>
            </a:r>
          </a:p>
          <a:p>
            <a:pPr marL="0" indent="0">
              <a:buNone/>
            </a:pPr>
            <a:endParaRPr lang="zh-TW" altLang="en-US" sz="24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425" y="2867013"/>
            <a:ext cx="4448175" cy="2886075"/>
          </a:xfrm>
          <a:prstGeom prst="rect">
            <a:avLst/>
          </a:prstGeom>
        </p:spPr>
      </p:pic>
      <p:sp>
        <p:nvSpPr>
          <p:cNvPr id="5" name="平行四邊形 4"/>
          <p:cNvSpPr/>
          <p:nvPr/>
        </p:nvSpPr>
        <p:spPr>
          <a:xfrm>
            <a:off x="2778248" y="4310050"/>
            <a:ext cx="994299" cy="1029314"/>
          </a:xfrm>
          <a:prstGeom prst="parallelogram">
            <a:avLst>
              <a:gd name="adj" fmla="val 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3544063" y="575308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預期結果</a:t>
            </a:r>
          </a:p>
        </p:txBody>
      </p:sp>
      <p:pic>
        <p:nvPicPr>
          <p:cNvPr id="1026" name="Picture 2" descr="https://scontent.xx.fbcdn.net/v/t1.15752-0/s240x240/180862602_956602275166837_4510437000237102600_n.jpg?_nc_cat=100&amp;ccb=1-3&amp;_nc_sid=58c789&amp;_nc_ohc=8JprDyDPDukAX_tIxDq&amp;_nc_ad=z-m&amp;_nc_cid=0&amp;_nc_ht=scontent.xx&amp;tp=7&amp;oh=d512e71ad0bc785b4c53ef1e12b1377e&amp;oe=60B95B4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020" y="2867013"/>
            <a:ext cx="1923171" cy="2884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字方塊 9"/>
          <p:cNvSpPr txBox="1"/>
          <p:nvPr/>
        </p:nvSpPr>
        <p:spPr>
          <a:xfrm>
            <a:off x="7725607" y="575308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預期結果</a:t>
            </a:r>
          </a:p>
        </p:txBody>
      </p:sp>
      <p:sp>
        <p:nvSpPr>
          <p:cNvPr id="12" name="平行四邊形 11"/>
          <p:cNvSpPr/>
          <p:nvPr/>
        </p:nvSpPr>
        <p:spPr>
          <a:xfrm>
            <a:off x="7457856" y="4581235"/>
            <a:ext cx="994299" cy="1029314"/>
          </a:xfrm>
          <a:prstGeom prst="parallelogram">
            <a:avLst>
              <a:gd name="adj" fmla="val 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平行四邊形 12"/>
          <p:cNvSpPr/>
          <p:nvPr/>
        </p:nvSpPr>
        <p:spPr>
          <a:xfrm>
            <a:off x="8193626" y="4010026"/>
            <a:ext cx="258529" cy="150341"/>
          </a:xfrm>
          <a:prstGeom prst="parallelogram">
            <a:avLst>
              <a:gd name="adj" fmla="val 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平行四邊形 13"/>
          <p:cNvSpPr/>
          <p:nvPr/>
        </p:nvSpPr>
        <p:spPr>
          <a:xfrm>
            <a:off x="8255793" y="3868805"/>
            <a:ext cx="171451" cy="105502"/>
          </a:xfrm>
          <a:prstGeom prst="parallelogram">
            <a:avLst>
              <a:gd name="adj" fmla="val 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2855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6527D7BC-96D7-47C2-A819-F2BF9769F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</a:rPr>
              <a:t>功能需求</a:t>
            </a:r>
            <a:endParaRPr lang="en-US" altLang="zh-TW" sz="4000" dirty="0">
              <a:latin typeface="標楷體" panose="03000509000000000000" pitchFamily="65" charset="-120"/>
            </a:endParaRPr>
          </a:p>
        </p:txBody>
      </p:sp>
      <p:sp>
        <p:nvSpPr>
          <p:cNvPr id="6" name="內容版面配置區 6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438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dirty="0">
                <a:solidFill>
                  <a:srgbClr val="050505"/>
                </a:solidFill>
                <a:latin typeface="標楷體" panose="03000509000000000000" pitchFamily="65" charset="-120"/>
              </a:rPr>
              <a:t>1.</a:t>
            </a:r>
            <a:r>
              <a:rPr lang="zh-TW" altLang="en-US" sz="2400" dirty="0">
                <a:solidFill>
                  <a:srgbClr val="050505"/>
                </a:solidFill>
                <a:latin typeface="標楷體" panose="03000509000000000000" pitchFamily="65" charset="-120"/>
              </a:rPr>
              <a:t>辨識並標記出</a:t>
            </a:r>
            <a:r>
              <a:rPr lang="en-US" altLang="zh-TW" sz="2400" dirty="0">
                <a:solidFill>
                  <a:srgbClr val="050505"/>
                </a:solidFill>
                <a:latin typeface="標楷體" panose="03000509000000000000" pitchFamily="65" charset="-120"/>
              </a:rPr>
              <a:t>:</a:t>
            </a: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22D2307F-EC8F-421E-B329-6EE0A5D77DBC}"/>
              </a:ext>
            </a:extLst>
          </p:cNvPr>
          <p:cNvSpPr txBox="1">
            <a:spLocks/>
          </p:cNvSpPr>
          <p:nvPr/>
        </p:nvSpPr>
        <p:spPr>
          <a:xfrm>
            <a:off x="838200" y="3580223"/>
            <a:ext cx="10515600" cy="438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sz="2400" dirty="0">
                <a:solidFill>
                  <a:srgbClr val="050505"/>
                </a:solidFill>
                <a:latin typeface="標楷體" panose="03000509000000000000" pitchFamily="65" charset="-120"/>
              </a:rPr>
              <a:t>2.</a:t>
            </a:r>
            <a:r>
              <a:rPr lang="zh-TW" altLang="en-US" sz="2400" dirty="0">
                <a:solidFill>
                  <a:srgbClr val="050505"/>
                </a:solidFill>
                <a:latin typeface="標楷體" panose="03000509000000000000" pitchFamily="65" charset="-120"/>
              </a:rPr>
              <a:t>檢測障礙物的深度、高度、大小</a:t>
            </a:r>
            <a:endParaRPr lang="en-US" altLang="zh-TW" sz="2400" dirty="0">
              <a:solidFill>
                <a:srgbClr val="050505"/>
              </a:solidFill>
              <a:latin typeface="標楷體" panose="03000509000000000000" pitchFamily="65" charset="-120"/>
            </a:endParaRPr>
          </a:p>
        </p:txBody>
      </p:sp>
      <p:sp>
        <p:nvSpPr>
          <p:cNvPr id="9" name="內容版面配置區 6">
            <a:extLst>
              <a:ext uri="{FF2B5EF4-FFF2-40B4-BE49-F238E27FC236}">
                <a16:creationId xmlns:a16="http://schemas.microsoft.com/office/drawing/2014/main" id="{80993325-C105-4E13-BBE8-A9A12A05BAB0}"/>
              </a:ext>
            </a:extLst>
          </p:cNvPr>
          <p:cNvSpPr txBox="1">
            <a:spLocks/>
          </p:cNvSpPr>
          <p:nvPr/>
        </p:nvSpPr>
        <p:spPr>
          <a:xfrm>
            <a:off x="1143000" y="1681849"/>
            <a:ext cx="10515600" cy="18564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sz="1800" dirty="0">
                <a:solidFill>
                  <a:srgbClr val="050505"/>
                </a:solidFill>
                <a:latin typeface="標楷體" panose="03000509000000000000" pitchFamily="65" charset="-120"/>
              </a:rPr>
              <a:t>1.</a:t>
            </a:r>
            <a:r>
              <a:rPr lang="zh-TW" altLang="en-US" sz="1800" dirty="0">
                <a:solidFill>
                  <a:srgbClr val="050505"/>
                </a:solidFill>
                <a:latin typeface="標楷體" panose="03000509000000000000" pitchFamily="65" charset="-120"/>
              </a:rPr>
              <a:t>坑洞</a:t>
            </a:r>
            <a:endParaRPr lang="en-US" altLang="zh-TW" sz="1800" dirty="0">
              <a:solidFill>
                <a:srgbClr val="050505"/>
              </a:solidFill>
              <a:latin typeface="標楷體" panose="03000509000000000000" pitchFamily="65" charset="-12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1800" dirty="0">
                <a:solidFill>
                  <a:srgbClr val="050505"/>
                </a:solidFill>
                <a:latin typeface="標楷體" panose="03000509000000000000" pitchFamily="65" charset="-120"/>
              </a:rPr>
              <a:t>2.</a:t>
            </a:r>
            <a:r>
              <a:rPr lang="zh-TW" altLang="en-US" sz="1800" dirty="0">
                <a:solidFill>
                  <a:srgbClr val="050505"/>
                </a:solidFill>
                <a:latin typeface="標楷體" panose="03000509000000000000" pitchFamily="65" charset="-120"/>
              </a:rPr>
              <a:t>凸包、有高度的障礙物</a:t>
            </a:r>
            <a:endParaRPr lang="en-US" altLang="zh-TW" sz="1800" dirty="0">
              <a:solidFill>
                <a:srgbClr val="050505"/>
              </a:solidFill>
              <a:latin typeface="標楷體" panose="03000509000000000000" pitchFamily="65" charset="-12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1800" dirty="0">
                <a:solidFill>
                  <a:srgbClr val="050505"/>
                </a:solidFill>
                <a:latin typeface="標楷體" panose="03000509000000000000" pitchFamily="65" charset="-120"/>
              </a:rPr>
              <a:t>3.</a:t>
            </a:r>
            <a:r>
              <a:rPr lang="zh-TW" altLang="en-US" sz="1800" dirty="0">
                <a:solidFill>
                  <a:srgbClr val="050505"/>
                </a:solidFill>
                <a:latin typeface="標楷體" panose="03000509000000000000" pitchFamily="65" charset="-120"/>
              </a:rPr>
              <a:t>標線</a:t>
            </a:r>
            <a:endParaRPr lang="en-US" altLang="zh-TW" sz="1800" dirty="0">
              <a:solidFill>
                <a:srgbClr val="050505"/>
              </a:solidFill>
              <a:latin typeface="標楷體" panose="03000509000000000000" pitchFamily="65" charset="-12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1800" dirty="0">
                <a:solidFill>
                  <a:srgbClr val="050505"/>
                </a:solidFill>
                <a:latin typeface="標楷體" panose="03000509000000000000" pitchFamily="65" charset="-120"/>
              </a:rPr>
              <a:t>4.</a:t>
            </a:r>
            <a:r>
              <a:rPr lang="zh-TW" altLang="en-US" sz="1800" dirty="0">
                <a:solidFill>
                  <a:srgbClr val="050505"/>
                </a:solidFill>
                <a:latin typeface="標楷體" panose="03000509000000000000" pitchFamily="65" charset="-120"/>
              </a:rPr>
              <a:t>車輛、行人、動物</a:t>
            </a:r>
            <a:endParaRPr lang="en-US" altLang="zh-TW" sz="1800" dirty="0">
              <a:solidFill>
                <a:srgbClr val="050505"/>
              </a:solidFill>
              <a:latin typeface="標楷體" panose="03000509000000000000" pitchFamily="65" charset="-12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1800" dirty="0">
                <a:solidFill>
                  <a:srgbClr val="050505"/>
                </a:solidFill>
                <a:latin typeface="標楷體" panose="03000509000000000000" pitchFamily="65" charset="-120"/>
              </a:rPr>
              <a:t>5.</a:t>
            </a:r>
            <a:r>
              <a:rPr lang="zh-TW" altLang="en-US" sz="1800" dirty="0">
                <a:solidFill>
                  <a:srgbClr val="050505"/>
                </a:solidFill>
                <a:latin typeface="標楷體" panose="03000509000000000000" pitchFamily="65" charset="-120"/>
              </a:rPr>
              <a:t>樹葉、陰影、積水、模糊標線</a:t>
            </a:r>
            <a:endParaRPr lang="en-US" altLang="zh-TW" sz="1800" dirty="0">
              <a:solidFill>
                <a:srgbClr val="050505"/>
              </a:solidFill>
              <a:latin typeface="標楷體" panose="03000509000000000000" pitchFamily="65" charset="-12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1800" dirty="0">
                <a:solidFill>
                  <a:srgbClr val="050505"/>
                </a:solidFill>
                <a:latin typeface="標楷體" panose="03000509000000000000" pitchFamily="65" charset="-120"/>
              </a:rPr>
              <a:t>6.</a:t>
            </a:r>
            <a:r>
              <a:rPr lang="zh-TW" altLang="en-US" sz="1800" dirty="0">
                <a:solidFill>
                  <a:srgbClr val="050505"/>
                </a:solidFill>
                <a:latin typeface="標楷體" panose="03000509000000000000" pitchFamily="65" charset="-120"/>
              </a:rPr>
              <a:t>裂紋</a:t>
            </a:r>
            <a:endParaRPr lang="en-US" altLang="zh-TW" sz="1800" dirty="0">
              <a:solidFill>
                <a:srgbClr val="050505"/>
              </a:solidFill>
              <a:latin typeface="標楷體" panose="03000509000000000000" pitchFamily="65" charset="-12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TW" sz="1800" dirty="0">
              <a:solidFill>
                <a:srgbClr val="050505"/>
              </a:solidFill>
              <a:latin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86370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專案架構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5658DEF-4A98-49A5-BF71-498E7A9265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414" y="1598360"/>
            <a:ext cx="8193740" cy="451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249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2021/05/13</a:t>
            </a:r>
            <a:r>
              <a:rPr lang="zh-TW" altLang="en-US"/>
              <a:t> </a:t>
            </a:r>
            <a:r>
              <a:rPr lang="en-US" altLang="zh-TW" dirty="0" err="1"/>
              <a:t>BreakDown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9AEEB82-E7FD-4142-9486-279D26E5FC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07" t="2059" r="1172" b="4414"/>
          <a:stretch/>
        </p:blipFill>
        <p:spPr>
          <a:xfrm>
            <a:off x="1709216" y="1285571"/>
            <a:ext cx="8773568" cy="4823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078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2021/05/15</a:t>
            </a:r>
            <a:r>
              <a:rPr lang="zh-TW" altLang="en-US" dirty="0"/>
              <a:t> </a:t>
            </a:r>
            <a:r>
              <a:rPr lang="en-US" altLang="zh-TW" dirty="0" err="1"/>
              <a:t>BreakDown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62675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當周進度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AC1F1E3C-7231-4264-9077-F232C5DEA765}"/>
              </a:ext>
            </a:extLst>
          </p:cNvPr>
          <p:cNvSpPr txBox="1"/>
          <p:nvPr/>
        </p:nvSpPr>
        <p:spPr>
          <a:xfrm>
            <a:off x="838200" y="1257299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設計架構</a:t>
            </a:r>
          </a:p>
        </p:txBody>
      </p:sp>
    </p:spTree>
    <p:extLst>
      <p:ext uri="{BB962C8B-B14F-4D97-AF65-F5344CB8AC3E}">
        <p14:creationId xmlns:p14="http://schemas.microsoft.com/office/powerpoint/2010/main" val="1042604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當周進度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08EA7481-B897-49BC-B447-FA15672C6EFB}"/>
              </a:ext>
            </a:extLst>
          </p:cNvPr>
          <p:cNvSpPr txBox="1"/>
          <p:nvPr/>
        </p:nvSpPr>
        <p:spPr>
          <a:xfrm>
            <a:off x="838200" y="1230923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API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46904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121421</TotalTime>
  <Words>234</Words>
  <Application>Microsoft Office PowerPoint</Application>
  <PresentationFormat>寬螢幕</PresentationFormat>
  <Paragraphs>60</Paragraphs>
  <Slides>20</Slides>
  <Notes>13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6" baseType="lpstr">
      <vt:lpstr>微軟正黑體</vt:lpstr>
      <vt:lpstr>標楷體</vt:lpstr>
      <vt:lpstr>Arial</vt:lpstr>
      <vt:lpstr>Calibri</vt:lpstr>
      <vt:lpstr>Times New Roman</vt:lpstr>
      <vt:lpstr>Office 佈景主題</vt:lpstr>
      <vt:lpstr>辨識馬路坑洞 進度報告</vt:lpstr>
      <vt:lpstr>TO DO LIST</vt:lpstr>
      <vt:lpstr>情境需求</vt:lpstr>
      <vt:lpstr>功能需求</vt:lpstr>
      <vt:lpstr>專案架構</vt:lpstr>
      <vt:lpstr>2021/05/13 BreakDown</vt:lpstr>
      <vt:lpstr>2021/05/15 BreakDown</vt:lpstr>
      <vt:lpstr>當周進度</vt:lpstr>
      <vt:lpstr>當周進度</vt:lpstr>
      <vt:lpstr>當周進度</vt:lpstr>
      <vt:lpstr>2021/05/07 ~ 2021/05/14 </vt:lpstr>
      <vt:lpstr>專案架構</vt:lpstr>
      <vt:lpstr>2021/05/13 BreakDown</vt:lpstr>
      <vt:lpstr>分工</vt:lpstr>
      <vt:lpstr>當周進度</vt:lpstr>
      <vt:lpstr>2021/05/14 ~ 2021/05/20 </vt:lpstr>
      <vt:lpstr>開會紀錄</vt:lpstr>
      <vt:lpstr>參考資料</vt:lpstr>
      <vt:lpstr>2021/05/20 控管紀錄</vt:lpstr>
      <vt:lpstr>問題紀錄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光流影像處理</dc:title>
  <dc:creator>User</dc:creator>
  <cp:lastModifiedBy>佳曄 何</cp:lastModifiedBy>
  <cp:revision>1940</cp:revision>
  <dcterms:created xsi:type="dcterms:W3CDTF">2019-03-11T13:47:46Z</dcterms:created>
  <dcterms:modified xsi:type="dcterms:W3CDTF">2021-05-14T08:00:31Z</dcterms:modified>
</cp:coreProperties>
</file>