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9" r:id="rId2"/>
    <p:sldId id="271" r:id="rId3"/>
    <p:sldId id="272" r:id="rId4"/>
    <p:sldId id="270" r:id="rId5"/>
    <p:sldId id="266" r:id="rId6"/>
    <p:sldId id="267" r:id="rId7"/>
    <p:sldId id="273" r:id="rId8"/>
    <p:sldId id="269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專案進度報告" id="{29245749-9F61-4D30-9C51-22457A5A3015}">
          <p14:sldIdLst>
            <p14:sldId id="259"/>
          </p14:sldIdLst>
        </p14:section>
        <p14:section name="需求" id="{B614B109-A5FE-40C5-A6B6-6F0EDA0A46A4}">
          <p14:sldIdLst>
            <p14:sldId id="271"/>
            <p14:sldId id="272"/>
            <p14:sldId id="270"/>
            <p14:sldId id="266"/>
          </p14:sldIdLst>
        </p14:section>
        <p14:section name="分析" id="{6640461F-CA09-4F76-8BF1-31AC0A5FCA64}">
          <p14:sldIdLst>
            <p14:sldId id="267"/>
            <p14:sldId id="273"/>
          </p14:sldIdLst>
        </p14:section>
        <p14:section name="設計" id="{BE467578-9E25-45F1-B4BB-5B6A52B35AC2}">
          <p14:sldIdLst>
            <p14:sldId id="269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電子系三甲-廖彥翔" initials="電子系三甲-廖彥翔" lastIdx="1" clrIdx="0">
    <p:extLst>
      <p:ext uri="{19B8F6BF-5375-455C-9EA6-DF929625EA0E}">
        <p15:presenceInfo xmlns:p15="http://schemas.microsoft.com/office/powerpoint/2012/main" userId="電子系三甲-廖彥翔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00"/>
    <a:srgbClr val="FFFFFF"/>
    <a:srgbClr val="FF7373"/>
    <a:srgbClr val="FF66FF"/>
    <a:srgbClr val="A7CD8E"/>
    <a:srgbClr val="E5F5FF"/>
    <a:srgbClr val="FFFF99"/>
    <a:srgbClr val="FF8000"/>
    <a:srgbClr val="66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00" autoAdjust="0"/>
    <p:restoredTop sz="93844" autoAdjust="0"/>
  </p:normalViewPr>
  <p:slideViewPr>
    <p:cSldViewPr snapToGrid="0">
      <p:cViewPr varScale="1">
        <p:scale>
          <a:sx n="86" d="100"/>
          <a:sy n="86" d="100"/>
        </p:scale>
        <p:origin x="662" y="58"/>
      </p:cViewPr>
      <p:guideLst/>
    </p:cSldViewPr>
  </p:slideViewPr>
  <p:outlineViewPr>
    <p:cViewPr>
      <p:scale>
        <a:sx n="33" d="100"/>
        <a:sy n="33" d="100"/>
      </p:scale>
      <p:origin x="0" y="-17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3786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9F8E0-05F2-4742-BB97-D2E4F51035C8}" type="datetimeFigureOut">
              <a:rPr lang="zh-TW" altLang="en-US" smtClean="0"/>
              <a:t>2021/5/7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EDBFE4-86DF-49E3-AB07-98BBBFC455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92504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B905C5-9D54-40E2-B40C-7996280CAB02}" type="datetimeFigureOut">
              <a:rPr lang="zh-TW" altLang="en-US" smtClean="0"/>
              <a:t>2021/5/7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8A6B0B-A5FB-4629-B823-69B1A9EB3A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9117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1183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38200" y="4295163"/>
            <a:ext cx="10515600" cy="1964122"/>
          </a:xfrm>
        </p:spPr>
        <p:txBody>
          <a:bodyPr>
            <a:normAutofit/>
          </a:bodyPr>
          <a:lstStyle>
            <a:lvl1pPr marL="0" indent="0" algn="l">
              <a:spcBef>
                <a:spcPts val="100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dirty="0"/>
              <a:t>按一下以編輯母片副標題樣式</a:t>
            </a: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38200" y="1389529"/>
            <a:ext cx="10515600" cy="2905634"/>
          </a:xfrm>
        </p:spPr>
        <p:txBody>
          <a:bodyPr anchor="t"/>
          <a:lstStyle>
            <a:lvl1pPr algn="ctr">
              <a:defRPr sz="60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2021/5/7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9516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2021/5/7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8943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2021/5/7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6410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037776"/>
          </a:xfrm>
        </p:spPr>
        <p:txBody>
          <a:bodyPr>
            <a:normAutofit/>
          </a:bodyPr>
          <a:lstStyle>
            <a:lvl1pPr hangingPunct="0">
              <a:defRPr sz="1600"/>
            </a:lvl1pPr>
            <a:lvl2pPr hangingPunct="0">
              <a:defRPr sz="1600"/>
            </a:lvl2pPr>
            <a:lvl3pPr hangingPunct="0">
              <a:defRPr sz="1600"/>
            </a:lvl3pPr>
            <a:lvl4pPr hangingPunct="0">
              <a:defRPr sz="1600"/>
            </a:lvl4pPr>
            <a:lvl5pPr hangingPunct="0">
              <a:defRPr sz="1600"/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2021/5/7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8426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2021/5/7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2606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2021/5/7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1493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2021/5/7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3767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2021/5/7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6634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2021/5/7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1833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2021/5/7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2368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2021/5/7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1845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202572"/>
            <a:ext cx="10515600" cy="50370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0C0CC965-A63A-473D-BEFB-C8F9714D5269}" type="datetimeFigureOut">
              <a:rPr lang="zh-TW" altLang="en-US" smtClean="0"/>
              <a:pPr/>
              <a:t>2021/5/7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90F9E983-480B-48C5-9E0F-D21C0DFBB5C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cxnSp>
        <p:nvCxnSpPr>
          <p:cNvPr id="9" name="直線接點 8"/>
          <p:cNvCxnSpPr/>
          <p:nvPr userDrawn="1"/>
        </p:nvCxnSpPr>
        <p:spPr>
          <a:xfrm>
            <a:off x="838200" y="1143848"/>
            <a:ext cx="105156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 userDrawn="1"/>
        </p:nvCxnSpPr>
        <p:spPr>
          <a:xfrm>
            <a:off x="838200" y="6296092"/>
            <a:ext cx="10515600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1" name="Shape 13" descr="C:\Documents and Settings\frederic\My Documents\My Pictures\Wallpaper Images\GSLAB_LOGO1-120x120.jpg"/>
          <p:cNvPicPr preferRelativeResize="0">
            <a:picLocks noChangeAspect="1"/>
          </p:cNvPicPr>
          <p:nvPr userDrawn="1"/>
        </p:nvPicPr>
        <p:blipFill rotWithShape="1">
          <a:blip r:embed="rId13">
            <a:alphaModFix/>
          </a:blip>
          <a:srcRect/>
          <a:stretch/>
        </p:blipFill>
        <p:spPr>
          <a:xfrm>
            <a:off x="11596536" y="6270925"/>
            <a:ext cx="561907" cy="5619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98425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j-cs"/>
        </a:defRPr>
      </a:lvl1pPr>
    </p:titleStyle>
    <p:bodyStyle>
      <a:lvl1pPr marL="144000" indent="-1440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1pPr>
      <a:lvl2pPr marL="6858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2pPr>
      <a:lvl3pPr marL="11430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3pPr>
      <a:lvl4pPr marL="16002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4pPr>
      <a:lvl5pPr marL="20574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38200" y="1389530"/>
            <a:ext cx="10515600" cy="2544296"/>
          </a:xfrm>
        </p:spPr>
        <p:txBody>
          <a:bodyPr anchor="t">
            <a:normAutofit/>
          </a:bodyPr>
          <a:lstStyle/>
          <a:p>
            <a:pPr>
              <a:lnSpc>
                <a:spcPct val="125000"/>
              </a:lnSpc>
            </a:pPr>
            <a:r>
              <a:rPr lang="zh-TW" altLang="en-US" sz="4800" dirty="0"/>
              <a:t>辨識馬路破損區域</a:t>
            </a:r>
            <a:br>
              <a:rPr lang="en-US" altLang="zh-TW" sz="4000" b="0" dirty="0"/>
            </a:br>
            <a:r>
              <a:rPr lang="zh-TW" altLang="en-US" sz="4800" dirty="0"/>
              <a:t>專案進度報告</a:t>
            </a:r>
            <a:endParaRPr lang="zh-TW" altLang="en-US" sz="40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838200" y="4057095"/>
            <a:ext cx="105156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TW" sz="1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目前成員：陳陽棋、曾梓維、何佳曄、葉易德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1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開始日期：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110/04/22</a:t>
            </a:r>
          </a:p>
          <a:p>
            <a:endParaRPr lang="en-US" altLang="zh-TW" sz="1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報告日期：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110/05/07</a:t>
            </a:r>
          </a:p>
          <a:p>
            <a:endParaRPr lang="en-US" altLang="zh-TW" sz="2000" dirty="0"/>
          </a:p>
          <a:p>
            <a:endParaRPr lang="en-US" altLang="zh-TW" sz="2000" dirty="0"/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056936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情境需求</a:t>
            </a:r>
          </a:p>
        </p:txBody>
      </p:sp>
      <p:sp>
        <p:nvSpPr>
          <p:cNvPr id="7" name="內容版面配置區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400" dirty="0">
                <a:latin typeface="標楷體" panose="03000509000000000000" pitchFamily="65" charset="-120"/>
              </a:rPr>
              <a:t>使用影片模擬行車紀錄器攝像頭所拍下之即時畫面在封閉場域道路 </a:t>
            </a:r>
            <a:endParaRPr lang="en-US" altLang="zh-TW" sz="2400" dirty="0">
              <a:latin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2400" dirty="0">
                <a:latin typeface="標楷體" panose="03000509000000000000" pitchFamily="65" charset="-120"/>
              </a:rPr>
              <a:t>如</a:t>
            </a:r>
            <a:r>
              <a:rPr lang="en-US" altLang="zh-TW" sz="2400" dirty="0">
                <a:latin typeface="標楷體" panose="03000509000000000000" pitchFamily="65" charset="-120"/>
              </a:rPr>
              <a:t>:</a:t>
            </a:r>
            <a:r>
              <a:rPr lang="zh-TW" altLang="en-US" sz="2400" dirty="0">
                <a:latin typeface="標楷體" panose="03000509000000000000" pitchFamily="65" charset="-120"/>
              </a:rPr>
              <a:t>學校</a:t>
            </a:r>
          </a:p>
          <a:p>
            <a:pPr marL="0" indent="0">
              <a:buNone/>
            </a:pPr>
            <a:r>
              <a:rPr lang="zh-TW" altLang="en-US" sz="2400" dirty="0">
                <a:latin typeface="標楷體" panose="03000509000000000000" pitchFamily="65" charset="-120"/>
              </a:rPr>
              <a:t>進行坑洞、障礙物之深度、高度、大小即時辨識</a:t>
            </a:r>
          </a:p>
          <a:p>
            <a:pPr marL="0" indent="0">
              <a:buNone/>
            </a:pPr>
            <a:r>
              <a:rPr lang="zh-TW" altLang="en-US" sz="2400" dirty="0">
                <a:latin typeface="標楷體" panose="03000509000000000000" pitchFamily="65" charset="-120"/>
              </a:rPr>
              <a:t>並在畫面中將障礙物圈出</a:t>
            </a:r>
          </a:p>
          <a:p>
            <a:pPr marL="0" indent="0">
              <a:buNone/>
            </a:pPr>
            <a:endParaRPr lang="zh-TW" altLang="en-US" sz="2400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6425" y="2867013"/>
            <a:ext cx="4448175" cy="2886075"/>
          </a:xfrm>
          <a:prstGeom prst="rect">
            <a:avLst/>
          </a:prstGeom>
        </p:spPr>
      </p:pic>
      <p:sp>
        <p:nvSpPr>
          <p:cNvPr id="5" name="平行四邊形 4"/>
          <p:cNvSpPr/>
          <p:nvPr/>
        </p:nvSpPr>
        <p:spPr>
          <a:xfrm>
            <a:off x="2778248" y="4310050"/>
            <a:ext cx="994299" cy="1029314"/>
          </a:xfrm>
          <a:prstGeom prst="parallelogram">
            <a:avLst>
              <a:gd name="adj" fmla="val 0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3544063" y="575308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預期結果</a:t>
            </a:r>
          </a:p>
        </p:txBody>
      </p:sp>
      <p:pic>
        <p:nvPicPr>
          <p:cNvPr id="1026" name="Picture 2" descr="https://scontent.xx.fbcdn.net/v/t1.15752-0/s240x240/180862602_956602275166837_4510437000237102600_n.jpg?_nc_cat=100&amp;ccb=1-3&amp;_nc_sid=58c789&amp;_nc_ohc=8JprDyDPDukAX_tIxDq&amp;_nc_ad=z-m&amp;_nc_cid=0&amp;_nc_ht=scontent.xx&amp;tp=7&amp;oh=d512e71ad0bc785b4c53ef1e12b1377e&amp;oe=60B95B4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8020" y="2867013"/>
            <a:ext cx="1923171" cy="2884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文字方塊 9"/>
          <p:cNvSpPr txBox="1"/>
          <p:nvPr/>
        </p:nvSpPr>
        <p:spPr>
          <a:xfrm>
            <a:off x="7725607" y="575308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預期結果</a:t>
            </a:r>
          </a:p>
        </p:txBody>
      </p:sp>
      <p:sp>
        <p:nvSpPr>
          <p:cNvPr id="12" name="平行四邊形 11"/>
          <p:cNvSpPr/>
          <p:nvPr/>
        </p:nvSpPr>
        <p:spPr>
          <a:xfrm>
            <a:off x="7457856" y="4581235"/>
            <a:ext cx="994299" cy="1029314"/>
          </a:xfrm>
          <a:prstGeom prst="parallelogram">
            <a:avLst>
              <a:gd name="adj" fmla="val 0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平行四邊形 12"/>
          <p:cNvSpPr/>
          <p:nvPr/>
        </p:nvSpPr>
        <p:spPr>
          <a:xfrm>
            <a:off x="8193626" y="4010026"/>
            <a:ext cx="258529" cy="150341"/>
          </a:xfrm>
          <a:prstGeom prst="parallelogram">
            <a:avLst>
              <a:gd name="adj" fmla="val 0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平行四邊形 13"/>
          <p:cNvSpPr/>
          <p:nvPr/>
        </p:nvSpPr>
        <p:spPr>
          <a:xfrm>
            <a:off x="8255793" y="3868805"/>
            <a:ext cx="171451" cy="105502"/>
          </a:xfrm>
          <a:prstGeom prst="parallelogram">
            <a:avLst>
              <a:gd name="adj" fmla="val 0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2855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6527D7BC-96D7-47C2-A819-F2BF9769F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</a:rPr>
              <a:t>功能需求</a:t>
            </a:r>
            <a:endParaRPr lang="en-US" altLang="zh-TW" sz="4000" dirty="0">
              <a:latin typeface="標楷體" panose="03000509000000000000" pitchFamily="65" charset="-120"/>
            </a:endParaRPr>
          </a:p>
        </p:txBody>
      </p:sp>
      <p:sp>
        <p:nvSpPr>
          <p:cNvPr id="6" name="內容版面配置區 6"/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0377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400" dirty="0">
                <a:solidFill>
                  <a:srgbClr val="050505"/>
                </a:solidFill>
                <a:latin typeface="標楷體" panose="03000509000000000000" pitchFamily="65" charset="-120"/>
              </a:rPr>
              <a:t>1.</a:t>
            </a:r>
            <a:r>
              <a:rPr lang="zh-TW" altLang="en-US" sz="2400" dirty="0">
                <a:solidFill>
                  <a:srgbClr val="050505"/>
                </a:solidFill>
                <a:latin typeface="標楷體" panose="03000509000000000000" pitchFamily="65" charset="-120"/>
              </a:rPr>
              <a:t>辨識並標記出坑洞、障礙物、車道線</a:t>
            </a:r>
            <a:endParaRPr lang="en-US" altLang="zh-TW" sz="2400" dirty="0">
              <a:solidFill>
                <a:srgbClr val="050505"/>
              </a:solidFill>
              <a:latin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2400" dirty="0">
                <a:solidFill>
                  <a:srgbClr val="050505"/>
                </a:solidFill>
                <a:latin typeface="標楷體" panose="03000509000000000000" pitchFamily="65" charset="-120"/>
              </a:rPr>
              <a:t> </a:t>
            </a:r>
            <a:endParaRPr lang="en-US" altLang="zh-TW" sz="2400" dirty="0">
              <a:solidFill>
                <a:srgbClr val="050505"/>
              </a:solidFill>
              <a:latin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2400" dirty="0">
                <a:solidFill>
                  <a:srgbClr val="050505"/>
                </a:solidFill>
                <a:latin typeface="標楷體" panose="03000509000000000000" pitchFamily="65" charset="-120"/>
              </a:rPr>
              <a:t>2.</a:t>
            </a:r>
            <a:r>
              <a:rPr lang="zh-TW" altLang="en-US" sz="2400" dirty="0">
                <a:solidFill>
                  <a:srgbClr val="050505"/>
                </a:solidFill>
                <a:latin typeface="標楷體" panose="03000509000000000000" pitchFamily="65" charset="-120"/>
              </a:rPr>
              <a:t>檢測障礙物的深度、高度、大小</a:t>
            </a:r>
            <a:endParaRPr lang="en-US" altLang="zh-TW" sz="2400" dirty="0">
              <a:solidFill>
                <a:srgbClr val="050505"/>
              </a:solidFill>
              <a:latin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2400" dirty="0">
                <a:solidFill>
                  <a:srgbClr val="050505"/>
                </a:solidFill>
                <a:latin typeface="標楷體" panose="03000509000000000000" pitchFamily="65" charset="-120"/>
              </a:rPr>
              <a:t> </a:t>
            </a:r>
            <a:endParaRPr lang="en-US" altLang="zh-TW" sz="2400" dirty="0">
              <a:solidFill>
                <a:srgbClr val="050505"/>
              </a:solidFill>
              <a:latin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2400" dirty="0">
                <a:solidFill>
                  <a:srgbClr val="050505"/>
                </a:solidFill>
                <a:latin typeface="標楷體" panose="03000509000000000000" pitchFamily="65" charset="-120"/>
              </a:rPr>
              <a:t>3.</a:t>
            </a:r>
            <a:r>
              <a:rPr lang="zh-TW" altLang="en-US" sz="2400" dirty="0">
                <a:solidFill>
                  <a:srgbClr val="050505"/>
                </a:solidFill>
                <a:latin typeface="標楷體" panose="03000509000000000000" pitchFamily="65" charset="-120"/>
              </a:rPr>
              <a:t>即時辨識</a:t>
            </a:r>
            <a:endParaRPr lang="zh-TW" altLang="en-US" sz="2400" dirty="0">
              <a:latin typeface="標楷體" panose="03000509000000000000" pitchFamily="65" charset="-120"/>
            </a:endParaRPr>
          </a:p>
          <a:p>
            <a:pPr marL="0" indent="0">
              <a:buNone/>
            </a:pP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686370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6527D7BC-96D7-47C2-A819-F2BF9769F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</a:rPr>
              <a:t>介面需求</a:t>
            </a:r>
            <a:endParaRPr lang="en-US" altLang="zh-TW" sz="4000" dirty="0">
              <a:latin typeface="標楷體" panose="03000509000000000000" pitchFamily="65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D34824FA-99BE-4130-AD48-444E0AEE48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854" y="1489559"/>
            <a:ext cx="11626291" cy="4140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7757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程式需求</a:t>
            </a:r>
          </a:p>
        </p:txBody>
      </p:sp>
      <p:sp>
        <p:nvSpPr>
          <p:cNvPr id="7" name="內容版面配置區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400" dirty="0">
                <a:latin typeface="標楷體" panose="03000509000000000000" pitchFamily="65" charset="-120"/>
              </a:rPr>
              <a:t>1.</a:t>
            </a:r>
            <a:r>
              <a:rPr lang="zh-TW" altLang="en-US" sz="2400" dirty="0">
                <a:latin typeface="標楷體" panose="03000509000000000000" pitchFamily="65" charset="-120"/>
              </a:rPr>
              <a:t>馬路辨識</a:t>
            </a:r>
            <a:r>
              <a:rPr lang="en-US" altLang="zh-TW" sz="2400" dirty="0">
                <a:latin typeface="標楷體" panose="03000509000000000000" pitchFamily="65" charset="-120"/>
              </a:rPr>
              <a:t>(</a:t>
            </a:r>
            <a:r>
              <a:rPr lang="zh-TW" altLang="en-US" sz="2400" dirty="0">
                <a:latin typeface="標楷體" panose="03000509000000000000" pitchFamily="65" charset="-120"/>
              </a:rPr>
              <a:t>將馬路、白線、雙黃線等</a:t>
            </a:r>
            <a:r>
              <a:rPr lang="en-US" altLang="zh-TW" sz="2400" dirty="0">
                <a:latin typeface="標楷體" panose="03000509000000000000" pitchFamily="65" charset="-120"/>
              </a:rPr>
              <a:t>…</a:t>
            </a:r>
            <a:r>
              <a:rPr lang="zh-TW" altLang="en-US" sz="2400" dirty="0">
                <a:latin typeface="標楷體" panose="03000509000000000000" pitchFamily="65" charset="-120"/>
              </a:rPr>
              <a:t>與天空、街景或分隔島分割出來</a:t>
            </a:r>
            <a:r>
              <a:rPr lang="en-US" altLang="zh-TW" sz="2400" dirty="0">
                <a:latin typeface="標楷體" panose="03000509000000000000" pitchFamily="65" charset="-120"/>
              </a:rPr>
              <a:t>)</a:t>
            </a:r>
          </a:p>
          <a:p>
            <a:pPr marL="0" indent="0">
              <a:buNone/>
            </a:pPr>
            <a:endParaRPr lang="en-US" altLang="zh-TW" sz="2400" dirty="0">
              <a:latin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2400" dirty="0">
                <a:latin typeface="標楷體" panose="03000509000000000000" pitchFamily="65" charset="-120"/>
              </a:rPr>
              <a:t>2.LBP(</a:t>
            </a:r>
            <a:r>
              <a:rPr lang="zh-TW" altLang="en-US" sz="2400" dirty="0">
                <a:latin typeface="標楷體" panose="03000509000000000000" pitchFamily="65" charset="-120"/>
              </a:rPr>
              <a:t>透過材質的辨識將各個不同的材質，例如馬路、天空</a:t>
            </a:r>
            <a:r>
              <a:rPr lang="en-US" altLang="zh-TW" sz="2400" dirty="0">
                <a:latin typeface="標楷體" panose="03000509000000000000" pitchFamily="65" charset="-120"/>
              </a:rPr>
              <a:t>…</a:t>
            </a:r>
            <a:r>
              <a:rPr lang="zh-TW" altLang="en-US" sz="2400" dirty="0">
                <a:latin typeface="標楷體" panose="03000509000000000000" pitchFamily="65" charset="-120"/>
              </a:rPr>
              <a:t>畫上</a:t>
            </a:r>
            <a:r>
              <a:rPr lang="en-US" altLang="zh-TW" sz="2400" dirty="0">
                <a:latin typeface="標楷體" panose="03000509000000000000" pitchFamily="65" charset="-120"/>
              </a:rPr>
              <a:t>marker)</a:t>
            </a:r>
          </a:p>
          <a:p>
            <a:pPr marL="0" indent="0">
              <a:buNone/>
            </a:pPr>
            <a:endParaRPr lang="en-US" altLang="zh-TW" sz="2400" dirty="0">
              <a:latin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2400" dirty="0">
                <a:latin typeface="標楷體" panose="03000509000000000000" pitchFamily="65" charset="-120"/>
              </a:rPr>
              <a:t>3.watershed(</a:t>
            </a:r>
            <a:r>
              <a:rPr lang="zh-TW" altLang="en-US" sz="2400" dirty="0">
                <a:latin typeface="標楷體" panose="03000509000000000000" pitchFamily="65" charset="-120"/>
              </a:rPr>
              <a:t>將自動產生的</a:t>
            </a:r>
            <a:r>
              <a:rPr lang="en-US" altLang="zh-TW" sz="2400" dirty="0">
                <a:latin typeface="標楷體" panose="03000509000000000000" pitchFamily="65" charset="-120"/>
              </a:rPr>
              <a:t>marker</a:t>
            </a:r>
            <a:r>
              <a:rPr lang="zh-TW" altLang="en-US" sz="2400" dirty="0">
                <a:latin typeface="標楷體" panose="03000509000000000000" pitchFamily="65" charset="-120"/>
              </a:rPr>
              <a:t>開始注水，分割出馬路</a:t>
            </a:r>
            <a:r>
              <a:rPr lang="en-US" altLang="zh-TW" sz="2400" dirty="0">
                <a:latin typeface="標楷體" panose="03000509000000000000" pitchFamily="65" charset="-120"/>
              </a:rPr>
              <a:t>)</a:t>
            </a:r>
          </a:p>
          <a:p>
            <a:pPr marL="0" indent="0">
              <a:buNone/>
            </a:pPr>
            <a:endParaRPr lang="en-US" altLang="zh-TW" sz="2400" dirty="0">
              <a:latin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2400" dirty="0"/>
              <a:t>4</a:t>
            </a:r>
            <a:r>
              <a:rPr lang="en-US" altLang="zh-TW" sz="2400" dirty="0">
                <a:latin typeface="標楷體" panose="03000509000000000000" pitchFamily="65" charset="-120"/>
              </a:rPr>
              <a:t>.</a:t>
            </a:r>
            <a:r>
              <a:rPr lang="en-US" altLang="zh-TW" sz="2400" dirty="0"/>
              <a:t>sobel(</a:t>
            </a:r>
            <a:r>
              <a:rPr lang="zh-TW" altLang="en-US" sz="2400" dirty="0"/>
              <a:t>將</a:t>
            </a:r>
            <a:r>
              <a:rPr lang="en-US" altLang="zh-TW" sz="2400" dirty="0" err="1"/>
              <a:t>sobel</a:t>
            </a:r>
            <a:r>
              <a:rPr lang="zh-TW" altLang="en-US" sz="2400" dirty="0"/>
              <a:t>的數值做為</a:t>
            </a:r>
            <a:r>
              <a:rPr lang="en-US" altLang="zh-TW" sz="2400" dirty="0"/>
              <a:t>watershed</a:t>
            </a:r>
            <a:r>
              <a:rPr lang="zh-TW" altLang="en-US" sz="2400" dirty="0"/>
              <a:t>高與低的基準</a:t>
            </a:r>
            <a:r>
              <a:rPr lang="en-US" altLang="zh-TW" sz="2400" dirty="0"/>
              <a:t>)</a:t>
            </a:r>
          </a:p>
          <a:p>
            <a:pPr marL="0" indent="0">
              <a:buNone/>
            </a:pPr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36773064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分析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258" y="1488621"/>
            <a:ext cx="11965484" cy="3823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6043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分析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l="4007" t="2059" r="1172" b="4414"/>
          <a:stretch/>
        </p:blipFill>
        <p:spPr>
          <a:xfrm>
            <a:off x="1709216" y="1285571"/>
            <a:ext cx="8773568" cy="4823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1339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設計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78" y="1845536"/>
            <a:ext cx="12029243" cy="2283747"/>
          </a:xfrm>
          <a:prstGeom prst="rect">
            <a:avLst/>
          </a:prstGeom>
        </p:spPr>
      </p:pic>
      <p:sp>
        <p:nvSpPr>
          <p:cNvPr id="5" name="內容版面配置區 6"/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0377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400" dirty="0">
                <a:latin typeface="標楷體" panose="03000509000000000000" pitchFamily="65" charset="-120"/>
              </a:rPr>
              <a:t>分割馬路</a:t>
            </a:r>
            <a:endParaRPr lang="en-US" altLang="zh-TW" sz="2400" dirty="0">
              <a:latin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429189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58166</TotalTime>
  <Words>200</Words>
  <Application>Microsoft Office PowerPoint</Application>
  <PresentationFormat>寬螢幕</PresentationFormat>
  <Paragraphs>35</Paragraphs>
  <Slides>8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3" baseType="lpstr">
      <vt:lpstr>標楷體</vt:lpstr>
      <vt:lpstr>Arial</vt:lpstr>
      <vt:lpstr>Calibri</vt:lpstr>
      <vt:lpstr>Times New Roman</vt:lpstr>
      <vt:lpstr>Office 佈景主題</vt:lpstr>
      <vt:lpstr>辨識馬路破損區域 專案進度報告</vt:lpstr>
      <vt:lpstr>情境需求</vt:lpstr>
      <vt:lpstr>功能需求</vt:lpstr>
      <vt:lpstr>介面需求</vt:lpstr>
      <vt:lpstr>程式需求</vt:lpstr>
      <vt:lpstr>分析</vt:lpstr>
      <vt:lpstr>分析</vt:lpstr>
      <vt:lpstr>設計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光流影像處理</dc:title>
  <dc:creator>User</dc:creator>
  <cp:lastModifiedBy>佳曄 何</cp:lastModifiedBy>
  <cp:revision>1192</cp:revision>
  <dcterms:created xsi:type="dcterms:W3CDTF">2019-03-11T13:47:46Z</dcterms:created>
  <dcterms:modified xsi:type="dcterms:W3CDTF">2021-05-07T05:59:54Z</dcterms:modified>
</cp:coreProperties>
</file>