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69" r:id="rId2"/>
    <p:sldId id="2360" r:id="rId3"/>
    <p:sldId id="2373" r:id="rId4"/>
    <p:sldId id="2406" r:id="rId5"/>
    <p:sldId id="2361" r:id="rId6"/>
    <p:sldId id="2273" r:id="rId7"/>
    <p:sldId id="2398" r:id="rId8"/>
    <p:sldId id="2289" r:id="rId9"/>
    <p:sldId id="2407" r:id="rId10"/>
    <p:sldId id="2450" r:id="rId11"/>
    <p:sldId id="1679" r:id="rId12"/>
    <p:sldId id="2448" r:id="rId13"/>
    <p:sldId id="244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 &amp; 目標" id="{BF72BFC4-E0FC-47BB-B23D-3BA92D6C3488}">
          <p14:sldIdLst>
            <p14:sldId id="1269"/>
            <p14:sldId id="2360"/>
          </p14:sldIdLst>
        </p14:section>
        <p14:section name="系統分析 &amp; 架構" id="{BE82E686-CE5D-40E1-93C4-454750C96E5B}">
          <p14:sldIdLst>
            <p14:sldId id="2373"/>
            <p14:sldId id="2406"/>
            <p14:sldId id="2361"/>
            <p14:sldId id="2273"/>
          </p14:sldIdLst>
        </p14:section>
        <p14:section name="模組列表" id="{F68B2C4B-CF8C-48F8-8755-6559E2120CC9}">
          <p14:sldIdLst>
            <p14:sldId id="2398"/>
          </p14:sldIdLst>
        </p14:section>
        <p14:section name="專案進度統整" id="{CDA55547-8673-4E67-A3C0-28A9DCAD1CC1}">
          <p14:sldIdLst>
            <p14:sldId id="2289"/>
            <p14:sldId id="2407"/>
          </p14:sldIdLst>
        </p14:section>
        <p14:section name="進度報告統整" id="{FD50D92C-BE9A-4975-B1A3-341B41B3D14A}">
          <p14:sldIdLst>
            <p14:sldId id="2450"/>
          </p14:sldIdLst>
        </p14:section>
        <p14:section name="參考資料" id="{8CDF55F3-3984-473E-B7DA-AE0CF5975227}">
          <p14:sldIdLst>
            <p14:sldId id="1679"/>
          </p14:sldIdLst>
        </p14:section>
        <p14:section name="問題紀錄 (v2.0)" id="{CE5A99C0-019E-434B-9F56-F1E5E7218430}">
          <p14:sldIdLst>
            <p14:sldId id="2448"/>
            <p14:sldId id="2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  <p:cmAuthor id="2" name="佳曄 何" initials="佳曄" lastIdx="1" clrIdx="1">
    <p:extLst>
      <p:ext uri="{19B8F6BF-5375-455C-9EA6-DF929625EA0E}">
        <p15:presenceInfo xmlns:p15="http://schemas.microsoft.com/office/powerpoint/2012/main" userId="22d0823ecc9cb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FF"/>
    <a:srgbClr val="0000FF"/>
    <a:srgbClr val="E1BBE0"/>
    <a:srgbClr val="F4EEEE"/>
    <a:srgbClr val="FF8000"/>
    <a:srgbClr val="FF7373"/>
    <a:srgbClr val="FFFFFF"/>
    <a:srgbClr val="BA0693"/>
    <a:srgbClr val="A7C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4177" autoAdjust="0"/>
  </p:normalViewPr>
  <p:slideViewPr>
    <p:cSldViewPr snapToGrid="0">
      <p:cViewPr varScale="1">
        <p:scale>
          <a:sx n="58" d="100"/>
          <a:sy n="58" d="100"/>
        </p:scale>
        <p:origin x="90" y="12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29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0CACBA35-338B-4D86-A185-A8D413AE1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82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30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999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55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890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0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1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2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837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F440D91C-9E29-45B5-B7C3-2EC208BEB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64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8nIDXzfIFs8eegqWbaou7jmR-OyoU5qg/edit?usp=drive_link&amp;ouid=114732633741530754400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auto_examples/cluster/plot_dbscan.html#sphx-glr-auto-examples-cluster-plot-dbscan-py" TargetMode="External"/><Relationship Id="rId13" Type="http://schemas.openxmlformats.org/officeDocument/2006/relationships/hyperlink" Target="https://docs.opencv.org/3.4/d1/d2d/classcv_1_1ml_1_1SVM.html#a0dd2c2aea178a3c9136eda6443d5bb7b" TargetMode="External"/><Relationship Id="rId18" Type="http://schemas.openxmlformats.org/officeDocument/2006/relationships/hyperlink" Target="https://thoracickey.com/m-mode-echocardiography-and-2d-cardiac-measurements/" TargetMode="External"/><Relationship Id="rId3" Type="http://schemas.openxmlformats.org/officeDocument/2006/relationships/hyperlink" Target="https://scikit-image.org/docs/stable/auto_examples/edges/plot_skeleton.html" TargetMode="External"/><Relationship Id="rId7" Type="http://schemas.openxmlformats.org/officeDocument/2006/relationships/hyperlink" Target="https://codingnote.cc/zh-tw/p/101056/" TargetMode="External"/><Relationship Id="rId12" Type="http://schemas.openxmlformats.org/officeDocument/2006/relationships/hyperlink" Target="https://blog.csdn.net/qq_42108972/article/details/106736734" TargetMode="External"/><Relationship Id="rId17" Type="http://schemas.openxmlformats.org/officeDocument/2006/relationships/hyperlink" Target="https://www.youtube.com/watch?v=IS9TD9fHFv0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twsrt.org.tw/twsrt/upfile/files/20199251041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-echocardiography.com/page/page.php?UID=1429484731" TargetMode="External"/><Relationship Id="rId11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radiologykey.com/echocardiography-2/?fbclid=IwAR2aI1jjA-f0kM37tz1wHpKbRhGGlVhE0eeGqs6wAwg1_1LQm68kvn62FpU" TargetMode="External"/><Relationship Id="rId15" Type="http://schemas.openxmlformats.org/officeDocument/2006/relationships/hyperlink" Target="https://scikit-learn.org/stable/modules/generated/sklearn.ensemble.RandomForestClassifier.html?highlight=randomforest#sklearn.ensemble.RandomForestClassifier" TargetMode="External"/><Relationship Id="rId10" Type="http://schemas.openxmlformats.org/officeDocument/2006/relationships/hyperlink" Target="https://pyecontech.com/2020/04/11/python_svm/" TargetMode="External"/><Relationship Id="rId19" Type="http://schemas.openxmlformats.org/officeDocument/2006/relationships/hyperlink" Target="https://www.youtube.com/watch?v=MoEaRpLNo9A" TargetMode="External"/><Relationship Id="rId4" Type="http://schemas.openxmlformats.org/officeDocument/2006/relationships/hyperlink" Target="https://blog.csdn.net/qq_18741601/article/details/91401211?utm_medium=distribute.pc_relevant.none-task-blog-2%7Edefault%7EBlogCommendFromMachineLearnPai2%7Edefault-1.vipsorttest&amp;depth_1-utm_source=distribute.pc_relevant.none-task-blog-2%7Edefault%7EBlogCommendFromMachineLearnPai2%7Edefault-1.vipsorttest" TargetMode="External"/><Relationship Id="rId9" Type="http://schemas.openxmlformats.org/officeDocument/2006/relationships/hyperlink" Target="https://www.ycc.idv.tw/confusion-matrix.html" TargetMode="External"/><Relationship Id="rId14" Type="http://schemas.openxmlformats.org/officeDocument/2006/relationships/hyperlink" Target="https://www.itread01.com/content/1547328070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800" dirty="0"/>
              <a:t>心臟影像辨識</a:t>
            </a:r>
            <a:br>
              <a:rPr lang="en-US" altLang="zh-TW" sz="4800" dirty="0"/>
            </a:br>
            <a:r>
              <a:rPr lang="zh-TW" altLang="en-US" sz="4800" dirty="0"/>
              <a:t>進度報告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人：何佳曄、官恒廷</a:t>
            </a:r>
            <a:endParaRPr lang="en-US" altLang="zh-TW" dirty="0"/>
          </a:p>
          <a:p>
            <a:pPr algn="l"/>
            <a:r>
              <a:rPr lang="zh-TW" altLang="en-US" dirty="0"/>
              <a:t>目前成員：何佳曄</a:t>
            </a:r>
            <a:endParaRPr lang="en-US" altLang="zh-TW" dirty="0"/>
          </a:p>
          <a:p>
            <a:pPr algn="l"/>
            <a:r>
              <a:rPr lang="zh-TW" altLang="en-US" dirty="0"/>
              <a:t>開始日期：</a:t>
            </a:r>
            <a:r>
              <a:rPr lang="en-US" altLang="zh-TW" dirty="0"/>
              <a:t>2021.05.07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2022.12.16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進度報告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每週實驗室的開會報告，由於檔案過大因此會將檔案放在雲端中。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連結如下：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https://docs.google.com/presentation/d/18nIDXzfIFs8eegqWbaou7jmR-OyoU5qg/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edit?usp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=drive_link&amp;ouid=114732633741530754400&amp;rtpof=true&amp;sd=true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187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932375-C4D8-4521-ABC8-774E833F33A4}"/>
              </a:ext>
            </a:extLst>
          </p:cNvPr>
          <p:cNvSpPr txBox="1"/>
          <p:nvPr/>
        </p:nvSpPr>
        <p:spPr>
          <a:xfrm>
            <a:off x="912093" y="1440180"/>
            <a:ext cx="43524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scikit-image Skeletonize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通道位深及含意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5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Echocardiography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6"/>
              </a:rPr>
              <a:t>影像及腔室位置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DBSCAN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 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Kmeans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7"/>
              </a:rPr>
              <a:t>比較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8"/>
              </a:rPr>
              <a:t>Scikit-Learn DBSCAN example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9"/>
              </a:rPr>
              <a:t>混淆矩陣簡介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SVM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0"/>
              </a:rPr>
              <a:t>介紹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Scikit-Learn SVM(SVC)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1"/>
              </a:rPr>
              <a:t> 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Python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 讀取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dcm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2"/>
              </a:rPr>
              <a:t>檔案格式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Opencv ML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3"/>
              </a:rPr>
              <a:t>使用方式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儲存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4"/>
              </a:rPr>
              <a:t>訓練後模型的方法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Scikit-Learn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隨機森林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(RFC)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5"/>
              </a:rPr>
              <a:t>參數及方法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B7C1A-CDF6-454A-A592-29B364073476}"/>
              </a:ext>
            </a:extLst>
          </p:cNvPr>
          <p:cNvSpPr txBox="1"/>
          <p:nvPr/>
        </p:nvSpPr>
        <p:spPr>
          <a:xfrm>
            <a:off x="5821051" y="144018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6"/>
              </a:rPr>
              <a:t>都卜勒超音波應用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49F83A-8FDC-4BD9-9374-8BB9509E564A}"/>
              </a:ext>
            </a:extLst>
          </p:cNvPr>
          <p:cNvSpPr txBox="1"/>
          <p:nvPr/>
        </p:nvSpPr>
        <p:spPr>
          <a:xfrm>
            <a:off x="5821051" y="18095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7"/>
              </a:rPr>
              <a:t>心臟血液循環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FA7C66-5F4E-4962-AC86-197A74A07022}"/>
              </a:ext>
            </a:extLst>
          </p:cNvPr>
          <p:cNvSpPr txBox="1"/>
          <p:nvPr/>
        </p:nvSpPr>
        <p:spPr>
          <a:xfrm>
            <a:off x="5821051" y="2363510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PLA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8"/>
              </a:rPr>
              <a:t>M-Mode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2B5F6E-100F-4191-965B-33A0ED961611}"/>
              </a:ext>
            </a:extLst>
          </p:cNvPr>
          <p:cNvSpPr txBox="1"/>
          <p:nvPr/>
        </p:nvSpPr>
        <p:spPr>
          <a:xfrm>
            <a:off x="5821050" y="291750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C2E830-E849-4223-923A-6B86F98FFA1C}"/>
              </a:ext>
            </a:extLst>
          </p:cNvPr>
          <p:cNvSpPr txBox="1"/>
          <p:nvPr/>
        </p:nvSpPr>
        <p:spPr>
          <a:xfrm>
            <a:off x="5821050" y="2905204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hlinkClick r:id="rId19"/>
              </a:rPr>
              <a:t>Application of Machine Learning to Cardiac Imaging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194324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無法完整找出超音波影像有效區域。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採用霍夫變換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輸出為全黑的圖像。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影片幀數過少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腔室中心點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無法準確區分四個腔室。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影像模糊、影像大多幀都缺少右心室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RV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在影像中，左心室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範圍較廣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如右圖黃圈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 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再次做分群演算法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 startAt="2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無法找到腔室中心點時，二尖瓣位置會消失。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影像晃動幅度過大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一個影片出現多個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的圖像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只有幾幀無法找到腔室中心點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跳過此影片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利用之前正常的所有幀取平均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CD315EA-DB87-6357-1DF2-327C8229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291" y="1893338"/>
            <a:ext cx="4625378" cy="3442142"/>
          </a:xfrm>
          <a:prstGeom prst="rect">
            <a:avLst/>
          </a:prstGeom>
        </p:spPr>
      </p:pic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DE7C08AE-CCF7-CAAE-5DC3-78EAA214150E}"/>
              </a:ext>
            </a:extLst>
          </p:cNvPr>
          <p:cNvSpPr/>
          <p:nvPr/>
        </p:nvSpPr>
        <p:spPr>
          <a:xfrm>
            <a:off x="9232777" y="2823099"/>
            <a:ext cx="1118891" cy="1447060"/>
          </a:xfrm>
          <a:custGeom>
            <a:avLst/>
            <a:gdLst>
              <a:gd name="connsiteX0" fmla="*/ 355106 w 1118891"/>
              <a:gd name="connsiteY0" fmla="*/ 1447060 h 1447060"/>
              <a:gd name="connsiteX1" fmla="*/ 284085 w 1118891"/>
              <a:gd name="connsiteY1" fmla="*/ 1393794 h 1447060"/>
              <a:gd name="connsiteX2" fmla="*/ 266330 w 1118891"/>
              <a:gd name="connsiteY2" fmla="*/ 1358284 h 1447060"/>
              <a:gd name="connsiteX3" fmla="*/ 239697 w 1118891"/>
              <a:gd name="connsiteY3" fmla="*/ 1331651 h 1447060"/>
              <a:gd name="connsiteX4" fmla="*/ 204186 w 1118891"/>
              <a:gd name="connsiteY4" fmla="*/ 1278384 h 1447060"/>
              <a:gd name="connsiteX5" fmla="*/ 195308 w 1118891"/>
              <a:gd name="connsiteY5" fmla="*/ 1251751 h 1447060"/>
              <a:gd name="connsiteX6" fmla="*/ 177553 w 1118891"/>
              <a:gd name="connsiteY6" fmla="*/ 1207363 h 1447060"/>
              <a:gd name="connsiteX7" fmla="*/ 168675 w 1118891"/>
              <a:gd name="connsiteY7" fmla="*/ 1154097 h 1447060"/>
              <a:gd name="connsiteX8" fmla="*/ 159798 w 1118891"/>
              <a:gd name="connsiteY8" fmla="*/ 1127464 h 1447060"/>
              <a:gd name="connsiteX9" fmla="*/ 142042 w 1118891"/>
              <a:gd name="connsiteY9" fmla="*/ 1038687 h 1447060"/>
              <a:gd name="connsiteX10" fmla="*/ 124287 w 1118891"/>
              <a:gd name="connsiteY10" fmla="*/ 985421 h 1447060"/>
              <a:gd name="connsiteX11" fmla="*/ 115409 w 1118891"/>
              <a:gd name="connsiteY11" fmla="*/ 958788 h 1447060"/>
              <a:gd name="connsiteX12" fmla="*/ 88776 w 1118891"/>
              <a:gd name="connsiteY12" fmla="*/ 852256 h 1447060"/>
              <a:gd name="connsiteX13" fmla="*/ 79899 w 1118891"/>
              <a:gd name="connsiteY13" fmla="*/ 825623 h 1447060"/>
              <a:gd name="connsiteX14" fmla="*/ 71021 w 1118891"/>
              <a:gd name="connsiteY14" fmla="*/ 763480 h 1447060"/>
              <a:gd name="connsiteX15" fmla="*/ 53266 w 1118891"/>
              <a:gd name="connsiteY15" fmla="*/ 701336 h 1447060"/>
              <a:gd name="connsiteX16" fmla="*/ 26633 w 1118891"/>
              <a:gd name="connsiteY16" fmla="*/ 577049 h 1447060"/>
              <a:gd name="connsiteX17" fmla="*/ 0 w 1118891"/>
              <a:gd name="connsiteY17" fmla="*/ 488272 h 1447060"/>
              <a:gd name="connsiteX18" fmla="*/ 8877 w 1118891"/>
              <a:gd name="connsiteY18" fmla="*/ 221942 h 1447060"/>
              <a:gd name="connsiteX19" fmla="*/ 35510 w 1118891"/>
              <a:gd name="connsiteY19" fmla="*/ 124287 h 1447060"/>
              <a:gd name="connsiteX20" fmla="*/ 53266 w 1118891"/>
              <a:gd name="connsiteY20" fmla="*/ 88777 h 1447060"/>
              <a:gd name="connsiteX21" fmla="*/ 97654 w 1118891"/>
              <a:gd name="connsiteY21" fmla="*/ 44388 h 1447060"/>
              <a:gd name="connsiteX22" fmla="*/ 133165 w 1118891"/>
              <a:gd name="connsiteY22" fmla="*/ 35511 h 1447060"/>
              <a:gd name="connsiteX23" fmla="*/ 168675 w 1118891"/>
              <a:gd name="connsiteY23" fmla="*/ 17755 h 1447060"/>
              <a:gd name="connsiteX24" fmla="*/ 284085 w 1118891"/>
              <a:gd name="connsiteY24" fmla="*/ 0 h 1447060"/>
              <a:gd name="connsiteX25" fmla="*/ 408373 w 1118891"/>
              <a:gd name="connsiteY25" fmla="*/ 17755 h 1447060"/>
              <a:gd name="connsiteX26" fmla="*/ 479394 w 1118891"/>
              <a:gd name="connsiteY26" fmla="*/ 53266 h 1447060"/>
              <a:gd name="connsiteX27" fmla="*/ 514905 w 1118891"/>
              <a:gd name="connsiteY27" fmla="*/ 71021 h 1447060"/>
              <a:gd name="connsiteX28" fmla="*/ 541538 w 1118891"/>
              <a:gd name="connsiteY28" fmla="*/ 97654 h 1447060"/>
              <a:gd name="connsiteX29" fmla="*/ 568171 w 1118891"/>
              <a:gd name="connsiteY29" fmla="*/ 106532 h 1447060"/>
              <a:gd name="connsiteX30" fmla="*/ 621437 w 1118891"/>
              <a:gd name="connsiteY30" fmla="*/ 150920 h 1447060"/>
              <a:gd name="connsiteX31" fmla="*/ 639192 w 1118891"/>
              <a:gd name="connsiteY31" fmla="*/ 168676 h 1447060"/>
              <a:gd name="connsiteX32" fmla="*/ 674703 w 1118891"/>
              <a:gd name="connsiteY32" fmla="*/ 221942 h 1447060"/>
              <a:gd name="connsiteX33" fmla="*/ 727969 w 1118891"/>
              <a:gd name="connsiteY33" fmla="*/ 275208 h 1447060"/>
              <a:gd name="connsiteX34" fmla="*/ 754602 w 1118891"/>
              <a:gd name="connsiteY34" fmla="*/ 328474 h 1447060"/>
              <a:gd name="connsiteX35" fmla="*/ 772357 w 1118891"/>
              <a:gd name="connsiteY35" fmla="*/ 363984 h 1447060"/>
              <a:gd name="connsiteX36" fmla="*/ 798990 w 1118891"/>
              <a:gd name="connsiteY36" fmla="*/ 390618 h 1447060"/>
              <a:gd name="connsiteX37" fmla="*/ 816745 w 1118891"/>
              <a:gd name="connsiteY37" fmla="*/ 426128 h 1447060"/>
              <a:gd name="connsiteX38" fmla="*/ 825623 w 1118891"/>
              <a:gd name="connsiteY38" fmla="*/ 452761 h 1447060"/>
              <a:gd name="connsiteX39" fmla="*/ 852256 w 1118891"/>
              <a:gd name="connsiteY39" fmla="*/ 479394 h 1447060"/>
              <a:gd name="connsiteX40" fmla="*/ 870011 w 1118891"/>
              <a:gd name="connsiteY40" fmla="*/ 523783 h 1447060"/>
              <a:gd name="connsiteX41" fmla="*/ 887767 w 1118891"/>
              <a:gd name="connsiteY41" fmla="*/ 541538 h 1447060"/>
              <a:gd name="connsiteX42" fmla="*/ 905522 w 1118891"/>
              <a:gd name="connsiteY42" fmla="*/ 568171 h 1447060"/>
              <a:gd name="connsiteX43" fmla="*/ 914400 w 1118891"/>
              <a:gd name="connsiteY43" fmla="*/ 594804 h 1447060"/>
              <a:gd name="connsiteX44" fmla="*/ 967666 w 1118891"/>
              <a:gd name="connsiteY44" fmla="*/ 665825 h 1447060"/>
              <a:gd name="connsiteX45" fmla="*/ 976543 w 1118891"/>
              <a:gd name="connsiteY45" fmla="*/ 701336 h 1447060"/>
              <a:gd name="connsiteX46" fmla="*/ 1012054 w 1118891"/>
              <a:gd name="connsiteY46" fmla="*/ 763480 h 1447060"/>
              <a:gd name="connsiteX47" fmla="*/ 1038687 w 1118891"/>
              <a:gd name="connsiteY47" fmla="*/ 816746 h 1447060"/>
              <a:gd name="connsiteX48" fmla="*/ 1047565 w 1118891"/>
              <a:gd name="connsiteY48" fmla="*/ 852256 h 1447060"/>
              <a:gd name="connsiteX49" fmla="*/ 1065320 w 1118891"/>
              <a:gd name="connsiteY49" fmla="*/ 905522 h 1447060"/>
              <a:gd name="connsiteX50" fmla="*/ 1083075 w 1118891"/>
              <a:gd name="connsiteY50" fmla="*/ 1012054 h 1447060"/>
              <a:gd name="connsiteX51" fmla="*/ 1100831 w 1118891"/>
              <a:gd name="connsiteY51" fmla="*/ 1047565 h 1447060"/>
              <a:gd name="connsiteX52" fmla="*/ 1118586 w 1118891"/>
              <a:gd name="connsiteY52" fmla="*/ 1154097 h 1447060"/>
              <a:gd name="connsiteX53" fmla="*/ 1109708 w 1118891"/>
              <a:gd name="connsiteY53" fmla="*/ 1251751 h 1447060"/>
              <a:gd name="connsiteX54" fmla="*/ 1074198 w 1118891"/>
              <a:gd name="connsiteY54" fmla="*/ 1269507 h 1447060"/>
              <a:gd name="connsiteX55" fmla="*/ 1038687 w 1118891"/>
              <a:gd name="connsiteY55" fmla="*/ 1296140 h 1447060"/>
              <a:gd name="connsiteX56" fmla="*/ 1012054 w 1118891"/>
              <a:gd name="connsiteY56" fmla="*/ 1322773 h 1447060"/>
              <a:gd name="connsiteX57" fmla="*/ 967666 w 1118891"/>
              <a:gd name="connsiteY57" fmla="*/ 1331651 h 1447060"/>
              <a:gd name="connsiteX58" fmla="*/ 852256 w 1118891"/>
              <a:gd name="connsiteY58" fmla="*/ 1358284 h 1447060"/>
              <a:gd name="connsiteX59" fmla="*/ 603681 w 1118891"/>
              <a:gd name="connsiteY59" fmla="*/ 1376039 h 1447060"/>
              <a:gd name="connsiteX60" fmla="*/ 443883 w 1118891"/>
              <a:gd name="connsiteY60" fmla="*/ 1393794 h 1447060"/>
              <a:gd name="connsiteX61" fmla="*/ 284085 w 1118891"/>
              <a:gd name="connsiteY61" fmla="*/ 1402672 h 144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118891" h="1447060">
                <a:moveTo>
                  <a:pt x="355106" y="1447060"/>
                </a:moveTo>
                <a:cubicBezTo>
                  <a:pt x="326638" y="1429979"/>
                  <a:pt x="303502" y="1420978"/>
                  <a:pt x="284085" y="1393794"/>
                </a:cubicBezTo>
                <a:cubicBezTo>
                  <a:pt x="276393" y="1383025"/>
                  <a:pt x="274022" y="1369053"/>
                  <a:pt x="266330" y="1358284"/>
                </a:cubicBezTo>
                <a:cubicBezTo>
                  <a:pt x="259033" y="1348068"/>
                  <a:pt x="246994" y="1341867"/>
                  <a:pt x="239697" y="1331651"/>
                </a:cubicBezTo>
                <a:cubicBezTo>
                  <a:pt x="185945" y="1256400"/>
                  <a:pt x="251697" y="1325897"/>
                  <a:pt x="204186" y="1278384"/>
                </a:cubicBezTo>
                <a:cubicBezTo>
                  <a:pt x="201227" y="1269506"/>
                  <a:pt x="198594" y="1260513"/>
                  <a:pt x="195308" y="1251751"/>
                </a:cubicBezTo>
                <a:cubicBezTo>
                  <a:pt x="189713" y="1236830"/>
                  <a:pt x="181746" y="1222737"/>
                  <a:pt x="177553" y="1207363"/>
                </a:cubicBezTo>
                <a:cubicBezTo>
                  <a:pt x="172817" y="1189997"/>
                  <a:pt x="172580" y="1171669"/>
                  <a:pt x="168675" y="1154097"/>
                </a:cubicBezTo>
                <a:cubicBezTo>
                  <a:pt x="166645" y="1144962"/>
                  <a:pt x="161902" y="1136582"/>
                  <a:pt x="159798" y="1127464"/>
                </a:cubicBezTo>
                <a:cubicBezTo>
                  <a:pt x="153012" y="1098058"/>
                  <a:pt x="151585" y="1067317"/>
                  <a:pt x="142042" y="1038687"/>
                </a:cubicBezTo>
                <a:lnTo>
                  <a:pt x="124287" y="985421"/>
                </a:lnTo>
                <a:lnTo>
                  <a:pt x="115409" y="958788"/>
                </a:lnTo>
                <a:cubicBezTo>
                  <a:pt x="103455" y="887056"/>
                  <a:pt x="112225" y="922604"/>
                  <a:pt x="88776" y="852256"/>
                </a:cubicBezTo>
                <a:lnTo>
                  <a:pt x="79899" y="825623"/>
                </a:lnTo>
                <a:cubicBezTo>
                  <a:pt x="76940" y="804909"/>
                  <a:pt x="74764" y="784067"/>
                  <a:pt x="71021" y="763480"/>
                </a:cubicBezTo>
                <a:cubicBezTo>
                  <a:pt x="51686" y="657142"/>
                  <a:pt x="72280" y="786902"/>
                  <a:pt x="53266" y="701336"/>
                </a:cubicBezTo>
                <a:cubicBezTo>
                  <a:pt x="38369" y="634299"/>
                  <a:pt x="51474" y="651570"/>
                  <a:pt x="26633" y="577049"/>
                </a:cubicBezTo>
                <a:cubicBezTo>
                  <a:pt x="5018" y="512208"/>
                  <a:pt x="13416" y="541940"/>
                  <a:pt x="0" y="488272"/>
                </a:cubicBezTo>
                <a:cubicBezTo>
                  <a:pt x="2959" y="399495"/>
                  <a:pt x="1886" y="310492"/>
                  <a:pt x="8877" y="221942"/>
                </a:cubicBezTo>
                <a:cubicBezTo>
                  <a:pt x="9314" y="216406"/>
                  <a:pt x="26428" y="145477"/>
                  <a:pt x="35510" y="124287"/>
                </a:cubicBezTo>
                <a:cubicBezTo>
                  <a:pt x="40723" y="112123"/>
                  <a:pt x="45141" y="99223"/>
                  <a:pt x="53266" y="88777"/>
                </a:cubicBezTo>
                <a:cubicBezTo>
                  <a:pt x="66113" y="72260"/>
                  <a:pt x="77354" y="49463"/>
                  <a:pt x="97654" y="44388"/>
                </a:cubicBezTo>
                <a:lnTo>
                  <a:pt x="133165" y="35511"/>
                </a:lnTo>
                <a:cubicBezTo>
                  <a:pt x="145002" y="29592"/>
                  <a:pt x="156284" y="22402"/>
                  <a:pt x="168675" y="17755"/>
                </a:cubicBezTo>
                <a:cubicBezTo>
                  <a:pt x="201042" y="5617"/>
                  <a:pt x="256060" y="3114"/>
                  <a:pt x="284085" y="0"/>
                </a:cubicBezTo>
                <a:cubicBezTo>
                  <a:pt x="302423" y="1834"/>
                  <a:pt x="377890" y="5054"/>
                  <a:pt x="408373" y="17755"/>
                </a:cubicBezTo>
                <a:cubicBezTo>
                  <a:pt x="432805" y="27935"/>
                  <a:pt x="455720" y="41429"/>
                  <a:pt x="479394" y="53266"/>
                </a:cubicBezTo>
                <a:lnTo>
                  <a:pt x="514905" y="71021"/>
                </a:lnTo>
                <a:cubicBezTo>
                  <a:pt x="523783" y="79899"/>
                  <a:pt x="531092" y="90690"/>
                  <a:pt x="541538" y="97654"/>
                </a:cubicBezTo>
                <a:cubicBezTo>
                  <a:pt x="549324" y="102845"/>
                  <a:pt x="560982" y="100541"/>
                  <a:pt x="568171" y="106532"/>
                </a:cubicBezTo>
                <a:cubicBezTo>
                  <a:pt x="632664" y="160277"/>
                  <a:pt x="560374" y="130567"/>
                  <a:pt x="621437" y="150920"/>
                </a:cubicBezTo>
                <a:cubicBezTo>
                  <a:pt x="627355" y="156839"/>
                  <a:pt x="634170" y="161980"/>
                  <a:pt x="639192" y="168676"/>
                </a:cubicBezTo>
                <a:cubicBezTo>
                  <a:pt x="651996" y="185748"/>
                  <a:pt x="657632" y="209138"/>
                  <a:pt x="674703" y="221942"/>
                </a:cubicBezTo>
                <a:cubicBezTo>
                  <a:pt x="718749" y="254977"/>
                  <a:pt x="702005" y="236264"/>
                  <a:pt x="727969" y="275208"/>
                </a:cubicBezTo>
                <a:cubicBezTo>
                  <a:pt x="744244" y="324038"/>
                  <a:pt x="727066" y="280287"/>
                  <a:pt x="754602" y="328474"/>
                </a:cubicBezTo>
                <a:cubicBezTo>
                  <a:pt x="761168" y="339964"/>
                  <a:pt x="764665" y="353215"/>
                  <a:pt x="772357" y="363984"/>
                </a:cubicBezTo>
                <a:cubicBezTo>
                  <a:pt x="779654" y="374201"/>
                  <a:pt x="791693" y="380401"/>
                  <a:pt x="798990" y="390618"/>
                </a:cubicBezTo>
                <a:cubicBezTo>
                  <a:pt x="806682" y="401387"/>
                  <a:pt x="811532" y="413964"/>
                  <a:pt x="816745" y="426128"/>
                </a:cubicBezTo>
                <a:cubicBezTo>
                  <a:pt x="820431" y="434729"/>
                  <a:pt x="820432" y="444975"/>
                  <a:pt x="825623" y="452761"/>
                </a:cubicBezTo>
                <a:cubicBezTo>
                  <a:pt x="832587" y="463207"/>
                  <a:pt x="843378" y="470516"/>
                  <a:pt x="852256" y="479394"/>
                </a:cubicBezTo>
                <a:cubicBezTo>
                  <a:pt x="858174" y="494190"/>
                  <a:pt x="862104" y="509947"/>
                  <a:pt x="870011" y="523783"/>
                </a:cubicBezTo>
                <a:cubicBezTo>
                  <a:pt x="874164" y="531050"/>
                  <a:pt x="882538" y="535002"/>
                  <a:pt x="887767" y="541538"/>
                </a:cubicBezTo>
                <a:cubicBezTo>
                  <a:pt x="894432" y="549869"/>
                  <a:pt x="900750" y="558628"/>
                  <a:pt x="905522" y="568171"/>
                </a:cubicBezTo>
                <a:cubicBezTo>
                  <a:pt x="909707" y="576541"/>
                  <a:pt x="910215" y="586434"/>
                  <a:pt x="914400" y="594804"/>
                </a:cubicBezTo>
                <a:cubicBezTo>
                  <a:pt x="936462" y="638927"/>
                  <a:pt x="936858" y="635017"/>
                  <a:pt x="967666" y="665825"/>
                </a:cubicBezTo>
                <a:cubicBezTo>
                  <a:pt x="970625" y="677662"/>
                  <a:pt x="972259" y="689912"/>
                  <a:pt x="976543" y="701336"/>
                </a:cubicBezTo>
                <a:cubicBezTo>
                  <a:pt x="992514" y="743927"/>
                  <a:pt x="992244" y="727821"/>
                  <a:pt x="1012054" y="763480"/>
                </a:cubicBezTo>
                <a:cubicBezTo>
                  <a:pt x="1021694" y="780833"/>
                  <a:pt x="1031314" y="798315"/>
                  <a:pt x="1038687" y="816746"/>
                </a:cubicBezTo>
                <a:cubicBezTo>
                  <a:pt x="1043218" y="828074"/>
                  <a:pt x="1044059" y="840570"/>
                  <a:pt x="1047565" y="852256"/>
                </a:cubicBezTo>
                <a:cubicBezTo>
                  <a:pt x="1052943" y="870182"/>
                  <a:pt x="1065320" y="905522"/>
                  <a:pt x="1065320" y="905522"/>
                </a:cubicBezTo>
                <a:cubicBezTo>
                  <a:pt x="1067329" y="919588"/>
                  <a:pt x="1076586" y="992588"/>
                  <a:pt x="1083075" y="1012054"/>
                </a:cubicBezTo>
                <a:cubicBezTo>
                  <a:pt x="1087260" y="1024609"/>
                  <a:pt x="1094912" y="1035728"/>
                  <a:pt x="1100831" y="1047565"/>
                </a:cubicBezTo>
                <a:cubicBezTo>
                  <a:pt x="1110180" y="1084963"/>
                  <a:pt x="1118586" y="1112538"/>
                  <a:pt x="1118586" y="1154097"/>
                </a:cubicBezTo>
                <a:cubicBezTo>
                  <a:pt x="1118586" y="1186783"/>
                  <a:pt x="1121441" y="1221244"/>
                  <a:pt x="1109708" y="1251751"/>
                </a:cubicBezTo>
                <a:cubicBezTo>
                  <a:pt x="1104957" y="1264103"/>
                  <a:pt x="1085420" y="1262493"/>
                  <a:pt x="1074198" y="1269507"/>
                </a:cubicBezTo>
                <a:cubicBezTo>
                  <a:pt x="1061651" y="1277349"/>
                  <a:pt x="1049921" y="1286511"/>
                  <a:pt x="1038687" y="1296140"/>
                </a:cubicBezTo>
                <a:cubicBezTo>
                  <a:pt x="1029155" y="1304311"/>
                  <a:pt x="1023283" y="1317158"/>
                  <a:pt x="1012054" y="1322773"/>
                </a:cubicBezTo>
                <a:cubicBezTo>
                  <a:pt x="998558" y="1329521"/>
                  <a:pt x="982462" y="1328692"/>
                  <a:pt x="967666" y="1331651"/>
                </a:cubicBezTo>
                <a:cubicBezTo>
                  <a:pt x="917565" y="1365051"/>
                  <a:pt x="948089" y="1350718"/>
                  <a:pt x="852256" y="1358284"/>
                </a:cubicBezTo>
                <a:lnTo>
                  <a:pt x="603681" y="1376039"/>
                </a:lnTo>
                <a:cubicBezTo>
                  <a:pt x="518827" y="1388162"/>
                  <a:pt x="547309" y="1385175"/>
                  <a:pt x="443883" y="1393794"/>
                </a:cubicBezTo>
                <a:cubicBezTo>
                  <a:pt x="323726" y="1403807"/>
                  <a:pt x="363220" y="1402672"/>
                  <a:pt x="284085" y="1402672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5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DBAE60-5E92-04DC-0E8C-B8AEDAA2C7A9}"/>
              </a:ext>
            </a:extLst>
          </p:cNvPr>
          <p:cNvSpPr txBox="1"/>
          <p:nvPr/>
        </p:nvSpPr>
        <p:spPr>
          <a:xfrm>
            <a:off x="746760" y="1234440"/>
            <a:ext cx="81367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執行速度問題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卷積運算效率差。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處理方式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採用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swig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 + Python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已解決</a:t>
            </a:r>
            <a:r>
              <a:rPr lang="en-US" altLang="zh-TW" sz="1600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無開發紀錄可供說明具體問題，僅修改程式可讀性。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時出現錯誤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原因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，所需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EDV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ESV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frames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和程式計算的不同。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當初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只有畫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frames (EDV: 5/ESV: 5 frames)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198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專案目標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建構一個系統輔助醫生診斷特定疾病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根據不同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，分析該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在醫學上可診斷的資訊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優先計算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1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94EBA5-97D0-4FA7-BAE6-E6AFCF25C332}"/>
              </a:ext>
            </a:extLst>
          </p:cNvPr>
          <p:cNvSpPr/>
          <p:nvPr/>
        </p:nvSpPr>
        <p:spPr>
          <a:xfrm>
            <a:off x="406400" y="162769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907566-931C-49F4-B050-2347EA72B6FF}"/>
              </a:ext>
            </a:extLst>
          </p:cNvPr>
          <p:cNvSpPr/>
          <p:nvPr/>
        </p:nvSpPr>
        <p:spPr>
          <a:xfrm>
            <a:off x="2155730" y="131922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80ABD-7E69-452E-9D55-DE4E8C561955}"/>
              </a:ext>
            </a:extLst>
          </p:cNvPr>
          <p:cNvSpPr/>
          <p:nvPr/>
        </p:nvSpPr>
        <p:spPr>
          <a:xfrm>
            <a:off x="2155730" y="193698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3F5469-2D13-424A-9808-646F87E9A7E5}"/>
              </a:ext>
            </a:extLst>
          </p:cNvPr>
          <p:cNvSpPr/>
          <p:nvPr/>
        </p:nvSpPr>
        <p:spPr>
          <a:xfrm>
            <a:off x="3537236" y="161973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97218D3A-9427-4CF8-B46D-31E1C302811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828477" y="151105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A886D2F-B663-4313-8C23-638C8B43FB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28477" y="181952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B916C26-359C-4A05-82D8-57489759D6A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954868" y="181554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9102679-AFB8-4232-8FAE-74637320572B}"/>
              </a:ext>
            </a:extLst>
          </p:cNvPr>
          <p:cNvSpPr/>
          <p:nvPr/>
        </p:nvSpPr>
        <p:spPr>
          <a:xfrm>
            <a:off x="5760240" y="131922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AC59D330-74D5-4B7B-8095-EE75FD01614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954868" y="151105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EC29ECE3-0988-481D-8653-C6FFD7B62F5A}"/>
              </a:ext>
            </a:extLst>
          </p:cNvPr>
          <p:cNvSpPr/>
          <p:nvPr/>
        </p:nvSpPr>
        <p:spPr>
          <a:xfrm>
            <a:off x="5760240" y="193698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DC5722C-31FA-4EE3-AD4D-6F73BC23FCA7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5387238" y="151105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17CCE37B-197D-4A0A-841D-F744BB05C10F}"/>
              </a:ext>
            </a:extLst>
          </p:cNvPr>
          <p:cNvCxnSpPr>
            <a:stCxn id="9" idx="3"/>
            <a:endCxn id="36" idx="1"/>
          </p:cNvCxnSpPr>
          <p:nvPr/>
        </p:nvCxnSpPr>
        <p:spPr>
          <a:xfrm>
            <a:off x="5387238" y="181554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ED860CA1-22A7-41EE-A6DE-950D2AAF92AE}"/>
              </a:ext>
            </a:extLst>
          </p:cNvPr>
          <p:cNvSpPr/>
          <p:nvPr/>
        </p:nvSpPr>
        <p:spPr>
          <a:xfrm>
            <a:off x="7190502" y="16276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BB1464AC-6315-4BEA-AB4B-71D12CEF0D66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6891191" y="151105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AE9E49AB-08DB-4A4D-906E-B6BBEE8BA584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 flipV="1">
            <a:off x="6891191" y="181952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CA41289-672C-47A3-B5D3-91DC0922344C}"/>
              </a:ext>
            </a:extLst>
          </p:cNvPr>
          <p:cNvSpPr/>
          <p:nvPr/>
        </p:nvSpPr>
        <p:spPr>
          <a:xfrm>
            <a:off x="406399" y="323717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影像預處理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B05D4015-6835-41B6-92B2-D0B767D13206}"/>
              </a:ext>
            </a:extLst>
          </p:cNvPr>
          <p:cNvCxnSpPr>
            <a:stCxn id="41" idx="3"/>
            <a:endCxn id="50" idx="1"/>
          </p:cNvCxnSpPr>
          <p:nvPr/>
        </p:nvCxnSpPr>
        <p:spPr>
          <a:xfrm flipH="1">
            <a:off x="406399" y="181952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87D5A53-0BB8-4869-A356-E59B4760D76E}"/>
              </a:ext>
            </a:extLst>
          </p:cNvPr>
          <p:cNvSpPr/>
          <p:nvPr/>
        </p:nvSpPr>
        <p:spPr>
          <a:xfrm>
            <a:off x="2057446" y="252041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784596-406F-4E85-A74E-1BCB3C3A2F7D}"/>
              </a:ext>
            </a:extLst>
          </p:cNvPr>
          <p:cNvSpPr/>
          <p:nvPr/>
        </p:nvSpPr>
        <p:spPr>
          <a:xfrm>
            <a:off x="2057446" y="31516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60BE45F-EA00-4F22-9724-8E18DE9232CE}"/>
              </a:ext>
            </a:extLst>
          </p:cNvPr>
          <p:cNvSpPr/>
          <p:nvPr/>
        </p:nvSpPr>
        <p:spPr>
          <a:xfrm>
            <a:off x="2057446" y="376592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E5D440-07FD-4F3D-8460-F1E35F00BFE1}"/>
              </a:ext>
            </a:extLst>
          </p:cNvPr>
          <p:cNvSpPr/>
          <p:nvPr/>
        </p:nvSpPr>
        <p:spPr>
          <a:xfrm>
            <a:off x="2057446" y="455402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54E439F-5CA4-4A4C-9554-C92D533C8DEF}"/>
              </a:ext>
            </a:extLst>
          </p:cNvPr>
          <p:cNvSpPr txBox="1"/>
          <p:nvPr/>
        </p:nvSpPr>
        <p:spPr>
          <a:xfrm>
            <a:off x="7346431" y="201134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4E8A2D13-BC42-4030-8291-6F81623872BD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1828476" y="2712241"/>
            <a:ext cx="228970" cy="71675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D3C7E4ED-6325-4F19-BACF-8F811378219D}"/>
              </a:ext>
            </a:extLst>
          </p:cNvPr>
          <p:cNvCxnSpPr>
            <a:stCxn id="50" idx="3"/>
            <a:endCxn id="55" idx="1"/>
          </p:cNvCxnSpPr>
          <p:nvPr/>
        </p:nvCxnSpPr>
        <p:spPr>
          <a:xfrm flipV="1">
            <a:off x="1828476" y="3343489"/>
            <a:ext cx="228970" cy="855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F93E6BEB-8C6C-4D6B-B924-9790DD1D267A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>
            <a:off x="1828476" y="3429000"/>
            <a:ext cx="228970" cy="52874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E2585A1B-4849-4861-824D-CE83A237D9D5}"/>
              </a:ext>
            </a:extLst>
          </p:cNvPr>
          <p:cNvCxnSpPr>
            <a:stCxn id="50" idx="3"/>
            <a:endCxn id="57" idx="1"/>
          </p:cNvCxnSpPr>
          <p:nvPr/>
        </p:nvCxnSpPr>
        <p:spPr>
          <a:xfrm>
            <a:off x="1828476" y="3429000"/>
            <a:ext cx="228970" cy="131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8D89C6A-7BDD-4234-BA0E-FB129408127E}"/>
              </a:ext>
            </a:extLst>
          </p:cNvPr>
          <p:cNvSpPr/>
          <p:nvPr/>
        </p:nvSpPr>
        <p:spPr>
          <a:xfrm>
            <a:off x="3568889" y="2511947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超音波影像範圍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E71C01A-A20F-45E1-87B9-0FF93990D409}"/>
              </a:ext>
            </a:extLst>
          </p:cNvPr>
          <p:cNvSpPr/>
          <p:nvPr/>
        </p:nvSpPr>
        <p:spPr>
          <a:xfrm>
            <a:off x="3568889" y="3151664"/>
            <a:ext cx="1483497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標準長度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(cm)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9518CC3-CD6C-4013-9E02-487F76B5C74E}"/>
              </a:ext>
            </a:extLst>
          </p:cNvPr>
          <p:cNvSpPr/>
          <p:nvPr/>
        </p:nvSpPr>
        <p:spPr>
          <a:xfrm>
            <a:off x="3568889" y="3765921"/>
            <a:ext cx="148349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D529D71-9FB3-47AC-947A-467327850B73}"/>
              </a:ext>
            </a:extLst>
          </p:cNvPr>
          <p:cNvSpPr/>
          <p:nvPr/>
        </p:nvSpPr>
        <p:spPr>
          <a:xfrm>
            <a:off x="3568889" y="4380178"/>
            <a:ext cx="1483497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還原影像</a:t>
            </a: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62B89FAE-94B1-47F4-876F-E1FBADBD98D8}"/>
              </a:ext>
            </a:extLst>
          </p:cNvPr>
          <p:cNvCxnSpPr>
            <a:stCxn id="54" idx="3"/>
            <a:endCxn id="77" idx="1"/>
          </p:cNvCxnSpPr>
          <p:nvPr/>
        </p:nvCxnSpPr>
        <p:spPr>
          <a:xfrm flipV="1">
            <a:off x="3246052" y="2708007"/>
            <a:ext cx="322837" cy="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E839584-51B5-41E4-9EBE-EFC96C7E6830}"/>
              </a:ext>
            </a:extLst>
          </p:cNvPr>
          <p:cNvCxnSpPr>
            <a:cxnSpLocks/>
            <a:stCxn id="55" idx="3"/>
            <a:endCxn id="78" idx="1"/>
          </p:cNvCxnSpPr>
          <p:nvPr/>
        </p:nvCxnSpPr>
        <p:spPr>
          <a:xfrm>
            <a:off x="3246052" y="3343489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77E3126-3CF5-4BFC-B544-6B3C660C3C76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3246052" y="3957746"/>
            <a:ext cx="3228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7ACCF26-C127-4195-ADE9-671EDE452E81}"/>
              </a:ext>
            </a:extLst>
          </p:cNvPr>
          <p:cNvSpPr/>
          <p:nvPr/>
        </p:nvSpPr>
        <p:spPr>
          <a:xfrm>
            <a:off x="3568888" y="4937674"/>
            <a:ext cx="219135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輸出到處理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C71D6C2C-B903-4F40-B9E6-F48CE8F7B3C2}"/>
              </a:ext>
            </a:extLst>
          </p:cNvPr>
          <p:cNvSpPr/>
          <p:nvPr/>
        </p:nvSpPr>
        <p:spPr>
          <a:xfrm>
            <a:off x="5411962" y="4032823"/>
            <a:ext cx="2086900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D8FEAB91-1864-4874-A174-C4534BEC8095}"/>
              </a:ext>
            </a:extLst>
          </p:cNvPr>
          <p:cNvCxnSpPr>
            <a:stCxn id="57" idx="3"/>
            <a:endCxn id="80" idx="1"/>
          </p:cNvCxnSpPr>
          <p:nvPr/>
        </p:nvCxnSpPr>
        <p:spPr>
          <a:xfrm flipV="1">
            <a:off x="3246052" y="4576238"/>
            <a:ext cx="322837" cy="1696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AF163035-8C5D-4798-ADA3-048274241545}"/>
              </a:ext>
            </a:extLst>
          </p:cNvPr>
          <p:cNvCxnSpPr>
            <a:stCxn id="57" idx="3"/>
            <a:endCxn id="101" idx="1"/>
          </p:cNvCxnSpPr>
          <p:nvPr/>
        </p:nvCxnSpPr>
        <p:spPr>
          <a:xfrm>
            <a:off x="3246052" y="4745849"/>
            <a:ext cx="322836" cy="38365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4E5F2AD8-5809-4B2A-AD35-78453D827FED}"/>
              </a:ext>
            </a:extLst>
          </p:cNvPr>
          <p:cNvSpPr/>
          <p:nvPr/>
        </p:nvSpPr>
        <p:spPr>
          <a:xfrm>
            <a:off x="5411961" y="3470424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BDDA0EEF-3549-4800-BD19-F08F0A927DBD}"/>
              </a:ext>
            </a:extLst>
          </p:cNvPr>
          <p:cNvCxnSpPr>
            <a:stCxn id="79" idx="3"/>
            <a:endCxn id="110" idx="1"/>
          </p:cNvCxnSpPr>
          <p:nvPr/>
        </p:nvCxnSpPr>
        <p:spPr>
          <a:xfrm flipV="1">
            <a:off x="5052385" y="3666484"/>
            <a:ext cx="359576" cy="29126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肘形 113">
            <a:extLst>
              <a:ext uri="{FF2B5EF4-FFF2-40B4-BE49-F238E27FC236}">
                <a16:creationId xmlns:a16="http://schemas.microsoft.com/office/drawing/2014/main" id="{354B9AEF-9256-4AD0-B00A-EE46365AB7CD}"/>
              </a:ext>
            </a:extLst>
          </p:cNvPr>
          <p:cNvCxnSpPr>
            <a:stCxn id="79" idx="3"/>
            <a:endCxn id="102" idx="1"/>
          </p:cNvCxnSpPr>
          <p:nvPr/>
        </p:nvCxnSpPr>
        <p:spPr>
          <a:xfrm>
            <a:off x="5052385" y="3957746"/>
            <a:ext cx="359577" cy="2669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9BFE7E85-9E72-4E0E-97E7-F3BC61D6DF37}"/>
              </a:ext>
            </a:extLst>
          </p:cNvPr>
          <p:cNvCxnSpPr>
            <a:cxnSpLocks/>
            <a:stCxn id="80" idx="3"/>
            <a:endCxn id="102" idx="2"/>
          </p:cNvCxnSpPr>
          <p:nvPr/>
        </p:nvCxnSpPr>
        <p:spPr>
          <a:xfrm flipV="1">
            <a:off x="5052386" y="4416473"/>
            <a:ext cx="1403026" cy="1597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C3514052-EE48-4D9F-B4A8-8A412AB47D30}"/>
              </a:ext>
            </a:extLst>
          </p:cNvPr>
          <p:cNvSpPr/>
          <p:nvPr/>
        </p:nvSpPr>
        <p:spPr>
          <a:xfrm>
            <a:off x="7805479" y="3470424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FCEB23FB-D949-4C96-BFCB-4946BA688E29}"/>
              </a:ext>
            </a:extLst>
          </p:cNvPr>
          <p:cNvCxnSpPr>
            <a:cxnSpLocks/>
            <a:stCxn id="110" idx="3"/>
            <a:endCxn id="125" idx="1"/>
          </p:cNvCxnSpPr>
          <p:nvPr/>
        </p:nvCxnSpPr>
        <p:spPr>
          <a:xfrm flipV="1">
            <a:off x="7498862" y="3662249"/>
            <a:ext cx="306617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45469BCC-E2F7-4102-BE54-612284192336}"/>
              </a:ext>
            </a:extLst>
          </p:cNvPr>
          <p:cNvSpPr/>
          <p:nvPr/>
        </p:nvSpPr>
        <p:spPr>
          <a:xfrm>
            <a:off x="5411961" y="2795478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Class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實體屬性</a:t>
            </a:r>
          </a:p>
        </p:txBody>
      </p:sp>
      <p:cxnSp>
        <p:nvCxnSpPr>
          <p:cNvPr id="137" name="接點: 肘形 136">
            <a:extLst>
              <a:ext uri="{FF2B5EF4-FFF2-40B4-BE49-F238E27FC236}">
                <a16:creationId xmlns:a16="http://schemas.microsoft.com/office/drawing/2014/main" id="{E5FC477D-A32D-4EF0-A06F-C12142042F7F}"/>
              </a:ext>
            </a:extLst>
          </p:cNvPr>
          <p:cNvCxnSpPr>
            <a:stCxn id="77" idx="3"/>
            <a:endCxn id="135" idx="1"/>
          </p:cNvCxnSpPr>
          <p:nvPr/>
        </p:nvCxnSpPr>
        <p:spPr>
          <a:xfrm>
            <a:off x="5052386" y="2708007"/>
            <a:ext cx="359575" cy="2792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接點: 肘形 138">
            <a:extLst>
              <a:ext uri="{FF2B5EF4-FFF2-40B4-BE49-F238E27FC236}">
                <a16:creationId xmlns:a16="http://schemas.microsoft.com/office/drawing/2014/main" id="{6C867F15-9F6F-48F0-8E34-055F10FF0CFB}"/>
              </a:ext>
            </a:extLst>
          </p:cNvPr>
          <p:cNvCxnSpPr>
            <a:stCxn id="78" idx="3"/>
            <a:endCxn id="135" idx="1"/>
          </p:cNvCxnSpPr>
          <p:nvPr/>
        </p:nvCxnSpPr>
        <p:spPr>
          <a:xfrm flipV="1">
            <a:off x="5052386" y="2987303"/>
            <a:ext cx="359575" cy="35618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4EDCB2B-207D-4033-8452-86F36DAF7CD2}"/>
              </a:ext>
            </a:extLst>
          </p:cNvPr>
          <p:cNvSpPr txBox="1"/>
          <p:nvPr/>
        </p:nvSpPr>
        <p:spPr>
          <a:xfrm>
            <a:off x="3083380" y="2087581"/>
            <a:ext cx="2590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之後用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MySQL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儲存病人資訊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08B1E1F6-88C3-4E8C-9563-A3B669B0F2CD}"/>
              </a:ext>
            </a:extLst>
          </p:cNvPr>
          <p:cNvSpPr txBox="1"/>
          <p:nvPr/>
        </p:nvSpPr>
        <p:spPr>
          <a:xfrm>
            <a:off x="3741376" y="1299535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這裡包含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bpm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DBF6152B-46E3-4E9E-AFDF-828081AA3481}"/>
              </a:ext>
            </a:extLst>
          </p:cNvPr>
          <p:cNvSpPr txBox="1"/>
          <p:nvPr/>
        </p:nvSpPr>
        <p:spPr>
          <a:xfrm>
            <a:off x="2795198" y="5909734"/>
            <a:ext cx="4095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區域 還沒有整合到系統裡</a:t>
            </a:r>
          </a:p>
        </p:txBody>
      </p:sp>
    </p:spTree>
    <p:extLst>
      <p:ext uri="{BB962C8B-B14F-4D97-AF65-F5344CB8AC3E}">
        <p14:creationId xmlns:p14="http://schemas.microsoft.com/office/powerpoint/2010/main" val="1586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(v1.1)</a:t>
            </a:r>
            <a:endParaRPr lang="zh-TW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EAEF3DA-F21C-423D-A271-4E45F8F5851C}"/>
              </a:ext>
            </a:extLst>
          </p:cNvPr>
          <p:cNvSpPr/>
          <p:nvPr/>
        </p:nvSpPr>
        <p:spPr>
          <a:xfrm>
            <a:off x="160867" y="1476847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6EB6C25-5C35-4B60-829E-BFD3CE1A79E2}"/>
              </a:ext>
            </a:extLst>
          </p:cNvPr>
          <p:cNvSpPr/>
          <p:nvPr/>
        </p:nvSpPr>
        <p:spPr>
          <a:xfrm>
            <a:off x="1910197" y="1168378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影片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86BC02F2-E38F-492E-8CD1-E622AD6AB67C}"/>
              </a:ext>
            </a:extLst>
          </p:cNvPr>
          <p:cNvSpPr/>
          <p:nvPr/>
        </p:nvSpPr>
        <p:spPr>
          <a:xfrm>
            <a:off x="1910197" y="1786131"/>
            <a:ext cx="799138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14374C93-5811-4EC7-AC12-53816D9C5BC3}"/>
              </a:ext>
            </a:extLst>
          </p:cNvPr>
          <p:cNvSpPr/>
          <p:nvPr/>
        </p:nvSpPr>
        <p:spPr>
          <a:xfrm>
            <a:off x="3291703" y="1468887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0" name="接點: 肘形 139">
            <a:extLst>
              <a:ext uri="{FF2B5EF4-FFF2-40B4-BE49-F238E27FC236}">
                <a16:creationId xmlns:a16="http://schemas.microsoft.com/office/drawing/2014/main" id="{CB1DD2A6-B311-47E7-9A5F-E2A07957BBB4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1582944" y="1360203"/>
            <a:ext cx="327253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接點: 肘形 140">
            <a:extLst>
              <a:ext uri="{FF2B5EF4-FFF2-40B4-BE49-F238E27FC236}">
                <a16:creationId xmlns:a16="http://schemas.microsoft.com/office/drawing/2014/main" id="{4574D383-88D4-4D7B-80A5-7EDA11306B0D}"/>
              </a:ext>
            </a:extLst>
          </p:cNvPr>
          <p:cNvCxnSpPr>
            <a:cxnSpLocks/>
            <a:stCxn id="133" idx="3"/>
            <a:endCxn id="136" idx="1"/>
          </p:cNvCxnSpPr>
          <p:nvPr/>
        </p:nvCxnSpPr>
        <p:spPr>
          <a:xfrm>
            <a:off x="1582944" y="1668672"/>
            <a:ext cx="327253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接點: 肘形 141">
            <a:extLst>
              <a:ext uri="{FF2B5EF4-FFF2-40B4-BE49-F238E27FC236}">
                <a16:creationId xmlns:a16="http://schemas.microsoft.com/office/drawing/2014/main" id="{A9B9598C-1B16-4024-B677-E9C8C88FB701}"/>
              </a:ext>
            </a:extLst>
          </p:cNvPr>
          <p:cNvCxnSpPr>
            <a:cxnSpLocks/>
            <a:stCxn id="136" idx="3"/>
            <a:endCxn id="138" idx="1"/>
          </p:cNvCxnSpPr>
          <p:nvPr/>
        </p:nvCxnSpPr>
        <p:spPr>
          <a:xfrm flipV="1">
            <a:off x="2709335" y="1664692"/>
            <a:ext cx="582368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51395312-C5CE-498A-9584-2B6D35AE48DA}"/>
              </a:ext>
            </a:extLst>
          </p:cNvPr>
          <p:cNvSpPr/>
          <p:nvPr/>
        </p:nvSpPr>
        <p:spPr>
          <a:xfrm>
            <a:off x="5514707" y="1168378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6" name="接點: 肘形 145">
            <a:extLst>
              <a:ext uri="{FF2B5EF4-FFF2-40B4-BE49-F238E27FC236}">
                <a16:creationId xmlns:a16="http://schemas.microsoft.com/office/drawing/2014/main" id="{7EF4D23A-2170-4326-A400-E5E0F47AAB13}"/>
              </a:ext>
            </a:extLst>
          </p:cNvPr>
          <p:cNvCxnSpPr>
            <a:cxnSpLocks/>
            <a:stCxn id="134" idx="3"/>
            <a:endCxn id="138" idx="1"/>
          </p:cNvCxnSpPr>
          <p:nvPr/>
        </p:nvCxnSpPr>
        <p:spPr>
          <a:xfrm>
            <a:off x="2709335" y="1360203"/>
            <a:ext cx="582368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BA5934BA-C623-41E1-B202-0A4AA136A428}"/>
              </a:ext>
            </a:extLst>
          </p:cNvPr>
          <p:cNvSpPr/>
          <p:nvPr/>
        </p:nvSpPr>
        <p:spPr>
          <a:xfrm>
            <a:off x="5514707" y="1786131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CF4A43D7-AE6F-47D0-A45A-DDD30BC2EFEC}"/>
              </a:ext>
            </a:extLst>
          </p:cNvPr>
          <p:cNvCxnSpPr>
            <a:stCxn id="138" idx="3"/>
            <a:endCxn id="145" idx="1"/>
          </p:cNvCxnSpPr>
          <p:nvPr/>
        </p:nvCxnSpPr>
        <p:spPr>
          <a:xfrm flipV="1">
            <a:off x="5141705" y="1360203"/>
            <a:ext cx="373002" cy="30448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接點: 肘形 148">
            <a:extLst>
              <a:ext uri="{FF2B5EF4-FFF2-40B4-BE49-F238E27FC236}">
                <a16:creationId xmlns:a16="http://schemas.microsoft.com/office/drawing/2014/main" id="{CF961ED3-B973-4BC1-9358-931F378EDD70}"/>
              </a:ext>
            </a:extLst>
          </p:cNvPr>
          <p:cNvCxnSpPr>
            <a:stCxn id="138" idx="3"/>
            <a:endCxn id="147" idx="1"/>
          </p:cNvCxnSpPr>
          <p:nvPr/>
        </p:nvCxnSpPr>
        <p:spPr>
          <a:xfrm>
            <a:off x="5141705" y="1664692"/>
            <a:ext cx="373002" cy="31326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43DF3A59-47FF-4607-A5E0-8D7F862518D7}"/>
              </a:ext>
            </a:extLst>
          </p:cNvPr>
          <p:cNvSpPr/>
          <p:nvPr/>
        </p:nvSpPr>
        <p:spPr>
          <a:xfrm>
            <a:off x="6944969" y="147684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151" name="接點: 肘形 150">
            <a:extLst>
              <a:ext uri="{FF2B5EF4-FFF2-40B4-BE49-F238E27FC236}">
                <a16:creationId xmlns:a16="http://schemas.microsoft.com/office/drawing/2014/main" id="{FDA475E7-77CD-49D5-9DEF-6B304CB17BE2}"/>
              </a:ext>
            </a:extLst>
          </p:cNvPr>
          <p:cNvCxnSpPr>
            <a:stCxn id="145" idx="3"/>
            <a:endCxn id="150" idx="1"/>
          </p:cNvCxnSpPr>
          <p:nvPr/>
        </p:nvCxnSpPr>
        <p:spPr>
          <a:xfrm>
            <a:off x="6645658" y="1360203"/>
            <a:ext cx="299311" cy="30846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接點: 肘形 151">
            <a:extLst>
              <a:ext uri="{FF2B5EF4-FFF2-40B4-BE49-F238E27FC236}">
                <a16:creationId xmlns:a16="http://schemas.microsoft.com/office/drawing/2014/main" id="{5F33D99E-2C00-41A6-8254-78D7FFE070F1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 flipV="1">
            <a:off x="6645658" y="1668672"/>
            <a:ext cx="299311" cy="309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CEA7FFE8-F91B-450B-8433-ED37B8D738BC}"/>
              </a:ext>
            </a:extLst>
          </p:cNvPr>
          <p:cNvSpPr/>
          <p:nvPr/>
        </p:nvSpPr>
        <p:spPr>
          <a:xfrm>
            <a:off x="160866" y="3086325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4" name="接點: 肘形 153">
            <a:extLst>
              <a:ext uri="{FF2B5EF4-FFF2-40B4-BE49-F238E27FC236}">
                <a16:creationId xmlns:a16="http://schemas.microsoft.com/office/drawing/2014/main" id="{60593915-851D-44B4-9E65-58E5B9D8B103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 flipH="1">
            <a:off x="160866" y="1668672"/>
            <a:ext cx="8667225" cy="1609478"/>
          </a:xfrm>
          <a:prstGeom prst="bentConnector5">
            <a:avLst>
              <a:gd name="adj1" fmla="val -2638"/>
              <a:gd name="adj2" fmla="val 38427"/>
              <a:gd name="adj3" fmla="val 1026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DE59836-DEA9-4D4D-90EA-A750582A88B7}"/>
              </a:ext>
            </a:extLst>
          </p:cNvPr>
          <p:cNvSpPr/>
          <p:nvPr/>
        </p:nvSpPr>
        <p:spPr>
          <a:xfrm>
            <a:off x="1895420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57ED0D-25AB-4505-8705-9CE07249D81A}"/>
              </a:ext>
            </a:extLst>
          </p:cNvPr>
          <p:cNvSpPr/>
          <p:nvPr/>
        </p:nvSpPr>
        <p:spPr>
          <a:xfrm>
            <a:off x="1895420" y="241648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骨架化</a:t>
            </a: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94ECD3FA-0E99-453F-8A78-8BEA366904E5}"/>
              </a:ext>
            </a:extLst>
          </p:cNvPr>
          <p:cNvSpPr txBox="1"/>
          <p:nvPr/>
        </p:nvSpPr>
        <p:spPr>
          <a:xfrm>
            <a:off x="7100898" y="1860497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區分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avi,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58" name="接點: 肘形 157">
            <a:extLst>
              <a:ext uri="{FF2B5EF4-FFF2-40B4-BE49-F238E27FC236}">
                <a16:creationId xmlns:a16="http://schemas.microsoft.com/office/drawing/2014/main" id="{5C94F28A-FFEE-4109-91BE-0D9DAAD74E8F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582943" y="3278150"/>
            <a:ext cx="312477" cy="595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接點: 肘形 158">
            <a:extLst>
              <a:ext uri="{FF2B5EF4-FFF2-40B4-BE49-F238E27FC236}">
                <a16:creationId xmlns:a16="http://schemas.microsoft.com/office/drawing/2014/main" id="{37B3AE17-F2A8-4810-90C0-F624AC58F834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 flipV="1">
            <a:off x="1582943" y="2608309"/>
            <a:ext cx="312477" cy="66984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4EAA7CDF-972A-421E-ABCF-618540BF852E}"/>
              </a:ext>
            </a:extLst>
          </p:cNvPr>
          <p:cNvSpPr/>
          <p:nvPr/>
        </p:nvSpPr>
        <p:spPr>
          <a:xfrm>
            <a:off x="3527816" y="241224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FB380C55-528B-41D6-9B5E-59B913C941C4}"/>
              </a:ext>
            </a:extLst>
          </p:cNvPr>
          <p:cNvCxnSpPr>
            <a:cxnSpLocks/>
            <a:stCxn id="155" idx="3"/>
            <a:endCxn id="167" idx="1"/>
          </p:cNvCxnSpPr>
          <p:nvPr/>
        </p:nvCxnSpPr>
        <p:spPr>
          <a:xfrm>
            <a:off x="3084026" y="3874089"/>
            <a:ext cx="4437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7C4FD38-E0C7-41BF-A1A3-A498CED8BB6E}"/>
              </a:ext>
            </a:extLst>
          </p:cNvPr>
          <p:cNvCxnSpPr>
            <a:cxnSpLocks/>
            <a:stCxn id="156" idx="3"/>
            <a:endCxn id="160" idx="1"/>
          </p:cNvCxnSpPr>
          <p:nvPr/>
        </p:nvCxnSpPr>
        <p:spPr>
          <a:xfrm flipV="1">
            <a:off x="3084026" y="2604074"/>
            <a:ext cx="44379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7AFC07FC-F984-44CA-80DA-8D73C47C775C}"/>
              </a:ext>
            </a:extLst>
          </p:cNvPr>
          <p:cNvSpPr/>
          <p:nvPr/>
        </p:nvSpPr>
        <p:spPr>
          <a:xfrm>
            <a:off x="5091102" y="2412249"/>
            <a:ext cx="2086901" cy="3921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分類器預測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FC3112C-3385-42AD-AC91-88CE1685F4D6}"/>
              </a:ext>
            </a:extLst>
          </p:cNvPr>
          <p:cNvSpPr/>
          <p:nvPr/>
        </p:nvSpPr>
        <p:spPr>
          <a:xfrm>
            <a:off x="7627088" y="2419855"/>
            <a:ext cx="2244454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檔案到指定類別目錄</a:t>
            </a: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7DB04CA-49A3-4C1B-9CBC-CEED543B1084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7178003" y="2608309"/>
            <a:ext cx="449085" cy="3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907BBFD3-02FF-417D-96C4-6657673946DE}"/>
              </a:ext>
            </a:extLst>
          </p:cNvPr>
          <p:cNvSpPr txBox="1"/>
          <p:nvPr/>
        </p:nvSpPr>
        <p:spPr>
          <a:xfrm>
            <a:off x="3271573" y="4237797"/>
            <a:ext cx="1890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EE7487-2826-4D71-BE69-F11707DA019C}"/>
              </a:ext>
            </a:extLst>
          </p:cNvPr>
          <p:cNvSpPr/>
          <p:nvPr/>
        </p:nvSpPr>
        <p:spPr>
          <a:xfrm>
            <a:off x="3527816" y="368226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6A28DE8A-5EEA-4909-AD9B-2B4630625D9B}"/>
              </a:ext>
            </a:extLst>
          </p:cNvPr>
          <p:cNvCxnSpPr>
            <a:stCxn id="160" idx="3"/>
            <a:endCxn id="163" idx="1"/>
          </p:cNvCxnSpPr>
          <p:nvPr/>
        </p:nvCxnSpPr>
        <p:spPr>
          <a:xfrm>
            <a:off x="4716422" y="2604074"/>
            <a:ext cx="374680" cy="42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B82AE5B5-8407-4736-8DD2-1C0853241843}"/>
              </a:ext>
            </a:extLst>
          </p:cNvPr>
          <p:cNvSpPr/>
          <p:nvPr/>
        </p:nvSpPr>
        <p:spPr>
          <a:xfrm>
            <a:off x="5091102" y="405823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瓣膜位置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6897A81-B271-4721-826D-AABA058357C4}"/>
              </a:ext>
            </a:extLst>
          </p:cNvPr>
          <p:cNvSpPr/>
          <p:nvPr/>
        </p:nvSpPr>
        <p:spPr>
          <a:xfrm>
            <a:off x="5091102" y="3318556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Semantic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1" name="接點: 肘形 170">
            <a:extLst>
              <a:ext uri="{FF2B5EF4-FFF2-40B4-BE49-F238E27FC236}">
                <a16:creationId xmlns:a16="http://schemas.microsoft.com/office/drawing/2014/main" id="{C29D4733-83E1-4664-85C3-6BC6A42743A3}"/>
              </a:ext>
            </a:extLst>
          </p:cNvPr>
          <p:cNvCxnSpPr>
            <a:stCxn id="167" idx="3"/>
            <a:endCxn id="170" idx="1"/>
          </p:cNvCxnSpPr>
          <p:nvPr/>
        </p:nvCxnSpPr>
        <p:spPr>
          <a:xfrm flipV="1">
            <a:off x="4716422" y="3510381"/>
            <a:ext cx="374680" cy="36370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接點: 肘形 171">
            <a:extLst>
              <a:ext uri="{FF2B5EF4-FFF2-40B4-BE49-F238E27FC236}">
                <a16:creationId xmlns:a16="http://schemas.microsoft.com/office/drawing/2014/main" id="{CE091251-53F1-4A99-A7D5-ACB8BE998F30}"/>
              </a:ext>
            </a:extLst>
          </p:cNvPr>
          <p:cNvCxnSpPr>
            <a:stCxn id="167" idx="3"/>
            <a:endCxn id="169" idx="1"/>
          </p:cNvCxnSpPr>
          <p:nvPr/>
        </p:nvCxnSpPr>
        <p:spPr>
          <a:xfrm>
            <a:off x="4716422" y="3874089"/>
            <a:ext cx="374680" cy="37597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4364AF4D-FA77-4AF3-9722-EB3EC087B1A2}"/>
              </a:ext>
            </a:extLst>
          </p:cNvPr>
          <p:cNvSpPr/>
          <p:nvPr/>
        </p:nvSpPr>
        <p:spPr>
          <a:xfrm>
            <a:off x="3527816" y="534746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4" name="接點: 肘形 173">
            <a:extLst>
              <a:ext uri="{FF2B5EF4-FFF2-40B4-BE49-F238E27FC236}">
                <a16:creationId xmlns:a16="http://schemas.microsoft.com/office/drawing/2014/main" id="{95AB409C-73FE-4331-A2A1-3A4CEA509090}"/>
              </a:ext>
            </a:extLst>
          </p:cNvPr>
          <p:cNvCxnSpPr>
            <a:stCxn id="155" idx="3"/>
            <a:endCxn id="173" idx="1"/>
          </p:cNvCxnSpPr>
          <p:nvPr/>
        </p:nvCxnSpPr>
        <p:spPr>
          <a:xfrm>
            <a:off x="3084026" y="3874089"/>
            <a:ext cx="443790" cy="16651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B641241C-50D7-47E3-B19B-4053312C1B81}"/>
              </a:ext>
            </a:extLst>
          </p:cNvPr>
          <p:cNvCxnSpPr>
            <a:cxnSpLocks/>
            <a:stCxn id="169" idx="2"/>
            <a:endCxn id="177" idx="1"/>
          </p:cNvCxnSpPr>
          <p:nvPr/>
        </p:nvCxnSpPr>
        <p:spPr>
          <a:xfrm rot="5400000">
            <a:off x="4989014" y="4543978"/>
            <a:ext cx="798480" cy="594303"/>
          </a:xfrm>
          <a:prstGeom prst="bentConnector4">
            <a:avLst>
              <a:gd name="adj1" fmla="val 37988"/>
              <a:gd name="adj2" fmla="val 1313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B7763E7-029A-44D7-84C0-0E23E7156E20}"/>
              </a:ext>
            </a:extLst>
          </p:cNvPr>
          <p:cNvSpPr/>
          <p:nvPr/>
        </p:nvSpPr>
        <p:spPr>
          <a:xfrm>
            <a:off x="5086817" y="5655199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03CF55A8-E94F-40F8-A9C5-2BC363EEE689}"/>
              </a:ext>
            </a:extLst>
          </p:cNvPr>
          <p:cNvSpPr/>
          <p:nvPr/>
        </p:nvSpPr>
        <p:spPr>
          <a:xfrm>
            <a:off x="5091102" y="5048544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Sampling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(Muscle)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353C4906-D67E-4CB0-94ED-18A0584EC4BB}"/>
              </a:ext>
            </a:extLst>
          </p:cNvPr>
          <p:cNvCxnSpPr>
            <a:stCxn id="173" idx="3"/>
            <a:endCxn id="177" idx="1"/>
          </p:cNvCxnSpPr>
          <p:nvPr/>
        </p:nvCxnSpPr>
        <p:spPr>
          <a:xfrm flipV="1">
            <a:off x="4716422" y="5240369"/>
            <a:ext cx="374680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1BABD344-8B5F-423C-817C-3209CE6EE787}"/>
              </a:ext>
            </a:extLst>
          </p:cNvPr>
          <p:cNvCxnSpPr>
            <a:stCxn id="173" idx="3"/>
            <a:endCxn id="176" idx="1"/>
          </p:cNvCxnSpPr>
          <p:nvPr/>
        </p:nvCxnSpPr>
        <p:spPr>
          <a:xfrm>
            <a:off x="4716422" y="5539286"/>
            <a:ext cx="370395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38F7063C-F707-4A47-B4CD-FADBCFF13982}"/>
              </a:ext>
            </a:extLst>
          </p:cNvPr>
          <p:cNvCxnSpPr>
            <a:endCxn id="167" idx="0"/>
          </p:cNvCxnSpPr>
          <p:nvPr/>
        </p:nvCxnSpPr>
        <p:spPr>
          <a:xfrm>
            <a:off x="4122119" y="2803505"/>
            <a:ext cx="0" cy="878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71B8F3A8-90E5-4E43-B5CE-8AE359084A11}"/>
              </a:ext>
            </a:extLst>
          </p:cNvPr>
          <p:cNvSpPr/>
          <p:nvPr/>
        </p:nvSpPr>
        <p:spPr>
          <a:xfrm>
            <a:off x="7071314" y="5106727"/>
            <a:ext cx="1368521" cy="8651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(GLS)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取樣點</a:t>
            </a:r>
          </a:p>
        </p:txBody>
      </p: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7709F492-C773-4D84-9564-304B56AC157F}"/>
              </a:ext>
            </a:extLst>
          </p:cNvPr>
          <p:cNvCxnSpPr>
            <a:cxnSpLocks/>
            <a:stCxn id="177" idx="3"/>
            <a:endCxn id="181" idx="1"/>
          </p:cNvCxnSpPr>
          <p:nvPr/>
        </p:nvCxnSpPr>
        <p:spPr>
          <a:xfrm>
            <a:off x="6279708" y="5240369"/>
            <a:ext cx="791606" cy="2989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接點: 肘形 182">
            <a:extLst>
              <a:ext uri="{FF2B5EF4-FFF2-40B4-BE49-F238E27FC236}">
                <a16:creationId xmlns:a16="http://schemas.microsoft.com/office/drawing/2014/main" id="{62F38EC4-5B8F-4CE0-93CD-F7909922A575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6275423" y="5539286"/>
            <a:ext cx="795891" cy="3077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C40491F9-6C5A-4B48-A14D-4D0495DCB1E6}"/>
              </a:ext>
            </a:extLst>
          </p:cNvPr>
          <p:cNvCxnSpPr>
            <a:cxnSpLocks/>
            <a:stCxn id="181" idx="3"/>
            <a:endCxn id="190" idx="1"/>
          </p:cNvCxnSpPr>
          <p:nvPr/>
        </p:nvCxnSpPr>
        <p:spPr>
          <a:xfrm>
            <a:off x="8439835" y="5539286"/>
            <a:ext cx="388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EF22EA7-CEB6-4CAD-B94D-7CF6C5BDC84B}"/>
              </a:ext>
            </a:extLst>
          </p:cNvPr>
          <p:cNvSpPr/>
          <p:nvPr/>
        </p:nvSpPr>
        <p:spPr>
          <a:xfrm>
            <a:off x="6949857" y="3263592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收縮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舒張的心臟容積</a:t>
            </a:r>
          </a:p>
        </p:txBody>
      </p:sp>
      <p:cxnSp>
        <p:nvCxnSpPr>
          <p:cNvPr id="186" name="接點: 肘形 185">
            <a:extLst>
              <a:ext uri="{FF2B5EF4-FFF2-40B4-BE49-F238E27FC236}">
                <a16:creationId xmlns:a16="http://schemas.microsoft.com/office/drawing/2014/main" id="{60EBCAC3-F837-4510-A6C8-62EFA56A192A}"/>
              </a:ext>
            </a:extLst>
          </p:cNvPr>
          <p:cNvCxnSpPr>
            <a:cxnSpLocks/>
            <a:stCxn id="170" idx="3"/>
            <a:endCxn id="185" idx="1"/>
          </p:cNvCxnSpPr>
          <p:nvPr/>
        </p:nvCxnSpPr>
        <p:spPr>
          <a:xfrm>
            <a:off x="6279708" y="3510381"/>
            <a:ext cx="670149" cy="127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接點: 肘形 186">
            <a:extLst>
              <a:ext uri="{FF2B5EF4-FFF2-40B4-BE49-F238E27FC236}">
                <a16:creationId xmlns:a16="http://schemas.microsoft.com/office/drawing/2014/main" id="{7B3015AC-89AC-46FB-9B51-DE764CD1B2E8}"/>
              </a:ext>
            </a:extLst>
          </p:cNvPr>
          <p:cNvCxnSpPr>
            <a:cxnSpLocks/>
            <a:stCxn id="169" idx="3"/>
            <a:endCxn id="185" idx="1"/>
          </p:cNvCxnSpPr>
          <p:nvPr/>
        </p:nvCxnSpPr>
        <p:spPr>
          <a:xfrm flipV="1">
            <a:off x="6279708" y="3510381"/>
            <a:ext cx="670149" cy="7396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DBE7D689-9FF9-4F70-A261-4D2224D56D3A}"/>
              </a:ext>
            </a:extLst>
          </p:cNvPr>
          <p:cNvSpPr/>
          <p:nvPr/>
        </p:nvSpPr>
        <p:spPr>
          <a:xfrm>
            <a:off x="8633963" y="3307705"/>
            <a:ext cx="109080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D2975AA-C819-460E-9A57-464BEB755B2D}"/>
              </a:ext>
            </a:extLst>
          </p:cNvPr>
          <p:cNvSpPr/>
          <p:nvPr/>
        </p:nvSpPr>
        <p:spPr>
          <a:xfrm>
            <a:off x="8935098" y="6109225"/>
            <a:ext cx="1368521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GLS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B5D554-1D0E-4214-8EAC-CBCDC2F0E5F1}"/>
              </a:ext>
            </a:extLst>
          </p:cNvPr>
          <p:cNvSpPr/>
          <p:nvPr/>
        </p:nvSpPr>
        <p:spPr>
          <a:xfrm>
            <a:off x="8828091" y="5347461"/>
            <a:ext cx="1582536" cy="3836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計算收縮、舒張數值</a:t>
            </a: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EEC0FA72-0CE1-4D61-A50B-89D4BBC7A4D9}"/>
              </a:ext>
            </a:extLst>
          </p:cNvPr>
          <p:cNvCxnSpPr>
            <a:stCxn id="190" idx="2"/>
            <a:endCxn id="189" idx="0"/>
          </p:cNvCxnSpPr>
          <p:nvPr/>
        </p:nvCxnSpPr>
        <p:spPr>
          <a:xfrm>
            <a:off x="9619359" y="5731111"/>
            <a:ext cx="0" cy="378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4E2AE937-A80A-4888-A052-44A61A4C2497}"/>
              </a:ext>
            </a:extLst>
          </p:cNvPr>
          <p:cNvSpPr txBox="1"/>
          <p:nvPr/>
        </p:nvSpPr>
        <p:spPr>
          <a:xfrm>
            <a:off x="4216703" y="6026288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81EF55F6-5747-41D0-96BE-9F2F35DC466E}"/>
              </a:ext>
            </a:extLst>
          </p:cNvPr>
          <p:cNvSpPr txBox="1"/>
          <p:nvPr/>
        </p:nvSpPr>
        <p:spPr>
          <a:xfrm>
            <a:off x="6313769" y="2894967"/>
            <a:ext cx="2811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目前只處理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B2DF07A-1F8B-469C-A737-9F798176546B}"/>
              </a:ext>
            </a:extLst>
          </p:cNvPr>
          <p:cNvCxnSpPr>
            <a:stCxn id="185" idx="3"/>
            <a:endCxn id="188" idx="1"/>
          </p:cNvCxnSpPr>
          <p:nvPr/>
        </p:nvCxnSpPr>
        <p:spPr>
          <a:xfrm flipV="1">
            <a:off x="8138463" y="3499530"/>
            <a:ext cx="495500" cy="10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56DD2E0-AC60-5653-AEE5-F274671AF40F}"/>
              </a:ext>
            </a:extLst>
          </p:cNvPr>
          <p:cNvSpPr/>
          <p:nvPr/>
        </p:nvSpPr>
        <p:spPr>
          <a:xfrm>
            <a:off x="6944969" y="3909621"/>
            <a:ext cx="1188606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計算週期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AEB5B4A-0B33-F081-C814-F9A3A7529573}"/>
              </a:ext>
            </a:extLst>
          </p:cNvPr>
          <p:cNvCxnSpPr>
            <a:stCxn id="169" idx="3"/>
            <a:endCxn id="66" idx="1"/>
          </p:cNvCxnSpPr>
          <p:nvPr/>
        </p:nvCxnSpPr>
        <p:spPr>
          <a:xfrm flipV="1">
            <a:off x="6279708" y="4156410"/>
            <a:ext cx="665261" cy="9365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5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F08338A-9834-C0B6-A524-56690F93BB97}"/>
              </a:ext>
            </a:extLst>
          </p:cNvPr>
          <p:cNvSpPr/>
          <p:nvPr/>
        </p:nvSpPr>
        <p:spPr>
          <a:xfrm>
            <a:off x="838200" y="1352380"/>
            <a:ext cx="9254046" cy="45009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F8A9E4-9C00-7613-C346-FE845B972AEA}"/>
              </a:ext>
            </a:extLst>
          </p:cNvPr>
          <p:cNvSpPr/>
          <p:nvPr/>
        </p:nvSpPr>
        <p:spPr>
          <a:xfrm>
            <a:off x="5242606" y="4317205"/>
            <a:ext cx="1872580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F836347-DC9D-8C60-8666-3F1820A5A2B9}"/>
              </a:ext>
            </a:extLst>
          </p:cNvPr>
          <p:cNvSpPr/>
          <p:nvPr/>
        </p:nvSpPr>
        <p:spPr>
          <a:xfrm>
            <a:off x="6334987" y="3352263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C296917-3F8E-C9C9-DC60-9BE5DB8F15DD}"/>
              </a:ext>
            </a:extLst>
          </p:cNvPr>
          <p:cNvSpPr/>
          <p:nvPr/>
        </p:nvSpPr>
        <p:spPr>
          <a:xfrm>
            <a:off x="4795772" y="3341236"/>
            <a:ext cx="1287529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5C3561-14DC-FAEF-87AF-2286A9607BE6}"/>
              </a:ext>
            </a:extLst>
          </p:cNvPr>
          <p:cNvSpPr/>
          <p:nvPr/>
        </p:nvSpPr>
        <p:spPr>
          <a:xfrm>
            <a:off x="5603662" y="2480100"/>
            <a:ext cx="2508607" cy="6334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7FA8661-D98C-5F52-320E-213C89011086}"/>
              </a:ext>
            </a:extLst>
          </p:cNvPr>
          <p:cNvSpPr/>
          <p:nvPr/>
        </p:nvSpPr>
        <p:spPr>
          <a:xfrm>
            <a:off x="1216706" y="1740793"/>
            <a:ext cx="2508607" cy="27686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7B5E0A-B2A7-7365-7E32-3C809B05B476}"/>
              </a:ext>
            </a:extLst>
          </p:cNvPr>
          <p:cNvSpPr/>
          <p:nvPr/>
        </p:nvSpPr>
        <p:spPr>
          <a:xfrm>
            <a:off x="1796322" y="183526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BE79D02-CF41-BBE1-B734-9A34F4A3B8C5}"/>
              </a:ext>
            </a:extLst>
          </p:cNvPr>
          <p:cNvSpPr/>
          <p:nvPr/>
        </p:nvSpPr>
        <p:spPr>
          <a:xfrm>
            <a:off x="1582359" y="2540728"/>
            <a:ext cx="1850002" cy="391610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讀取病人基本資訊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61CD9B77-A153-0076-CA28-CEC2B48ACB48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2346454" y="2379820"/>
            <a:ext cx="321815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58B17A0-633F-0072-BF2C-DA32941EF106}"/>
              </a:ext>
            </a:extLst>
          </p:cNvPr>
          <p:cNvSpPr/>
          <p:nvPr/>
        </p:nvSpPr>
        <p:spPr>
          <a:xfrm>
            <a:off x="2534455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(fps = 30)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E4F573-ADC1-95A2-1AE8-34FC0F2A24DE}"/>
              </a:ext>
            </a:extLst>
          </p:cNvPr>
          <p:cNvSpPr/>
          <p:nvPr/>
        </p:nvSpPr>
        <p:spPr>
          <a:xfrm>
            <a:off x="1370060" y="3221459"/>
            <a:ext cx="1130951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轉成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9DB03B11-D5B9-1F2E-AEA7-912EEAC7370A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rot="16200000" flipH="1">
            <a:off x="2659085" y="2780612"/>
            <a:ext cx="289121" cy="59257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C6AC1AC2-7F02-6307-1F71-966CE424E22C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rot="5400000">
            <a:off x="2076888" y="2790986"/>
            <a:ext cx="289121" cy="5718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B918F58-50C3-9783-22DC-D97FE0094F18}"/>
              </a:ext>
            </a:extLst>
          </p:cNvPr>
          <p:cNvSpPr/>
          <p:nvPr/>
        </p:nvSpPr>
        <p:spPr>
          <a:xfrm>
            <a:off x="1549239" y="4011546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77F2E841-67E8-727A-1C8B-C442999067E0}"/>
              </a:ext>
            </a:extLst>
          </p:cNvPr>
          <p:cNvCxnSpPr>
            <a:cxnSpLocks/>
            <a:stCxn id="70" idx="2"/>
            <a:endCxn id="73" idx="0"/>
          </p:cNvCxnSpPr>
          <p:nvPr/>
        </p:nvCxnSpPr>
        <p:spPr>
          <a:xfrm rot="16200000" flipH="1">
            <a:off x="2009950" y="3530695"/>
            <a:ext cx="406437" cy="55526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09C8E2BE-F8AC-420C-E8E4-EF34C8DB850F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 rot="5400000">
            <a:off x="2592148" y="3503762"/>
            <a:ext cx="406437" cy="6091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FBDE73F-B2AF-CB14-8D61-FB413D62BDB4}"/>
              </a:ext>
            </a:extLst>
          </p:cNvPr>
          <p:cNvSpPr/>
          <p:nvPr/>
        </p:nvSpPr>
        <p:spPr>
          <a:xfrm>
            <a:off x="6130366" y="1857723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82CEDD81-CC0A-3D88-A95D-D0B87857C667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 rot="5400000" flipH="1" flipV="1">
            <a:off x="3397365" y="951157"/>
            <a:ext cx="2537473" cy="4350605"/>
          </a:xfrm>
          <a:prstGeom prst="bentConnector5">
            <a:avLst>
              <a:gd name="adj1" fmla="val -9009"/>
              <a:gd name="adj2" fmla="val 34233"/>
              <a:gd name="adj3" fmla="val 1090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FDF782AF-9E87-FC5F-9DE5-2F983129F8BC}"/>
              </a:ext>
            </a:extLst>
          </p:cNvPr>
          <p:cNvSpPr/>
          <p:nvPr/>
        </p:nvSpPr>
        <p:spPr>
          <a:xfrm>
            <a:off x="5652798" y="262686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9D537CE-E6E4-1328-BD99-F04BE3CC4106}"/>
              </a:ext>
            </a:extLst>
          </p:cNvPr>
          <p:cNvSpPr/>
          <p:nvPr/>
        </p:nvSpPr>
        <p:spPr>
          <a:xfrm>
            <a:off x="6891410" y="262544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80" name="接點: 肘形 79">
            <a:extLst>
              <a:ext uri="{FF2B5EF4-FFF2-40B4-BE49-F238E27FC236}">
                <a16:creationId xmlns:a16="http://schemas.microsoft.com/office/drawing/2014/main" id="{888A079A-6300-7886-2E24-9AD4C25C6532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 rot="5400000">
            <a:off x="6351508" y="2136966"/>
            <a:ext cx="385490" cy="5943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接點: 肘形 80">
            <a:extLst>
              <a:ext uri="{FF2B5EF4-FFF2-40B4-BE49-F238E27FC236}">
                <a16:creationId xmlns:a16="http://schemas.microsoft.com/office/drawing/2014/main" id="{D599F0A7-E7AF-9D3B-4301-5B01B85AD1DE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rot="16200000" flipH="1">
            <a:off x="6971525" y="2111253"/>
            <a:ext cx="384068" cy="64430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337BC67F-440C-1524-C2B4-DA1542CC7BD0}"/>
              </a:ext>
            </a:extLst>
          </p:cNvPr>
          <p:cNvSpPr/>
          <p:nvPr/>
        </p:nvSpPr>
        <p:spPr>
          <a:xfrm>
            <a:off x="6384775" y="348300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B864482-1161-2B11-CDFD-77630EB1B066}"/>
              </a:ext>
            </a:extLst>
          </p:cNvPr>
          <p:cNvSpPr/>
          <p:nvPr/>
        </p:nvSpPr>
        <p:spPr>
          <a:xfrm>
            <a:off x="4851785" y="3470533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1CFE31F-7D94-3822-D4FD-DE0637438279}"/>
              </a:ext>
            </a:extLst>
          </p:cNvPr>
          <p:cNvSpPr/>
          <p:nvPr/>
        </p:nvSpPr>
        <p:spPr>
          <a:xfrm>
            <a:off x="5407487" y="4387779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ABD3655-AD6C-4D29-DD8C-2A0DBC64EBF9}"/>
              </a:ext>
            </a:extLst>
          </p:cNvPr>
          <p:cNvSpPr/>
          <p:nvPr/>
        </p:nvSpPr>
        <p:spPr>
          <a:xfrm>
            <a:off x="8169019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6BD3AEF7-FD9C-6B4F-E01D-43D662480545}"/>
              </a:ext>
            </a:extLst>
          </p:cNvPr>
          <p:cNvCxnSpPr>
            <a:cxnSpLocks/>
            <a:stCxn id="78" idx="2"/>
            <a:endCxn id="82" idx="0"/>
          </p:cNvCxnSpPr>
          <p:nvPr/>
        </p:nvCxnSpPr>
        <p:spPr>
          <a:xfrm rot="16200000" flipH="1">
            <a:off x="6376845" y="2880768"/>
            <a:ext cx="472488" cy="7319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接點: 肘形 86">
            <a:extLst>
              <a:ext uri="{FF2B5EF4-FFF2-40B4-BE49-F238E27FC236}">
                <a16:creationId xmlns:a16="http://schemas.microsoft.com/office/drawing/2014/main" id="{C6858452-1A24-2022-6F0D-D5CC9176685D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rot="5400000">
            <a:off x="6325535" y="3734236"/>
            <a:ext cx="521128" cy="785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接點: 肘形 87">
            <a:extLst>
              <a:ext uri="{FF2B5EF4-FFF2-40B4-BE49-F238E27FC236}">
                <a16:creationId xmlns:a16="http://schemas.microsoft.com/office/drawing/2014/main" id="{D7E513BB-059A-D4F3-ACF8-71CCA1F810FF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16200000" flipH="1">
            <a:off x="5552805" y="3747465"/>
            <a:ext cx="533596" cy="7470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接點: 肘形 88">
            <a:extLst>
              <a:ext uri="{FF2B5EF4-FFF2-40B4-BE49-F238E27FC236}">
                <a16:creationId xmlns:a16="http://schemas.microsoft.com/office/drawing/2014/main" id="{33486385-9441-03E5-B8F7-A91A70854C2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6978751" y="4227181"/>
            <a:ext cx="1190268" cy="40738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B1DFEF8-DA1F-BE6D-0C2C-D4142C0B3139}"/>
              </a:ext>
            </a:extLst>
          </p:cNvPr>
          <p:cNvSpPr/>
          <p:nvPr/>
        </p:nvSpPr>
        <p:spPr>
          <a:xfrm>
            <a:off x="8169019" y="4858378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EF0EEE7E-A7BC-0148-5747-D050E8A3C134}"/>
              </a:ext>
            </a:extLst>
          </p:cNvPr>
          <p:cNvCxnSpPr>
            <a:cxnSpLocks/>
            <a:stCxn id="84" idx="3"/>
            <a:endCxn id="90" idx="1"/>
          </p:cNvCxnSpPr>
          <p:nvPr/>
        </p:nvCxnSpPr>
        <p:spPr>
          <a:xfrm>
            <a:off x="6978751" y="4634568"/>
            <a:ext cx="1190268" cy="415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24A041C2-FC24-076A-0582-DEB1BB79B60E}"/>
              </a:ext>
            </a:extLst>
          </p:cNvPr>
          <p:cNvSpPr/>
          <p:nvPr/>
        </p:nvSpPr>
        <p:spPr>
          <a:xfrm>
            <a:off x="10235173" y="4035356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9B99BA35-1BDD-F1C5-3EB1-B09639ACC11A}"/>
              </a:ext>
            </a:extLst>
          </p:cNvPr>
          <p:cNvCxnSpPr>
            <a:stCxn id="85" idx="3"/>
            <a:endCxn id="92" idx="1"/>
          </p:cNvCxnSpPr>
          <p:nvPr/>
        </p:nvCxnSpPr>
        <p:spPr>
          <a:xfrm>
            <a:off x="9740282" y="4227181"/>
            <a:ext cx="4948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015BD82-B6F2-C12C-569D-344A9055CDBE}"/>
              </a:ext>
            </a:extLst>
          </p:cNvPr>
          <p:cNvSpPr txBox="1"/>
          <p:nvPr/>
        </p:nvSpPr>
        <p:spPr>
          <a:xfrm>
            <a:off x="1145842" y="2218913"/>
            <a:ext cx="131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2761AAC-8E98-99EA-0C47-D1B4598BA13A}"/>
              </a:ext>
            </a:extLst>
          </p:cNvPr>
          <p:cNvSpPr txBox="1"/>
          <p:nvPr/>
        </p:nvSpPr>
        <p:spPr>
          <a:xfrm>
            <a:off x="4851785" y="2175350"/>
            <a:ext cx="142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</p:txBody>
      </p: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1279D295-EC1E-8EFC-9F6E-CEB50AF402A4}"/>
              </a:ext>
            </a:extLst>
          </p:cNvPr>
          <p:cNvCxnSpPr>
            <a:cxnSpLocks/>
            <a:stCxn id="78" idx="2"/>
            <a:endCxn id="83" idx="0"/>
          </p:cNvCxnSpPr>
          <p:nvPr/>
        </p:nvCxnSpPr>
        <p:spPr>
          <a:xfrm rot="5400000">
            <a:off x="5616585" y="2840017"/>
            <a:ext cx="460020" cy="801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0DFA707-5DB3-3639-4D21-9AD2E06948D1}"/>
              </a:ext>
            </a:extLst>
          </p:cNvPr>
          <p:cNvSpPr txBox="1"/>
          <p:nvPr/>
        </p:nvSpPr>
        <p:spPr>
          <a:xfrm>
            <a:off x="4011977" y="3048906"/>
            <a:ext cx="161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90781A27-557E-BE47-4382-A26A43DD85FD}"/>
              </a:ext>
            </a:extLst>
          </p:cNvPr>
          <p:cNvSpPr txBox="1"/>
          <p:nvPr/>
        </p:nvSpPr>
        <p:spPr>
          <a:xfrm>
            <a:off x="7582049" y="3094314"/>
            <a:ext cx="1759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</p:txBody>
      </p: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29C50FAD-30B8-FE28-817D-865E10D36721}"/>
              </a:ext>
            </a:extLst>
          </p:cNvPr>
          <p:cNvCxnSpPr>
            <a:cxnSpLocks/>
            <a:stCxn id="79" idx="2"/>
            <a:endCxn id="82" idx="0"/>
          </p:cNvCxnSpPr>
          <p:nvPr/>
        </p:nvCxnSpPr>
        <p:spPr>
          <a:xfrm rot="5400000">
            <a:off x="6995441" y="2992729"/>
            <a:ext cx="473910" cy="50663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C94E4ECC-C9B3-1644-4CE9-01AE70534F3E}"/>
              </a:ext>
            </a:extLst>
          </p:cNvPr>
          <p:cNvSpPr txBox="1"/>
          <p:nvPr/>
        </p:nvSpPr>
        <p:spPr>
          <a:xfrm>
            <a:off x="4038971" y="4260247"/>
            <a:ext cx="12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C83B81B-D8F9-B64D-CEEB-C0DC48D38B98}"/>
              </a:ext>
            </a:extLst>
          </p:cNvPr>
          <p:cNvSpPr/>
          <p:nvPr/>
        </p:nvSpPr>
        <p:spPr>
          <a:xfrm>
            <a:off x="5074002" y="5219117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D8A922D-A9E3-B459-0AD8-EF6C3EE8C0AB}"/>
              </a:ext>
            </a:extLst>
          </p:cNvPr>
          <p:cNvCxnSpPr>
            <a:stCxn id="101" idx="0"/>
            <a:endCxn id="84" idx="2"/>
          </p:cNvCxnSpPr>
          <p:nvPr/>
        </p:nvCxnSpPr>
        <p:spPr>
          <a:xfrm flipV="1">
            <a:off x="6193119" y="4881357"/>
            <a:ext cx="0" cy="337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4D7E791-8210-5CE2-4182-0B5DA803ADD8}"/>
              </a:ext>
            </a:extLst>
          </p:cNvPr>
          <p:cNvSpPr txBox="1"/>
          <p:nvPr/>
        </p:nvSpPr>
        <p:spPr>
          <a:xfrm>
            <a:off x="8730296" y="135238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9A8ACC3-64E6-EE96-269B-38F733808943}"/>
              </a:ext>
            </a:extLst>
          </p:cNvPr>
          <p:cNvSpPr txBox="1"/>
          <p:nvPr/>
        </p:nvSpPr>
        <p:spPr>
          <a:xfrm>
            <a:off x="7580952" y="5545571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檔案輸入輸出皆透過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(v2.0)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BFEE5B-59CC-F315-F963-250382E43ED3}"/>
              </a:ext>
            </a:extLst>
          </p:cNvPr>
          <p:cNvSpPr/>
          <p:nvPr/>
        </p:nvSpPr>
        <p:spPr>
          <a:xfrm>
            <a:off x="8385007" y="1937869"/>
            <a:ext cx="1872580" cy="375221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CAF5A-7198-05FD-5937-6C1F87FF808A}"/>
              </a:ext>
            </a:extLst>
          </p:cNvPr>
          <p:cNvSpPr/>
          <p:nvPr/>
        </p:nvSpPr>
        <p:spPr>
          <a:xfrm>
            <a:off x="5768380" y="4020186"/>
            <a:ext cx="1449147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080424-A538-8F93-0FA6-FD5E5417925D}"/>
              </a:ext>
            </a:extLst>
          </p:cNvPr>
          <p:cNvSpPr/>
          <p:nvPr/>
        </p:nvSpPr>
        <p:spPr>
          <a:xfrm>
            <a:off x="3869696" y="4023992"/>
            <a:ext cx="1292829" cy="17127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72331F-6C38-3AC2-73B4-A273954F08C7}"/>
              </a:ext>
            </a:extLst>
          </p:cNvPr>
          <p:cNvSpPr/>
          <p:nvPr/>
        </p:nvSpPr>
        <p:spPr>
          <a:xfrm>
            <a:off x="3546607" y="1960608"/>
            <a:ext cx="3853260" cy="194440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77D5D-39E9-AC04-4D95-23DE6C8A9A4D}"/>
              </a:ext>
            </a:extLst>
          </p:cNvPr>
          <p:cNvSpPr/>
          <p:nvPr/>
        </p:nvSpPr>
        <p:spPr>
          <a:xfrm>
            <a:off x="838200" y="1289552"/>
            <a:ext cx="2404534" cy="1902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8EB35-5FF7-01A6-3FF0-118B61AE8ACB}"/>
              </a:ext>
            </a:extLst>
          </p:cNvPr>
          <p:cNvSpPr/>
          <p:nvPr/>
        </p:nvSpPr>
        <p:spPr>
          <a:xfrm>
            <a:off x="1313743" y="1384022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AC53AA-2A29-411D-C029-543CA6CE17EA}"/>
              </a:ext>
            </a:extLst>
          </p:cNvPr>
          <p:cNvSpPr/>
          <p:nvPr/>
        </p:nvSpPr>
        <p:spPr>
          <a:xfrm>
            <a:off x="919687" y="2071099"/>
            <a:ext cx="221018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pydicom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/cv2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dcm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→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/.avi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91822CE-7BCA-8A30-1F28-9FD7D20681E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1873069" y="1919385"/>
            <a:ext cx="303427" cy="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F0929F-FB04-3B4D-318B-84903BFFE76D}"/>
              </a:ext>
            </a:extLst>
          </p:cNvPr>
          <p:cNvSpPr/>
          <p:nvPr/>
        </p:nvSpPr>
        <p:spPr>
          <a:xfrm>
            <a:off x="1083220" y="2709197"/>
            <a:ext cx="1883122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檔案到指定目錄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359A05-96EE-69C0-4C27-68223E7994A9}"/>
              </a:ext>
            </a:extLst>
          </p:cNvPr>
          <p:cNvSpPr/>
          <p:nvPr/>
        </p:nvSpPr>
        <p:spPr>
          <a:xfrm>
            <a:off x="4760756" y="1329949"/>
            <a:ext cx="1422077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AVI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檔案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39375009-8F6A-7C16-75CD-4A10AF59C78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5400000" flipH="1" flipV="1">
            <a:off x="2866839" y="487891"/>
            <a:ext cx="1762898" cy="3447014"/>
          </a:xfrm>
          <a:prstGeom prst="bentConnector5">
            <a:avLst>
              <a:gd name="adj1" fmla="val -12967"/>
              <a:gd name="adj2" fmla="val 40326"/>
              <a:gd name="adj3" fmla="val 1129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F2BB382-C8E7-4729-D835-3B6A22461E52}"/>
              </a:ext>
            </a:extLst>
          </p:cNvPr>
          <p:cNvSpPr/>
          <p:nvPr/>
        </p:nvSpPr>
        <p:spPr>
          <a:xfrm>
            <a:off x="3937444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DDC120-0B9F-BCF2-5E36-0808458A7465}"/>
              </a:ext>
            </a:extLst>
          </p:cNvPr>
          <p:cNvSpPr/>
          <p:nvPr/>
        </p:nvSpPr>
        <p:spPr>
          <a:xfrm>
            <a:off x="5847851" y="2144431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骨架圖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F080E4C-7BDE-2587-20F6-07D1E924A83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4786355" y="1458991"/>
            <a:ext cx="430832" cy="94004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45C9A037-7500-563E-984A-D769A7DDCE77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5741558" y="1443835"/>
            <a:ext cx="430832" cy="970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EE737EE-0CBD-BEF6-9D28-BA9E83025341}"/>
              </a:ext>
            </a:extLst>
          </p:cNvPr>
          <p:cNvSpPr/>
          <p:nvPr/>
        </p:nvSpPr>
        <p:spPr>
          <a:xfrm>
            <a:off x="5898650" y="4194332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Segmentation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1FCEE7A-9FF4-8F6D-6D29-BED81DA33232}"/>
              </a:ext>
            </a:extLst>
          </p:cNvPr>
          <p:cNvSpPr/>
          <p:nvPr/>
        </p:nvSpPr>
        <p:spPr>
          <a:xfrm>
            <a:off x="3940673" y="4198300"/>
            <a:ext cx="1188606" cy="383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Multi-Threshold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DFA6DC-4CE7-7E31-2E03-197AADC85A3F}"/>
              </a:ext>
            </a:extLst>
          </p:cNvPr>
          <p:cNvSpPr/>
          <p:nvPr/>
        </p:nvSpPr>
        <p:spPr>
          <a:xfrm>
            <a:off x="8535106" y="2016135"/>
            <a:ext cx="1571264" cy="493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週期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(Cardiac cycle)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B9FA25A-679F-EA17-3EF5-2AC6C0FB1449}"/>
              </a:ext>
            </a:extLst>
          </p:cNvPr>
          <p:cNvSpPr/>
          <p:nvPr/>
        </p:nvSpPr>
        <p:spPr>
          <a:xfrm>
            <a:off x="9471955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結果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AC8B49-96DF-430E-52DB-3CD2D9907AB2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5308875" y="3010254"/>
            <a:ext cx="406950" cy="1961206"/>
          </a:xfrm>
          <a:prstGeom prst="bentConnector3">
            <a:avLst>
              <a:gd name="adj1" fmla="val 416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2CD26C34-002E-0EAE-83A9-31384A7A1B3F}"/>
              </a:ext>
            </a:extLst>
          </p:cNvPr>
          <p:cNvSpPr/>
          <p:nvPr/>
        </p:nvSpPr>
        <p:spPr>
          <a:xfrm>
            <a:off x="7749474" y="5881911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輸出結果影片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5F888DC-E436-3204-8482-20DE2ED4F051}"/>
              </a:ext>
            </a:extLst>
          </p:cNvPr>
          <p:cNvSpPr/>
          <p:nvPr/>
        </p:nvSpPr>
        <p:spPr>
          <a:xfrm>
            <a:off x="9471954" y="6474350"/>
            <a:ext cx="157126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資訊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73D57B31-B7D5-F019-1D05-4B7BAC380488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rot="16200000" flipH="1">
            <a:off x="5932089" y="3633468"/>
            <a:ext cx="1070928" cy="50799"/>
          </a:xfrm>
          <a:prstGeom prst="bentConnector3">
            <a:avLst>
              <a:gd name="adj1" fmla="val 3181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AD0EF46-39A7-C302-B034-7C364FCE9BC9}"/>
              </a:ext>
            </a:extLst>
          </p:cNvPr>
          <p:cNvSpPr/>
          <p:nvPr/>
        </p:nvSpPr>
        <p:spPr>
          <a:xfrm>
            <a:off x="8201622" y="1329949"/>
            <a:ext cx="2238233" cy="38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輸入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Ground Truth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77D8077-5361-84D0-2645-F2784B85A3A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024781" y="2454749"/>
            <a:ext cx="0" cy="2544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F705615-2818-C030-565D-E019A4337C0F}"/>
              </a:ext>
            </a:extLst>
          </p:cNvPr>
          <p:cNvSpPr/>
          <p:nvPr/>
        </p:nvSpPr>
        <p:spPr>
          <a:xfrm>
            <a:off x="3673663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霍夫變換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找超音波有效區域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A3BA40-BBF7-3F45-8D76-DC6F8508AC89}"/>
              </a:ext>
            </a:extLst>
          </p:cNvPr>
          <p:cNvSpPr/>
          <p:nvPr/>
        </p:nvSpPr>
        <p:spPr>
          <a:xfrm>
            <a:off x="3673663" y="3403732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超音波區域遮罩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02989AA-C356-08D8-693C-00315AB9C817}"/>
              </a:ext>
            </a:extLst>
          </p:cNvPr>
          <p:cNvCxnSpPr>
            <a:stCxn id="18" idx="2"/>
            <a:endCxn id="32" idx="0"/>
          </p:cNvCxnSpPr>
          <p:nvPr/>
        </p:nvCxnSpPr>
        <p:spPr>
          <a:xfrm>
            <a:off x="4531747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A576F50-CCB9-C504-E322-3932724EA12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531747" y="3123404"/>
            <a:ext cx="0" cy="280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3480C25C-A402-FD18-58F7-E0E57A9DB9F0}"/>
              </a:ext>
            </a:extLst>
          </p:cNvPr>
          <p:cNvSpPr/>
          <p:nvPr/>
        </p:nvSpPr>
        <p:spPr>
          <a:xfrm>
            <a:off x="5584070" y="2739754"/>
            <a:ext cx="1716168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sklearn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skeletonize 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1B140D4-511A-DC29-1F8A-7ECD78E30CE9}"/>
              </a:ext>
            </a:extLst>
          </p:cNvPr>
          <p:cNvCxnSpPr>
            <a:stCxn id="19" idx="2"/>
            <a:endCxn id="36" idx="0"/>
          </p:cNvCxnSpPr>
          <p:nvPr/>
        </p:nvCxnSpPr>
        <p:spPr>
          <a:xfrm>
            <a:off x="6442154" y="2528081"/>
            <a:ext cx="0" cy="211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3CB7684-E078-3275-48BF-8AEC2AB66C0A}"/>
              </a:ext>
            </a:extLst>
          </p:cNvPr>
          <p:cNvSpPr/>
          <p:nvPr/>
        </p:nvSpPr>
        <p:spPr>
          <a:xfrm>
            <a:off x="3943911" y="4745690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做卷積運算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504383-B7A3-67A2-D816-A9D70C3B0AAE}"/>
              </a:ext>
            </a:extLst>
          </p:cNvPr>
          <p:cNvSpPr/>
          <p:nvPr/>
        </p:nvSpPr>
        <p:spPr>
          <a:xfrm>
            <a:off x="3943911" y="5309478"/>
            <a:ext cx="118007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多值化影像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9C32B41-B690-137B-6A1A-57D362C6AC7B}"/>
              </a:ext>
            </a:extLst>
          </p:cNvPr>
          <p:cNvCxnSpPr>
            <a:stCxn id="33" idx="2"/>
            <a:endCxn id="23" idx="0"/>
          </p:cNvCxnSpPr>
          <p:nvPr/>
        </p:nvCxnSpPr>
        <p:spPr>
          <a:xfrm>
            <a:off x="4531747" y="3787382"/>
            <a:ext cx="3229" cy="410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54C9F56-1E44-CFF9-7EF2-ABE806210959}"/>
              </a:ext>
            </a:extLst>
          </p:cNvPr>
          <p:cNvSpPr/>
          <p:nvPr/>
        </p:nvSpPr>
        <p:spPr>
          <a:xfrm>
            <a:off x="5860913" y="4745251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Kmeans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腔室語意分析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786A396-8971-1B09-42F3-43BA9DC086D9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 flipH="1">
            <a:off x="4533946" y="4581950"/>
            <a:ext cx="1030" cy="163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EBA2F8E-D1A6-2DC7-36E1-E74BA5236F68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533946" y="5129340"/>
            <a:ext cx="0" cy="180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D93C31A-2B70-B73F-31C5-46BB8F003E6A}"/>
              </a:ext>
            </a:extLst>
          </p:cNvPr>
          <p:cNvSpPr/>
          <p:nvPr/>
        </p:nvSpPr>
        <p:spPr>
          <a:xfrm>
            <a:off x="5860913" y="5306436"/>
            <a:ext cx="1264080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二尖瓣位置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8E4C581-4F80-5CB5-B1F7-0F6CB7724E1D}"/>
              </a:ext>
            </a:extLst>
          </p:cNvPr>
          <p:cNvCxnSpPr>
            <a:stCxn id="22" idx="2"/>
            <a:endCxn id="41" idx="0"/>
          </p:cNvCxnSpPr>
          <p:nvPr/>
        </p:nvCxnSpPr>
        <p:spPr>
          <a:xfrm>
            <a:off x="6492953" y="4577982"/>
            <a:ext cx="0" cy="1672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59E7A22-2694-E7ED-2A8E-DEF3F31D2037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6492953" y="5128901"/>
            <a:ext cx="0" cy="177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3858ABA-9F57-3087-2AD9-31772BFF461F}"/>
              </a:ext>
            </a:extLst>
          </p:cNvPr>
          <p:cNvCxnSpPr>
            <a:stCxn id="30" idx="2"/>
            <a:endCxn id="24" idx="0"/>
          </p:cNvCxnSpPr>
          <p:nvPr/>
        </p:nvCxnSpPr>
        <p:spPr>
          <a:xfrm flipH="1">
            <a:off x="9320738" y="1713599"/>
            <a:ext cx="1" cy="3025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577D58DF-13B6-E88F-D7B2-00551EE5A10A}"/>
              </a:ext>
            </a:extLst>
          </p:cNvPr>
          <p:cNvCxnSpPr>
            <a:cxnSpLocks/>
            <a:stCxn id="39" idx="2"/>
            <a:endCxn id="5" idx="0"/>
          </p:cNvCxnSpPr>
          <p:nvPr/>
        </p:nvCxnSpPr>
        <p:spPr>
          <a:xfrm rot="5400000" flipH="1" flipV="1">
            <a:off x="5049991" y="1421823"/>
            <a:ext cx="3755259" cy="4787351"/>
          </a:xfrm>
          <a:prstGeom prst="bentConnector5">
            <a:avLst>
              <a:gd name="adj1" fmla="val -6087"/>
              <a:gd name="adj2" fmla="val 61417"/>
              <a:gd name="adj3" fmla="val 1038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C6520B8-1050-6B5B-4530-76055A35D768}"/>
              </a:ext>
            </a:extLst>
          </p:cNvPr>
          <p:cNvCxnSpPr>
            <a:cxnSpLocks/>
            <a:stCxn id="44" idx="2"/>
            <a:endCxn id="24" idx="0"/>
          </p:cNvCxnSpPr>
          <p:nvPr/>
        </p:nvCxnSpPr>
        <p:spPr>
          <a:xfrm rot="5400000" flipH="1" flipV="1">
            <a:off x="6069869" y="2439218"/>
            <a:ext cx="3673951" cy="2827785"/>
          </a:xfrm>
          <a:prstGeom prst="bentConnector5">
            <a:avLst>
              <a:gd name="adj1" fmla="val -6222"/>
              <a:gd name="adj2" fmla="val 40098"/>
              <a:gd name="adj3" fmla="val 10414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1349DDCD-2E1F-F956-3E1D-7DBEB45B5CB7}"/>
              </a:ext>
            </a:extLst>
          </p:cNvPr>
          <p:cNvSpPr/>
          <p:nvPr/>
        </p:nvSpPr>
        <p:spPr>
          <a:xfrm>
            <a:off x="8535106" y="2709197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找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範圍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大小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8B359C-0335-F269-AB6A-87D505F2E15B}"/>
              </a:ext>
            </a:extLst>
          </p:cNvPr>
          <p:cNvSpPr/>
          <p:nvPr/>
        </p:nvSpPr>
        <p:spPr>
          <a:xfrm>
            <a:off x="8535106" y="3303211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掃描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邊界點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7D6217-9FAA-042D-013F-D98D3007EBB7}"/>
              </a:ext>
            </a:extLst>
          </p:cNvPr>
          <p:cNvSpPr/>
          <p:nvPr/>
        </p:nvSpPr>
        <p:spPr>
          <a:xfrm>
            <a:off x="8535106" y="3912440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多項式回歸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F0DBD37-EAAB-89B1-FEB9-84CD47EAD7C3}"/>
              </a:ext>
            </a:extLst>
          </p:cNvPr>
          <p:cNvCxnSpPr>
            <a:stCxn id="24" idx="2"/>
            <a:endCxn id="50" idx="0"/>
          </p:cNvCxnSpPr>
          <p:nvPr/>
        </p:nvCxnSpPr>
        <p:spPr>
          <a:xfrm>
            <a:off x="9320738" y="2509713"/>
            <a:ext cx="0" cy="199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291EBFF-C9CC-5194-89EE-9A0E85405C51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9320738" y="3092847"/>
            <a:ext cx="0" cy="210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838952EB-B0D2-7893-E477-4858637B0AA4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9320738" y="3686861"/>
            <a:ext cx="0" cy="225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4EB907D-6D7E-F4E4-92F1-5198BDA581AC}"/>
              </a:ext>
            </a:extLst>
          </p:cNvPr>
          <p:cNvSpPr/>
          <p:nvPr/>
        </p:nvSpPr>
        <p:spPr>
          <a:xfrm>
            <a:off x="8535106" y="4562744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取出回歸點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得到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LV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 位置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A08A719-CB8E-1B3E-FF1D-7F7EC8277D6C}"/>
              </a:ext>
            </a:extLst>
          </p:cNvPr>
          <p:cNvSpPr/>
          <p:nvPr/>
        </p:nvSpPr>
        <p:spPr>
          <a:xfrm>
            <a:off x="8535106" y="5177352"/>
            <a:ext cx="1571264" cy="383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計算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IOU/LVEF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D5804BD-38A8-A713-0E75-D0DC63EB364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>
            <a:off x="9320738" y="4296090"/>
            <a:ext cx="0" cy="266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AE480BB-EF89-37DD-8243-D3825B92261F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>
            <a:off x="9320738" y="4946394"/>
            <a:ext cx="0" cy="230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1FCEEA79-C987-1C37-C0A1-B0E77E032431}"/>
              </a:ext>
            </a:extLst>
          </p:cNvPr>
          <p:cNvCxnSpPr>
            <a:stCxn id="57" idx="2"/>
            <a:endCxn id="27" idx="0"/>
          </p:cNvCxnSpPr>
          <p:nvPr/>
        </p:nvCxnSpPr>
        <p:spPr>
          <a:xfrm rot="5400000">
            <a:off x="8767468" y="5328640"/>
            <a:ext cx="320909" cy="7856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2A0E9417-505F-DBAE-6BFB-60BCA87CEBFB}"/>
              </a:ext>
            </a:extLst>
          </p:cNvPr>
          <p:cNvCxnSpPr>
            <a:stCxn id="57" idx="2"/>
            <a:endCxn id="25" idx="0"/>
          </p:cNvCxnSpPr>
          <p:nvPr/>
        </p:nvCxnSpPr>
        <p:spPr>
          <a:xfrm rot="16200000" flipH="1">
            <a:off x="9628708" y="5253031"/>
            <a:ext cx="320909" cy="93684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7EE34E0-17B4-7A2E-9F00-262B566D5450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 flipH="1">
            <a:off x="10257586" y="6265561"/>
            <a:ext cx="1" cy="2087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9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模組列表</a:t>
            </a:r>
            <a:r>
              <a:rPr lang="en-US" altLang="zh-TW" dirty="0"/>
              <a:t>v2.0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B97571-FE80-4DF9-9A0E-AC858720D759}"/>
              </a:ext>
            </a:extLst>
          </p:cNvPr>
          <p:cNvSpPr txBox="1"/>
          <p:nvPr/>
        </p:nvSpPr>
        <p:spPr>
          <a:xfrm>
            <a:off x="746760" y="1234440"/>
            <a:ext cx="25250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Main.py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PrecessesCtrl.py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A4CSegmentation.py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A4CGLS.py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522797-D99F-44DD-866E-DB78D15F7403}"/>
              </a:ext>
            </a:extLst>
          </p:cNvPr>
          <p:cNvSpPr/>
          <p:nvPr/>
        </p:nvSpPr>
        <p:spPr>
          <a:xfrm>
            <a:off x="651933" y="1276775"/>
            <a:ext cx="2218267" cy="831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19B16F-895C-AE38-A7CA-F85F9D697328}"/>
              </a:ext>
            </a:extLst>
          </p:cNvPr>
          <p:cNvSpPr txBox="1"/>
          <p:nvPr/>
        </p:nvSpPr>
        <p:spPr>
          <a:xfrm>
            <a:off x="3505200" y="1523211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流程控制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檔案輸入輸出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3B01F9-0E02-13B5-B717-6CE55CB796F6}"/>
              </a:ext>
            </a:extLst>
          </p:cNvPr>
          <p:cNvSpPr/>
          <p:nvPr/>
        </p:nvSpPr>
        <p:spPr>
          <a:xfrm>
            <a:off x="651933" y="2108201"/>
            <a:ext cx="2619877" cy="163830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96CC98-C436-E43E-1F58-2E2D6D62AC5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870200" y="1692488"/>
            <a:ext cx="635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B2C5D6-F871-B6EA-1883-6F8B7E9FAABE}"/>
              </a:ext>
            </a:extLst>
          </p:cNvPr>
          <p:cNvSpPr txBox="1"/>
          <p:nvPr/>
        </p:nvSpPr>
        <p:spPr>
          <a:xfrm>
            <a:off x="3640667" y="2758076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轉檔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計算模組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656B12D-D316-984B-DDBA-2321AED26B5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271810" y="292735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4F3FA89E-D52A-6AEA-B217-21DD25B67579}"/>
              </a:ext>
            </a:extLst>
          </p:cNvPr>
          <p:cNvSpPr/>
          <p:nvPr/>
        </p:nvSpPr>
        <p:spPr>
          <a:xfrm>
            <a:off x="651933" y="3746505"/>
            <a:ext cx="2619877" cy="627256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0B1A112-1362-777D-2045-473FD576CCA3}"/>
              </a:ext>
            </a:extLst>
          </p:cNvPr>
          <p:cNvSpPr txBox="1"/>
          <p:nvPr/>
        </p:nvSpPr>
        <p:spPr>
          <a:xfrm>
            <a:off x="3640667" y="3890856"/>
            <a:ext cx="315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待開發模組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未來若需要可以接上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B7E5B0-E617-6D79-5713-33A9DFF5DE3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3271810" y="4060133"/>
            <a:ext cx="3688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9D822-A600-3D39-EA88-4FA92023E095}"/>
              </a:ext>
            </a:extLst>
          </p:cNvPr>
          <p:cNvSpPr txBox="1"/>
          <p:nvPr/>
        </p:nvSpPr>
        <p:spPr>
          <a:xfrm>
            <a:off x="651933" y="5677380"/>
            <a:ext cx="707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※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註：所有模組只保留最新可執行版本，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文件上的版本皆為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v1.0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1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59146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2021.05: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dicom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檔轉成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.avi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.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2021.06: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完成分類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9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種不同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的分類器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優化分類器程式的執行時間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2021.07: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優化骨架化程式執行時間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處理含有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效應的資料集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還原有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效應的影像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2021.08: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Matching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演算法處理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view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完成抓取影像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2021.09: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Doppler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演算法、視覺化結果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Parasternal Long Axis M-Mode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10875" y="1244338"/>
            <a:ext cx="5981125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DCMToAVI.py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處理心臟週期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抓取二尖瓣位置的演算法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2021.12: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優化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部分以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語言實現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的計算方式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MultiThreshold.py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修正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抓取二尖瓣位置中的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的分群問題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預測腔室位置的演算法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抓取二尖瓣瓣膜的演算法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ROI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區域程式、骨架化程式為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Preprocessing.py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新增基本輸入輸出模組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FileIO.py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、控制流程及參數的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ProcessesCtrl.py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(v1.0)</a:t>
            </a:r>
          </a:p>
        </p:txBody>
      </p:sp>
    </p:spTree>
    <p:extLst>
      <p:ext uri="{BB962C8B-B14F-4D97-AF65-F5344CB8AC3E}">
        <p14:creationId xmlns:p14="http://schemas.microsoft.com/office/powerpoint/2010/main" val="158482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專案進度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515A9-563B-2B71-1716-77DC7D1B51B1}"/>
              </a:ext>
            </a:extLst>
          </p:cNvPr>
          <p:cNvSpPr txBox="1"/>
          <p:nvPr/>
        </p:nvSpPr>
        <p:spPr>
          <a:xfrm>
            <a:off x="838200" y="1244338"/>
            <a:ext cx="53446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</a:rPr>
              <a:t>2022.01: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中的參數設定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2022.02: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BFS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和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Connected component labeling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實現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肌肉區域的演算法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Apical Four Chamber view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K-means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結果、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標準模型的關係，實現定義肌肉特徵點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2022.03: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MuscleSampling.py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新增可調整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Multi Threshold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階數的參數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2022.04: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整理系統架構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、進行單元測試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Global Longitudinal Strain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演算法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利用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E/A Ratio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定義心臟週期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2022.05: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的專案管理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A4CGLS.py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B1A302-C852-533D-3DA6-31346AE6A5D1}"/>
              </a:ext>
            </a:extLst>
          </p:cNvPr>
          <p:cNvSpPr txBox="1"/>
          <p:nvPr/>
        </p:nvSpPr>
        <p:spPr>
          <a:xfrm>
            <a:off x="6255888" y="1244338"/>
            <a:ext cx="54393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2022.06: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統計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LVEF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醫生診斷資料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CalLVEF.py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IOU_LVEF.py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模組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新增系統架構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專案管理中的測試數據及資料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2022.08: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(v1.1)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的系統整合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2022.12: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完成系統架構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的模組整合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完成當前模組的單元測試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完成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API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 文件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v1.0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交接實驗室專案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(v2.0)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767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184230</TotalTime>
  <Words>1422</Words>
  <Application>Microsoft Office PowerPoint</Application>
  <PresentationFormat>寬螢幕</PresentationFormat>
  <Paragraphs>277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佈景主題</vt:lpstr>
      <vt:lpstr>心臟影像辨識 進度報告</vt:lpstr>
      <vt:lpstr>專案目標</vt:lpstr>
      <vt:lpstr>系統架構 (v1.0)</vt:lpstr>
      <vt:lpstr>系統架構 (v1.1)</vt:lpstr>
      <vt:lpstr>系統架構 (v2.0)</vt:lpstr>
      <vt:lpstr>系統分析 (v2.0)</vt:lpstr>
      <vt:lpstr>模組列表v2.0</vt:lpstr>
      <vt:lpstr>專案進度</vt:lpstr>
      <vt:lpstr>專案進度</vt:lpstr>
      <vt:lpstr>進度報告</vt:lpstr>
      <vt:lpstr>參考資料</vt:lpstr>
      <vt:lpstr>問題紀錄 (v2.0)</vt:lpstr>
      <vt:lpstr>問題紀錄 (v2.0)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佳曄 何</cp:lastModifiedBy>
  <cp:revision>6006</cp:revision>
  <dcterms:created xsi:type="dcterms:W3CDTF">2019-03-11T13:47:46Z</dcterms:created>
  <dcterms:modified xsi:type="dcterms:W3CDTF">2023-08-30T06:13:42Z</dcterms:modified>
</cp:coreProperties>
</file>