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269" r:id="rId2"/>
    <p:sldId id="2399" r:id="rId3"/>
    <p:sldId id="2430" r:id="rId4"/>
    <p:sldId id="2398" r:id="rId5"/>
    <p:sldId id="2337" r:id="rId6"/>
    <p:sldId id="2433" r:id="rId7"/>
    <p:sldId id="2441" r:id="rId8"/>
    <p:sldId id="2442" r:id="rId9"/>
    <p:sldId id="2432" r:id="rId10"/>
    <p:sldId id="2437" r:id="rId11"/>
    <p:sldId id="2439" r:id="rId12"/>
    <p:sldId id="2440" r:id="rId13"/>
    <p:sldId id="2443" r:id="rId14"/>
    <p:sldId id="2445" r:id="rId15"/>
    <p:sldId id="2444" r:id="rId16"/>
    <p:sldId id="244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" id="{E85A2AE6-42BC-49F1-839C-818CCA18123C}">
          <p14:sldIdLst>
            <p14:sldId id="1269"/>
          </p14:sldIdLst>
        </p14:section>
        <p14:section name="專案架構" id="{FAE7F8AC-3B7B-456E-9B2A-98DFA22EBAD6}">
          <p14:sldIdLst>
            <p14:sldId id="2399"/>
          </p14:sldIdLst>
        </p14:section>
        <p14:section name="系統分析" id="{05FDE4DA-6C93-403E-B7B2-47522735C19C}">
          <p14:sldIdLst>
            <p14:sldId id="2430"/>
          </p14:sldIdLst>
        </p14:section>
        <p14:section name="模組列表" id="{3BBA0E3F-FF05-4889-ADF8-D4594B8134B7}">
          <p14:sldIdLst>
            <p14:sldId id="2398"/>
          </p14:sldIdLst>
        </p14:section>
        <p14:section name="操作/安裝環境" id="{DCEFB4F6-B31F-4B4B-A285-D44EC9C9114A}">
          <p14:sldIdLst>
            <p14:sldId id="2337"/>
          </p14:sldIdLst>
        </p14:section>
        <p14:section name="系統操作流程" id="{89B2F915-61A0-43A5-A97C-F81941D9646C}">
          <p14:sldIdLst>
            <p14:sldId id="2433"/>
            <p14:sldId id="2441"/>
            <p14:sldId id="2442"/>
            <p14:sldId id="2432"/>
            <p14:sldId id="2437"/>
          </p14:sldIdLst>
        </p14:section>
        <p14:section name="問題紀錄" id="{655B1C1D-8F58-45DB-BF44-92A4F2180A5A}">
          <p14:sldIdLst>
            <p14:sldId id="2439"/>
            <p14:sldId id="2440"/>
            <p14:sldId id="2443"/>
            <p14:sldId id="2445"/>
            <p14:sldId id="2444"/>
            <p14:sldId id="2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  <p:cmAuthor id="2" name="佳曄 何" initials="佳曄" lastIdx="1" clrIdx="1">
    <p:extLst>
      <p:ext uri="{19B8F6BF-5375-455C-9EA6-DF929625EA0E}">
        <p15:presenceInfo xmlns:p15="http://schemas.microsoft.com/office/powerpoint/2012/main" userId="22d0823ecc9cba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66FF"/>
    <a:srgbClr val="E1BBE0"/>
    <a:srgbClr val="F4EEEE"/>
    <a:srgbClr val="FF8000"/>
    <a:srgbClr val="FF7373"/>
    <a:srgbClr val="FFFFFF"/>
    <a:srgbClr val="BA0693"/>
    <a:srgbClr val="A7CD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177" autoAdjust="0"/>
  </p:normalViewPr>
  <p:slideViewPr>
    <p:cSldViewPr snapToGrid="0">
      <p:cViewPr varScale="1">
        <p:scale>
          <a:sx n="113" d="100"/>
          <a:sy n="113" d="100"/>
        </p:scale>
        <p:origin x="36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708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8210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82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301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4905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6089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4665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204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856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2049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6129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105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885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282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257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656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800" dirty="0"/>
              <a:t>心臟影像辨識</a:t>
            </a:r>
            <a:br>
              <a:rPr lang="en-US" altLang="zh-TW" sz="4800" dirty="0"/>
            </a:br>
            <a:r>
              <a:rPr lang="zh-TW" altLang="en-US" sz="4800"/>
              <a:t>操作手冊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2021.07.28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2022.12.16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輸出結果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416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的結果顯示在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terminal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77D59C-F3B7-CE13-9CCD-2F043CB43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087"/>
            <a:ext cx="5219700" cy="10953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84459FD-9485-2C98-FE6B-198FC69BAB69}"/>
              </a:ext>
            </a:extLst>
          </p:cNvPr>
          <p:cNvSpPr/>
          <p:nvPr/>
        </p:nvSpPr>
        <p:spPr>
          <a:xfrm>
            <a:off x="838200" y="1941268"/>
            <a:ext cx="4563533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A16B5F-EF9B-C808-631F-9278EB15E75F}"/>
              </a:ext>
            </a:extLst>
          </p:cNvPr>
          <p:cNvSpPr/>
          <p:nvPr/>
        </p:nvSpPr>
        <p:spPr>
          <a:xfrm>
            <a:off x="838199" y="2186474"/>
            <a:ext cx="4876801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670D84-84CC-4FFB-EB14-76706524C19A}"/>
              </a:ext>
            </a:extLst>
          </p:cNvPr>
          <p:cNvSpPr/>
          <p:nvPr/>
        </p:nvSpPr>
        <p:spPr>
          <a:xfrm>
            <a:off x="838198" y="2403168"/>
            <a:ext cx="4876801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192FBD0-2F57-22EA-C0A9-347DEB8CD0FB}"/>
              </a:ext>
            </a:extLst>
          </p:cNvPr>
          <p:cNvSpPr txBox="1"/>
          <p:nvPr/>
        </p:nvSpPr>
        <p:spPr>
          <a:xfrm>
            <a:off x="746760" y="2997776"/>
            <a:ext cx="88067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ESV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影片中心動週期收縮時間的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count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，取容積最小值的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和前後各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EDV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影片中心動週期舒張時間的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count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，取容積最大值的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和前後各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EDV: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舒張末期容積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(end-diastolic volume)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ESV: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心縮末期容積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(end-systolic volume)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左心室射血分數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(left ventricular ejection fraction)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Degree: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依照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數值，將左心室的功能分級。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Self: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利用程式計算出的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和分級結果。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GT: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醫生或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計算出的結果。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671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6194324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Preprocessing.py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無法完整找出超音波影像有效區域。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影片幀數過少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採用霍夫變換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lvl="1"/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arenR" startAt="2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骨架圖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輸出為全黑的圖像。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影片幀數過少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跳過此影片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lvl="1"/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A4CSegmentation.py</a:t>
            </a: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腔室中心點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無法準確區分四個腔室。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影像模糊、影像大多幀都缺少右心室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RV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在影像中，左心室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範圍較廣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如右圖黃圈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 跳過此影片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(</a:t>
            </a:r>
            <a:r>
              <a:rPr lang="zh-TW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b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再次做分群演算法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arenR" startAt="2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二尖瓣位置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無法找到腔室中心點時，二尖瓣位置會消失。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影像晃動幅度過大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一個影片出現多個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的圖像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只有幾幀無法找到腔室中心點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情況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跳過此影片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利用之前正常的所有幀取平均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CD315EA-DB87-6357-1DF2-327C82298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291" y="1893338"/>
            <a:ext cx="4625378" cy="3442142"/>
          </a:xfrm>
          <a:prstGeom prst="rect">
            <a:avLst/>
          </a:prstGeom>
        </p:spPr>
      </p:pic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DE7C08AE-CCF7-CAAE-5DC3-78EAA214150E}"/>
              </a:ext>
            </a:extLst>
          </p:cNvPr>
          <p:cNvSpPr/>
          <p:nvPr/>
        </p:nvSpPr>
        <p:spPr>
          <a:xfrm>
            <a:off x="9232777" y="2823099"/>
            <a:ext cx="1118891" cy="1447060"/>
          </a:xfrm>
          <a:custGeom>
            <a:avLst/>
            <a:gdLst>
              <a:gd name="connsiteX0" fmla="*/ 355106 w 1118891"/>
              <a:gd name="connsiteY0" fmla="*/ 1447060 h 1447060"/>
              <a:gd name="connsiteX1" fmla="*/ 284085 w 1118891"/>
              <a:gd name="connsiteY1" fmla="*/ 1393794 h 1447060"/>
              <a:gd name="connsiteX2" fmla="*/ 266330 w 1118891"/>
              <a:gd name="connsiteY2" fmla="*/ 1358284 h 1447060"/>
              <a:gd name="connsiteX3" fmla="*/ 239697 w 1118891"/>
              <a:gd name="connsiteY3" fmla="*/ 1331651 h 1447060"/>
              <a:gd name="connsiteX4" fmla="*/ 204186 w 1118891"/>
              <a:gd name="connsiteY4" fmla="*/ 1278384 h 1447060"/>
              <a:gd name="connsiteX5" fmla="*/ 195308 w 1118891"/>
              <a:gd name="connsiteY5" fmla="*/ 1251751 h 1447060"/>
              <a:gd name="connsiteX6" fmla="*/ 177553 w 1118891"/>
              <a:gd name="connsiteY6" fmla="*/ 1207363 h 1447060"/>
              <a:gd name="connsiteX7" fmla="*/ 168675 w 1118891"/>
              <a:gd name="connsiteY7" fmla="*/ 1154097 h 1447060"/>
              <a:gd name="connsiteX8" fmla="*/ 159798 w 1118891"/>
              <a:gd name="connsiteY8" fmla="*/ 1127464 h 1447060"/>
              <a:gd name="connsiteX9" fmla="*/ 142042 w 1118891"/>
              <a:gd name="connsiteY9" fmla="*/ 1038687 h 1447060"/>
              <a:gd name="connsiteX10" fmla="*/ 124287 w 1118891"/>
              <a:gd name="connsiteY10" fmla="*/ 985421 h 1447060"/>
              <a:gd name="connsiteX11" fmla="*/ 115409 w 1118891"/>
              <a:gd name="connsiteY11" fmla="*/ 958788 h 1447060"/>
              <a:gd name="connsiteX12" fmla="*/ 88776 w 1118891"/>
              <a:gd name="connsiteY12" fmla="*/ 852256 h 1447060"/>
              <a:gd name="connsiteX13" fmla="*/ 79899 w 1118891"/>
              <a:gd name="connsiteY13" fmla="*/ 825623 h 1447060"/>
              <a:gd name="connsiteX14" fmla="*/ 71021 w 1118891"/>
              <a:gd name="connsiteY14" fmla="*/ 763480 h 1447060"/>
              <a:gd name="connsiteX15" fmla="*/ 53266 w 1118891"/>
              <a:gd name="connsiteY15" fmla="*/ 701336 h 1447060"/>
              <a:gd name="connsiteX16" fmla="*/ 26633 w 1118891"/>
              <a:gd name="connsiteY16" fmla="*/ 577049 h 1447060"/>
              <a:gd name="connsiteX17" fmla="*/ 0 w 1118891"/>
              <a:gd name="connsiteY17" fmla="*/ 488272 h 1447060"/>
              <a:gd name="connsiteX18" fmla="*/ 8877 w 1118891"/>
              <a:gd name="connsiteY18" fmla="*/ 221942 h 1447060"/>
              <a:gd name="connsiteX19" fmla="*/ 35510 w 1118891"/>
              <a:gd name="connsiteY19" fmla="*/ 124287 h 1447060"/>
              <a:gd name="connsiteX20" fmla="*/ 53266 w 1118891"/>
              <a:gd name="connsiteY20" fmla="*/ 88777 h 1447060"/>
              <a:gd name="connsiteX21" fmla="*/ 97654 w 1118891"/>
              <a:gd name="connsiteY21" fmla="*/ 44388 h 1447060"/>
              <a:gd name="connsiteX22" fmla="*/ 133165 w 1118891"/>
              <a:gd name="connsiteY22" fmla="*/ 35511 h 1447060"/>
              <a:gd name="connsiteX23" fmla="*/ 168675 w 1118891"/>
              <a:gd name="connsiteY23" fmla="*/ 17755 h 1447060"/>
              <a:gd name="connsiteX24" fmla="*/ 284085 w 1118891"/>
              <a:gd name="connsiteY24" fmla="*/ 0 h 1447060"/>
              <a:gd name="connsiteX25" fmla="*/ 408373 w 1118891"/>
              <a:gd name="connsiteY25" fmla="*/ 17755 h 1447060"/>
              <a:gd name="connsiteX26" fmla="*/ 479394 w 1118891"/>
              <a:gd name="connsiteY26" fmla="*/ 53266 h 1447060"/>
              <a:gd name="connsiteX27" fmla="*/ 514905 w 1118891"/>
              <a:gd name="connsiteY27" fmla="*/ 71021 h 1447060"/>
              <a:gd name="connsiteX28" fmla="*/ 541538 w 1118891"/>
              <a:gd name="connsiteY28" fmla="*/ 97654 h 1447060"/>
              <a:gd name="connsiteX29" fmla="*/ 568171 w 1118891"/>
              <a:gd name="connsiteY29" fmla="*/ 106532 h 1447060"/>
              <a:gd name="connsiteX30" fmla="*/ 621437 w 1118891"/>
              <a:gd name="connsiteY30" fmla="*/ 150920 h 1447060"/>
              <a:gd name="connsiteX31" fmla="*/ 639192 w 1118891"/>
              <a:gd name="connsiteY31" fmla="*/ 168676 h 1447060"/>
              <a:gd name="connsiteX32" fmla="*/ 674703 w 1118891"/>
              <a:gd name="connsiteY32" fmla="*/ 221942 h 1447060"/>
              <a:gd name="connsiteX33" fmla="*/ 727969 w 1118891"/>
              <a:gd name="connsiteY33" fmla="*/ 275208 h 1447060"/>
              <a:gd name="connsiteX34" fmla="*/ 754602 w 1118891"/>
              <a:gd name="connsiteY34" fmla="*/ 328474 h 1447060"/>
              <a:gd name="connsiteX35" fmla="*/ 772357 w 1118891"/>
              <a:gd name="connsiteY35" fmla="*/ 363984 h 1447060"/>
              <a:gd name="connsiteX36" fmla="*/ 798990 w 1118891"/>
              <a:gd name="connsiteY36" fmla="*/ 390618 h 1447060"/>
              <a:gd name="connsiteX37" fmla="*/ 816745 w 1118891"/>
              <a:gd name="connsiteY37" fmla="*/ 426128 h 1447060"/>
              <a:gd name="connsiteX38" fmla="*/ 825623 w 1118891"/>
              <a:gd name="connsiteY38" fmla="*/ 452761 h 1447060"/>
              <a:gd name="connsiteX39" fmla="*/ 852256 w 1118891"/>
              <a:gd name="connsiteY39" fmla="*/ 479394 h 1447060"/>
              <a:gd name="connsiteX40" fmla="*/ 870011 w 1118891"/>
              <a:gd name="connsiteY40" fmla="*/ 523783 h 1447060"/>
              <a:gd name="connsiteX41" fmla="*/ 887767 w 1118891"/>
              <a:gd name="connsiteY41" fmla="*/ 541538 h 1447060"/>
              <a:gd name="connsiteX42" fmla="*/ 905522 w 1118891"/>
              <a:gd name="connsiteY42" fmla="*/ 568171 h 1447060"/>
              <a:gd name="connsiteX43" fmla="*/ 914400 w 1118891"/>
              <a:gd name="connsiteY43" fmla="*/ 594804 h 1447060"/>
              <a:gd name="connsiteX44" fmla="*/ 967666 w 1118891"/>
              <a:gd name="connsiteY44" fmla="*/ 665825 h 1447060"/>
              <a:gd name="connsiteX45" fmla="*/ 976543 w 1118891"/>
              <a:gd name="connsiteY45" fmla="*/ 701336 h 1447060"/>
              <a:gd name="connsiteX46" fmla="*/ 1012054 w 1118891"/>
              <a:gd name="connsiteY46" fmla="*/ 763480 h 1447060"/>
              <a:gd name="connsiteX47" fmla="*/ 1038687 w 1118891"/>
              <a:gd name="connsiteY47" fmla="*/ 816746 h 1447060"/>
              <a:gd name="connsiteX48" fmla="*/ 1047565 w 1118891"/>
              <a:gd name="connsiteY48" fmla="*/ 852256 h 1447060"/>
              <a:gd name="connsiteX49" fmla="*/ 1065320 w 1118891"/>
              <a:gd name="connsiteY49" fmla="*/ 905522 h 1447060"/>
              <a:gd name="connsiteX50" fmla="*/ 1083075 w 1118891"/>
              <a:gd name="connsiteY50" fmla="*/ 1012054 h 1447060"/>
              <a:gd name="connsiteX51" fmla="*/ 1100831 w 1118891"/>
              <a:gd name="connsiteY51" fmla="*/ 1047565 h 1447060"/>
              <a:gd name="connsiteX52" fmla="*/ 1118586 w 1118891"/>
              <a:gd name="connsiteY52" fmla="*/ 1154097 h 1447060"/>
              <a:gd name="connsiteX53" fmla="*/ 1109708 w 1118891"/>
              <a:gd name="connsiteY53" fmla="*/ 1251751 h 1447060"/>
              <a:gd name="connsiteX54" fmla="*/ 1074198 w 1118891"/>
              <a:gd name="connsiteY54" fmla="*/ 1269507 h 1447060"/>
              <a:gd name="connsiteX55" fmla="*/ 1038687 w 1118891"/>
              <a:gd name="connsiteY55" fmla="*/ 1296140 h 1447060"/>
              <a:gd name="connsiteX56" fmla="*/ 1012054 w 1118891"/>
              <a:gd name="connsiteY56" fmla="*/ 1322773 h 1447060"/>
              <a:gd name="connsiteX57" fmla="*/ 967666 w 1118891"/>
              <a:gd name="connsiteY57" fmla="*/ 1331651 h 1447060"/>
              <a:gd name="connsiteX58" fmla="*/ 852256 w 1118891"/>
              <a:gd name="connsiteY58" fmla="*/ 1358284 h 1447060"/>
              <a:gd name="connsiteX59" fmla="*/ 603681 w 1118891"/>
              <a:gd name="connsiteY59" fmla="*/ 1376039 h 1447060"/>
              <a:gd name="connsiteX60" fmla="*/ 443883 w 1118891"/>
              <a:gd name="connsiteY60" fmla="*/ 1393794 h 1447060"/>
              <a:gd name="connsiteX61" fmla="*/ 284085 w 1118891"/>
              <a:gd name="connsiteY61" fmla="*/ 1402672 h 144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118891" h="1447060">
                <a:moveTo>
                  <a:pt x="355106" y="1447060"/>
                </a:moveTo>
                <a:cubicBezTo>
                  <a:pt x="326638" y="1429979"/>
                  <a:pt x="303502" y="1420978"/>
                  <a:pt x="284085" y="1393794"/>
                </a:cubicBezTo>
                <a:cubicBezTo>
                  <a:pt x="276393" y="1383025"/>
                  <a:pt x="274022" y="1369053"/>
                  <a:pt x="266330" y="1358284"/>
                </a:cubicBezTo>
                <a:cubicBezTo>
                  <a:pt x="259033" y="1348068"/>
                  <a:pt x="246994" y="1341867"/>
                  <a:pt x="239697" y="1331651"/>
                </a:cubicBezTo>
                <a:cubicBezTo>
                  <a:pt x="185945" y="1256400"/>
                  <a:pt x="251697" y="1325897"/>
                  <a:pt x="204186" y="1278384"/>
                </a:cubicBezTo>
                <a:cubicBezTo>
                  <a:pt x="201227" y="1269506"/>
                  <a:pt x="198594" y="1260513"/>
                  <a:pt x="195308" y="1251751"/>
                </a:cubicBezTo>
                <a:cubicBezTo>
                  <a:pt x="189713" y="1236830"/>
                  <a:pt x="181746" y="1222737"/>
                  <a:pt x="177553" y="1207363"/>
                </a:cubicBezTo>
                <a:cubicBezTo>
                  <a:pt x="172817" y="1189997"/>
                  <a:pt x="172580" y="1171669"/>
                  <a:pt x="168675" y="1154097"/>
                </a:cubicBezTo>
                <a:cubicBezTo>
                  <a:pt x="166645" y="1144962"/>
                  <a:pt x="161902" y="1136582"/>
                  <a:pt x="159798" y="1127464"/>
                </a:cubicBezTo>
                <a:cubicBezTo>
                  <a:pt x="153012" y="1098058"/>
                  <a:pt x="151585" y="1067317"/>
                  <a:pt x="142042" y="1038687"/>
                </a:cubicBezTo>
                <a:lnTo>
                  <a:pt x="124287" y="985421"/>
                </a:lnTo>
                <a:lnTo>
                  <a:pt x="115409" y="958788"/>
                </a:lnTo>
                <a:cubicBezTo>
                  <a:pt x="103455" y="887056"/>
                  <a:pt x="112225" y="922604"/>
                  <a:pt x="88776" y="852256"/>
                </a:cubicBezTo>
                <a:lnTo>
                  <a:pt x="79899" y="825623"/>
                </a:lnTo>
                <a:cubicBezTo>
                  <a:pt x="76940" y="804909"/>
                  <a:pt x="74764" y="784067"/>
                  <a:pt x="71021" y="763480"/>
                </a:cubicBezTo>
                <a:cubicBezTo>
                  <a:pt x="51686" y="657142"/>
                  <a:pt x="72280" y="786902"/>
                  <a:pt x="53266" y="701336"/>
                </a:cubicBezTo>
                <a:cubicBezTo>
                  <a:pt x="38369" y="634299"/>
                  <a:pt x="51474" y="651570"/>
                  <a:pt x="26633" y="577049"/>
                </a:cubicBezTo>
                <a:cubicBezTo>
                  <a:pt x="5018" y="512208"/>
                  <a:pt x="13416" y="541940"/>
                  <a:pt x="0" y="488272"/>
                </a:cubicBezTo>
                <a:cubicBezTo>
                  <a:pt x="2959" y="399495"/>
                  <a:pt x="1886" y="310492"/>
                  <a:pt x="8877" y="221942"/>
                </a:cubicBezTo>
                <a:cubicBezTo>
                  <a:pt x="9314" y="216406"/>
                  <a:pt x="26428" y="145477"/>
                  <a:pt x="35510" y="124287"/>
                </a:cubicBezTo>
                <a:cubicBezTo>
                  <a:pt x="40723" y="112123"/>
                  <a:pt x="45141" y="99223"/>
                  <a:pt x="53266" y="88777"/>
                </a:cubicBezTo>
                <a:cubicBezTo>
                  <a:pt x="66113" y="72260"/>
                  <a:pt x="77354" y="49463"/>
                  <a:pt x="97654" y="44388"/>
                </a:cubicBezTo>
                <a:lnTo>
                  <a:pt x="133165" y="35511"/>
                </a:lnTo>
                <a:cubicBezTo>
                  <a:pt x="145002" y="29592"/>
                  <a:pt x="156284" y="22402"/>
                  <a:pt x="168675" y="17755"/>
                </a:cubicBezTo>
                <a:cubicBezTo>
                  <a:pt x="201042" y="5617"/>
                  <a:pt x="256060" y="3114"/>
                  <a:pt x="284085" y="0"/>
                </a:cubicBezTo>
                <a:cubicBezTo>
                  <a:pt x="302423" y="1834"/>
                  <a:pt x="377890" y="5054"/>
                  <a:pt x="408373" y="17755"/>
                </a:cubicBezTo>
                <a:cubicBezTo>
                  <a:pt x="432805" y="27935"/>
                  <a:pt x="455720" y="41429"/>
                  <a:pt x="479394" y="53266"/>
                </a:cubicBezTo>
                <a:lnTo>
                  <a:pt x="514905" y="71021"/>
                </a:lnTo>
                <a:cubicBezTo>
                  <a:pt x="523783" y="79899"/>
                  <a:pt x="531092" y="90690"/>
                  <a:pt x="541538" y="97654"/>
                </a:cubicBezTo>
                <a:cubicBezTo>
                  <a:pt x="549324" y="102845"/>
                  <a:pt x="560982" y="100541"/>
                  <a:pt x="568171" y="106532"/>
                </a:cubicBezTo>
                <a:cubicBezTo>
                  <a:pt x="632664" y="160277"/>
                  <a:pt x="560374" y="130567"/>
                  <a:pt x="621437" y="150920"/>
                </a:cubicBezTo>
                <a:cubicBezTo>
                  <a:pt x="627355" y="156839"/>
                  <a:pt x="634170" y="161980"/>
                  <a:pt x="639192" y="168676"/>
                </a:cubicBezTo>
                <a:cubicBezTo>
                  <a:pt x="651996" y="185748"/>
                  <a:pt x="657632" y="209138"/>
                  <a:pt x="674703" y="221942"/>
                </a:cubicBezTo>
                <a:cubicBezTo>
                  <a:pt x="718749" y="254977"/>
                  <a:pt x="702005" y="236264"/>
                  <a:pt x="727969" y="275208"/>
                </a:cubicBezTo>
                <a:cubicBezTo>
                  <a:pt x="744244" y="324038"/>
                  <a:pt x="727066" y="280287"/>
                  <a:pt x="754602" y="328474"/>
                </a:cubicBezTo>
                <a:cubicBezTo>
                  <a:pt x="761168" y="339964"/>
                  <a:pt x="764665" y="353215"/>
                  <a:pt x="772357" y="363984"/>
                </a:cubicBezTo>
                <a:cubicBezTo>
                  <a:pt x="779654" y="374201"/>
                  <a:pt x="791693" y="380401"/>
                  <a:pt x="798990" y="390618"/>
                </a:cubicBezTo>
                <a:cubicBezTo>
                  <a:pt x="806682" y="401387"/>
                  <a:pt x="811532" y="413964"/>
                  <a:pt x="816745" y="426128"/>
                </a:cubicBezTo>
                <a:cubicBezTo>
                  <a:pt x="820431" y="434729"/>
                  <a:pt x="820432" y="444975"/>
                  <a:pt x="825623" y="452761"/>
                </a:cubicBezTo>
                <a:cubicBezTo>
                  <a:pt x="832587" y="463207"/>
                  <a:pt x="843378" y="470516"/>
                  <a:pt x="852256" y="479394"/>
                </a:cubicBezTo>
                <a:cubicBezTo>
                  <a:pt x="858174" y="494190"/>
                  <a:pt x="862104" y="509947"/>
                  <a:pt x="870011" y="523783"/>
                </a:cubicBezTo>
                <a:cubicBezTo>
                  <a:pt x="874164" y="531050"/>
                  <a:pt x="882538" y="535002"/>
                  <a:pt x="887767" y="541538"/>
                </a:cubicBezTo>
                <a:cubicBezTo>
                  <a:pt x="894432" y="549869"/>
                  <a:pt x="900750" y="558628"/>
                  <a:pt x="905522" y="568171"/>
                </a:cubicBezTo>
                <a:cubicBezTo>
                  <a:pt x="909707" y="576541"/>
                  <a:pt x="910215" y="586434"/>
                  <a:pt x="914400" y="594804"/>
                </a:cubicBezTo>
                <a:cubicBezTo>
                  <a:pt x="936462" y="638927"/>
                  <a:pt x="936858" y="635017"/>
                  <a:pt x="967666" y="665825"/>
                </a:cubicBezTo>
                <a:cubicBezTo>
                  <a:pt x="970625" y="677662"/>
                  <a:pt x="972259" y="689912"/>
                  <a:pt x="976543" y="701336"/>
                </a:cubicBezTo>
                <a:cubicBezTo>
                  <a:pt x="992514" y="743927"/>
                  <a:pt x="992244" y="727821"/>
                  <a:pt x="1012054" y="763480"/>
                </a:cubicBezTo>
                <a:cubicBezTo>
                  <a:pt x="1021694" y="780833"/>
                  <a:pt x="1031314" y="798315"/>
                  <a:pt x="1038687" y="816746"/>
                </a:cubicBezTo>
                <a:cubicBezTo>
                  <a:pt x="1043218" y="828074"/>
                  <a:pt x="1044059" y="840570"/>
                  <a:pt x="1047565" y="852256"/>
                </a:cubicBezTo>
                <a:cubicBezTo>
                  <a:pt x="1052943" y="870182"/>
                  <a:pt x="1065320" y="905522"/>
                  <a:pt x="1065320" y="905522"/>
                </a:cubicBezTo>
                <a:cubicBezTo>
                  <a:pt x="1067329" y="919588"/>
                  <a:pt x="1076586" y="992588"/>
                  <a:pt x="1083075" y="1012054"/>
                </a:cubicBezTo>
                <a:cubicBezTo>
                  <a:pt x="1087260" y="1024609"/>
                  <a:pt x="1094912" y="1035728"/>
                  <a:pt x="1100831" y="1047565"/>
                </a:cubicBezTo>
                <a:cubicBezTo>
                  <a:pt x="1110180" y="1084963"/>
                  <a:pt x="1118586" y="1112538"/>
                  <a:pt x="1118586" y="1154097"/>
                </a:cubicBezTo>
                <a:cubicBezTo>
                  <a:pt x="1118586" y="1186783"/>
                  <a:pt x="1121441" y="1221244"/>
                  <a:pt x="1109708" y="1251751"/>
                </a:cubicBezTo>
                <a:cubicBezTo>
                  <a:pt x="1104957" y="1264103"/>
                  <a:pt x="1085420" y="1262493"/>
                  <a:pt x="1074198" y="1269507"/>
                </a:cubicBezTo>
                <a:cubicBezTo>
                  <a:pt x="1061651" y="1277349"/>
                  <a:pt x="1049921" y="1286511"/>
                  <a:pt x="1038687" y="1296140"/>
                </a:cubicBezTo>
                <a:cubicBezTo>
                  <a:pt x="1029155" y="1304311"/>
                  <a:pt x="1023283" y="1317158"/>
                  <a:pt x="1012054" y="1322773"/>
                </a:cubicBezTo>
                <a:cubicBezTo>
                  <a:pt x="998558" y="1329521"/>
                  <a:pt x="982462" y="1328692"/>
                  <a:pt x="967666" y="1331651"/>
                </a:cubicBezTo>
                <a:cubicBezTo>
                  <a:pt x="917565" y="1365051"/>
                  <a:pt x="948089" y="1350718"/>
                  <a:pt x="852256" y="1358284"/>
                </a:cubicBezTo>
                <a:lnTo>
                  <a:pt x="603681" y="1376039"/>
                </a:lnTo>
                <a:cubicBezTo>
                  <a:pt x="518827" y="1388162"/>
                  <a:pt x="547309" y="1385175"/>
                  <a:pt x="443883" y="1393794"/>
                </a:cubicBezTo>
                <a:cubicBezTo>
                  <a:pt x="323726" y="1403807"/>
                  <a:pt x="363220" y="1402672"/>
                  <a:pt x="284085" y="1402672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01CA9AD-A90F-F026-A6D3-422B99E41D9F}"/>
              </a:ext>
            </a:extLst>
          </p:cNvPr>
          <p:cNvSpPr txBox="1"/>
          <p:nvPr/>
        </p:nvSpPr>
        <p:spPr>
          <a:xfrm>
            <a:off x="7492314" y="561891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綠色字為積極的解決方法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藍色字為消極的解決方法</a:t>
            </a:r>
          </a:p>
        </p:txBody>
      </p:sp>
    </p:spTree>
    <p:extLst>
      <p:ext uri="{BB962C8B-B14F-4D97-AF65-F5344CB8AC3E}">
        <p14:creationId xmlns:p14="http://schemas.microsoft.com/office/powerpoint/2010/main" val="112205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DBAE60-5E92-04DC-0E8C-B8AEDAA2C7A9}"/>
              </a:ext>
            </a:extLst>
          </p:cNvPr>
          <p:cNvSpPr txBox="1"/>
          <p:nvPr/>
        </p:nvSpPr>
        <p:spPr>
          <a:xfrm>
            <a:off x="746760" y="1234440"/>
            <a:ext cx="813677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MultiThreshold.py</a:t>
            </a: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執行速度問題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卷積運算效率差。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採用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windows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下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 + Python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實現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CalLVEF.py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無開發紀錄可供說明具體問題，僅修改程式可讀性。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arenR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IOU_LVEF.py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時出現錯誤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原因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計算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，所需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EDV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ESV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和程式計算的不同。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當初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只有畫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frames (EDV: 5/ESV: 5 frames)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細節和圖在下一頁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198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5045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IOU_LVEF.py: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時出現錯誤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以下為錯誤情況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D81D04A-4976-64F1-A271-25E91EA26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9215"/>
            <a:ext cx="8382000" cy="13525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BB4E7DD-CB93-EA4C-2C0E-FAD48156F9A3}"/>
              </a:ext>
            </a:extLst>
          </p:cNvPr>
          <p:cNvSpPr/>
          <p:nvPr/>
        </p:nvSpPr>
        <p:spPr>
          <a:xfrm>
            <a:off x="838200" y="2929467"/>
            <a:ext cx="1185333" cy="242298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1A209AD-E280-2629-F00F-E8702AC36BDC}"/>
              </a:ext>
            </a:extLst>
          </p:cNvPr>
          <p:cNvSpPr txBox="1"/>
          <p:nvPr/>
        </p:nvSpPr>
        <p:spPr>
          <a:xfrm>
            <a:off x="746760" y="3242846"/>
            <a:ext cx="7764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最主要是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KeyError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的訊息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代表此影片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GroundTruth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裡面沒有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 count = 24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的圖片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57AD3E1-9EDE-8BC7-A6CC-4F87846E8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" y="3733443"/>
            <a:ext cx="5810250" cy="2543175"/>
          </a:xfrm>
          <a:prstGeom prst="rect">
            <a:avLst/>
          </a:prstGeom>
        </p:spPr>
      </p:pic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AB92B24-7EC2-2243-1BEA-586DD4BCB01E}"/>
              </a:ext>
            </a:extLst>
          </p:cNvPr>
          <p:cNvCxnSpPr>
            <a:stCxn id="11" idx="1"/>
            <a:endCxn id="12" idx="1"/>
          </p:cNvCxnSpPr>
          <p:nvPr/>
        </p:nvCxnSpPr>
        <p:spPr>
          <a:xfrm rot="10800000" flipV="1">
            <a:off x="746760" y="3050615"/>
            <a:ext cx="91440" cy="361507"/>
          </a:xfrm>
          <a:prstGeom prst="bentConnector3">
            <a:avLst>
              <a:gd name="adj1" fmla="val 3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00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5045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IOU_LVEF.py: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時出現錯誤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解決方式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7C03B9A-3DD1-D99F-75E4-659BDFF0ECF0}"/>
              </a:ext>
            </a:extLst>
          </p:cNvPr>
          <p:cNvSpPr txBox="1"/>
          <p:nvPr/>
        </p:nvSpPr>
        <p:spPr>
          <a:xfrm>
            <a:off x="838200" y="1819215"/>
            <a:ext cx="593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Step1: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觀察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terminal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ESV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EDV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輸出資訊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A2114D7-337F-728D-3D06-7F0F07B35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1227"/>
            <a:ext cx="4981575" cy="6572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B26B880-4B44-9647-0822-66715E6C6FF4}"/>
              </a:ext>
            </a:extLst>
          </p:cNvPr>
          <p:cNvSpPr/>
          <p:nvPr/>
        </p:nvSpPr>
        <p:spPr>
          <a:xfrm>
            <a:off x="838200" y="2463800"/>
            <a:ext cx="4954172" cy="2286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5CC4B32-15F6-8161-9A42-97743EFB3535}"/>
              </a:ext>
            </a:extLst>
          </p:cNvPr>
          <p:cNvSpPr txBox="1"/>
          <p:nvPr/>
        </p:nvSpPr>
        <p:spPr>
          <a:xfrm>
            <a:off x="838200" y="2938452"/>
            <a:ext cx="3040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ESV Frame: 24, 25, 26, 27, 28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EDV Frame: 47, 48, 49, 50, 51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69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5045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IOU_LVEF.py: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時出現錯誤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解決方式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57AD3E1-9EDE-8BC7-A6CC-4F87846E8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05" y="2403990"/>
            <a:ext cx="5810250" cy="254317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97C03B9A-3DD1-D99F-75E4-659BDFF0ECF0}"/>
              </a:ext>
            </a:extLst>
          </p:cNvPr>
          <p:cNvSpPr txBox="1"/>
          <p:nvPr/>
        </p:nvSpPr>
        <p:spPr>
          <a:xfrm>
            <a:off x="838200" y="1819215"/>
            <a:ext cx="772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Step2: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到此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case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GroundTruth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的資料夾下，查看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ESV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還是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EDV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出問題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BAFA94-A11C-ACBA-D8DE-9B24EB8FDC38}"/>
              </a:ext>
            </a:extLst>
          </p:cNvPr>
          <p:cNvSpPr/>
          <p:nvPr/>
        </p:nvSpPr>
        <p:spPr>
          <a:xfrm>
            <a:off x="922345" y="2464738"/>
            <a:ext cx="5718810" cy="1042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37F151-ED6E-C01D-46E6-B22E07405962}"/>
              </a:ext>
            </a:extLst>
          </p:cNvPr>
          <p:cNvSpPr txBox="1"/>
          <p:nvPr/>
        </p:nvSpPr>
        <p:spPr>
          <a:xfrm>
            <a:off x="7069144" y="2816798"/>
            <a:ext cx="10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ESV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BC49013-6EE0-8AFD-AA5B-40E3F3ABE17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641155" y="2986075"/>
            <a:ext cx="4279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C566A08-A379-94D4-9E34-107C63C24A6A}"/>
              </a:ext>
            </a:extLst>
          </p:cNvPr>
          <p:cNvSpPr/>
          <p:nvPr/>
        </p:nvSpPr>
        <p:spPr>
          <a:xfrm>
            <a:off x="922345" y="3550888"/>
            <a:ext cx="5718810" cy="104267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9BDD387-8F4F-876A-A7C7-2F7EAAAE3759}"/>
              </a:ext>
            </a:extLst>
          </p:cNvPr>
          <p:cNvSpPr txBox="1"/>
          <p:nvPr/>
        </p:nvSpPr>
        <p:spPr>
          <a:xfrm>
            <a:off x="7069144" y="3902948"/>
            <a:ext cx="1133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EDV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C25667-5DEA-5978-37F3-AA4F9105BDB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6641155" y="4072225"/>
            <a:ext cx="4279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1A1A182-C6D5-A2DA-0DF5-534BC0AD46FA}"/>
              </a:ext>
            </a:extLst>
          </p:cNvPr>
          <p:cNvSpPr txBox="1"/>
          <p:nvPr/>
        </p:nvSpPr>
        <p:spPr>
          <a:xfrm>
            <a:off x="7069144" y="3077466"/>
            <a:ext cx="24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這裡是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ESV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出問題</a:t>
            </a:r>
          </a:p>
        </p:txBody>
      </p:sp>
    </p:spTree>
    <p:extLst>
      <p:ext uri="{BB962C8B-B14F-4D97-AF65-F5344CB8AC3E}">
        <p14:creationId xmlns:p14="http://schemas.microsoft.com/office/powerpoint/2010/main" val="49165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5045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IOU_LVEF.py: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時出現錯誤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解決方式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7C03B9A-3DD1-D99F-75E4-659BDFF0ECF0}"/>
              </a:ext>
            </a:extLst>
          </p:cNvPr>
          <p:cNvSpPr txBox="1"/>
          <p:nvPr/>
        </p:nvSpPr>
        <p:spPr>
          <a:xfrm>
            <a:off x="838200" y="1819215"/>
            <a:ext cx="679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Step3: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將有問題的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GrountTruth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改成和程式計算的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 count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相同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A2114D7-337F-728D-3D06-7F0F07B35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1227"/>
            <a:ext cx="4981575" cy="6572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B26B880-4B44-9647-0822-66715E6C6FF4}"/>
              </a:ext>
            </a:extLst>
          </p:cNvPr>
          <p:cNvSpPr/>
          <p:nvPr/>
        </p:nvSpPr>
        <p:spPr>
          <a:xfrm>
            <a:off x="838200" y="2463800"/>
            <a:ext cx="4954172" cy="22860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5CC4B32-15F6-8161-9A42-97743EFB3535}"/>
              </a:ext>
            </a:extLst>
          </p:cNvPr>
          <p:cNvSpPr txBox="1"/>
          <p:nvPr/>
        </p:nvSpPr>
        <p:spPr>
          <a:xfrm>
            <a:off x="838200" y="2938452"/>
            <a:ext cx="3040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ESV Frame: 24, 25, 26, 27, 28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EDV Frame: 47, 48, 49, 50, 51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7A9E8AE-D3A0-A18F-5DB0-4AA282ADF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" y="3513032"/>
            <a:ext cx="5633797" cy="25952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B713138-6E39-1638-3B16-8D0A2843273F}"/>
              </a:ext>
            </a:extLst>
          </p:cNvPr>
          <p:cNvSpPr/>
          <p:nvPr/>
        </p:nvSpPr>
        <p:spPr>
          <a:xfrm>
            <a:off x="746760" y="3638026"/>
            <a:ext cx="5718810" cy="1042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47EC53-13CA-D84E-2477-32A84641E2CA}"/>
              </a:ext>
            </a:extLst>
          </p:cNvPr>
          <p:cNvSpPr txBox="1"/>
          <p:nvPr/>
        </p:nvSpPr>
        <p:spPr>
          <a:xfrm>
            <a:off x="838200" y="5945513"/>
            <a:ext cx="5376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將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 count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=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29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改成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24(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此為舉例，實際可以不這麼做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EE7482-0D63-4A1E-6270-44099D5BAD84}"/>
              </a:ext>
            </a:extLst>
          </p:cNvPr>
          <p:cNvSpPr txBox="1"/>
          <p:nvPr/>
        </p:nvSpPr>
        <p:spPr>
          <a:xfrm>
            <a:off x="6849533" y="3574588"/>
            <a:ext cx="47413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※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實際要把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 count = 25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~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29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的圖片依序往前推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(25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改成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24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26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改成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25…)</a:t>
            </a:r>
          </a:p>
          <a:p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由於目前尚未遇到此問題，但有機會遇到。因此手動做一個問題的範例，且即使遇到也只差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1~2 frame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，更改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移動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~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並不會太影響實際結果。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此為應急做法，正確做法為每幀都要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或者更改演算法。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426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矩形 238">
            <a:extLst>
              <a:ext uri="{FF2B5EF4-FFF2-40B4-BE49-F238E27FC236}">
                <a16:creationId xmlns:a16="http://schemas.microsoft.com/office/drawing/2014/main" id="{0B3F04EC-4A84-4F85-E7BB-EF569F7BA5DC}"/>
              </a:ext>
            </a:extLst>
          </p:cNvPr>
          <p:cNvSpPr/>
          <p:nvPr/>
        </p:nvSpPr>
        <p:spPr>
          <a:xfrm>
            <a:off x="101621" y="1324099"/>
            <a:ext cx="9254046" cy="45009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6FAF89E3-166A-D57B-2214-30E76F7A0C33}"/>
              </a:ext>
            </a:extLst>
          </p:cNvPr>
          <p:cNvSpPr/>
          <p:nvPr/>
        </p:nvSpPr>
        <p:spPr>
          <a:xfrm>
            <a:off x="4506027" y="4288924"/>
            <a:ext cx="1872580" cy="6334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1074ACBF-2586-CBD1-3C81-F08AF5BB5674}"/>
              </a:ext>
            </a:extLst>
          </p:cNvPr>
          <p:cNvSpPr/>
          <p:nvPr/>
        </p:nvSpPr>
        <p:spPr>
          <a:xfrm>
            <a:off x="5598408" y="3323982"/>
            <a:ext cx="1287529" cy="6334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DC60C4E-51F7-105D-4C0B-87A56B9DF404}"/>
              </a:ext>
            </a:extLst>
          </p:cNvPr>
          <p:cNvSpPr/>
          <p:nvPr/>
        </p:nvSpPr>
        <p:spPr>
          <a:xfrm>
            <a:off x="4059193" y="3312955"/>
            <a:ext cx="1287529" cy="6334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4FC1B41D-FA32-19B0-219B-974CD29B7DEA}"/>
              </a:ext>
            </a:extLst>
          </p:cNvPr>
          <p:cNvSpPr/>
          <p:nvPr/>
        </p:nvSpPr>
        <p:spPr>
          <a:xfrm>
            <a:off x="4867083" y="2451819"/>
            <a:ext cx="2508607" cy="6334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203739E-2D05-92F9-F59B-08784F4DD6A7}"/>
              </a:ext>
            </a:extLst>
          </p:cNvPr>
          <p:cNvSpPr/>
          <p:nvPr/>
        </p:nvSpPr>
        <p:spPr>
          <a:xfrm>
            <a:off x="480127" y="1712512"/>
            <a:ext cx="2508607" cy="27686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  <a:r>
              <a:rPr lang="en-US" altLang="zh-TW" dirty="0"/>
              <a:t>v2.0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60456A-B422-5DB1-99F1-A01AA1D93B7B}"/>
              </a:ext>
            </a:extLst>
          </p:cNvPr>
          <p:cNvSpPr/>
          <p:nvPr/>
        </p:nvSpPr>
        <p:spPr>
          <a:xfrm>
            <a:off x="1059743" y="1806982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CF4F17-C668-5FCA-2D1D-918EF882A2DB}"/>
              </a:ext>
            </a:extLst>
          </p:cNvPr>
          <p:cNvSpPr/>
          <p:nvPr/>
        </p:nvSpPr>
        <p:spPr>
          <a:xfrm>
            <a:off x="845780" y="2512447"/>
            <a:ext cx="1850002" cy="391610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讀取病人基本資訊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58976177-3998-0546-7BE7-045F761AFD1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1609875" y="2351539"/>
            <a:ext cx="321815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615959A-600B-14FB-A3F5-D84C2FEE0DC2}"/>
              </a:ext>
            </a:extLst>
          </p:cNvPr>
          <p:cNvSpPr/>
          <p:nvPr/>
        </p:nvSpPr>
        <p:spPr>
          <a:xfrm>
            <a:off x="1797876" y="3193178"/>
            <a:ext cx="1130951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(fps = 30)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8AD4B9-2AEE-3E59-4B48-705F701813E9}"/>
              </a:ext>
            </a:extLst>
          </p:cNvPr>
          <p:cNvSpPr/>
          <p:nvPr/>
        </p:nvSpPr>
        <p:spPr>
          <a:xfrm>
            <a:off x="633481" y="3193178"/>
            <a:ext cx="1130951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FCEF3D34-FD2C-5BED-B355-74C7C947428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1922506" y="2752331"/>
            <a:ext cx="289121" cy="59257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CA704650-FB75-1506-BC27-5AC50B3AAF35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1340309" y="2762705"/>
            <a:ext cx="289121" cy="57182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C5C8067-3030-7CB5-C6E5-AC8E0DE9C843}"/>
              </a:ext>
            </a:extLst>
          </p:cNvPr>
          <p:cNvSpPr/>
          <p:nvPr/>
        </p:nvSpPr>
        <p:spPr>
          <a:xfrm>
            <a:off x="812660" y="3983265"/>
            <a:ext cx="188312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檔案到指定目錄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1278B177-5AC7-6E26-78AC-74A9413F3400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16200000" flipH="1">
            <a:off x="1273371" y="3502414"/>
            <a:ext cx="406437" cy="55526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24998BBB-A4C8-F30B-F959-4EA1C7342152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5400000">
            <a:off x="1855569" y="3475481"/>
            <a:ext cx="406437" cy="60913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38F7453-7A57-D970-EFB7-54C2F6C31E41}"/>
              </a:ext>
            </a:extLst>
          </p:cNvPr>
          <p:cNvSpPr/>
          <p:nvPr/>
        </p:nvSpPr>
        <p:spPr>
          <a:xfrm>
            <a:off x="5393787" y="1829442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34C005B-20A6-C0A1-22CE-7B529E5D016C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5400000" flipH="1" flipV="1">
            <a:off x="2660786" y="922876"/>
            <a:ext cx="2537473" cy="4350605"/>
          </a:xfrm>
          <a:prstGeom prst="bentConnector5">
            <a:avLst>
              <a:gd name="adj1" fmla="val -9009"/>
              <a:gd name="adj2" fmla="val 34233"/>
              <a:gd name="adj3" fmla="val 10900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309209B-49A6-0E42-BB13-F83A6C0404B8}"/>
              </a:ext>
            </a:extLst>
          </p:cNvPr>
          <p:cNvSpPr/>
          <p:nvPr/>
        </p:nvSpPr>
        <p:spPr>
          <a:xfrm>
            <a:off x="4916219" y="2598582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3FDC11-0DFD-E0BC-34CB-3A7C324C438F}"/>
              </a:ext>
            </a:extLst>
          </p:cNvPr>
          <p:cNvSpPr/>
          <p:nvPr/>
        </p:nvSpPr>
        <p:spPr>
          <a:xfrm>
            <a:off x="6154831" y="2597160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骨架圖</a:t>
            </a:r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DD7AB037-BE92-0D3B-0265-607D3FBCE7F2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5400000">
            <a:off x="5614929" y="2108685"/>
            <a:ext cx="385490" cy="59430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56EEC3F4-1BC3-0CF5-2953-2C8F45AC692A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rot="16200000" flipH="1">
            <a:off x="6234946" y="2082972"/>
            <a:ext cx="384068" cy="6443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ED4CAE2-BF49-ECE6-6F75-4192470867EF}"/>
              </a:ext>
            </a:extLst>
          </p:cNvPr>
          <p:cNvSpPr/>
          <p:nvPr/>
        </p:nvSpPr>
        <p:spPr>
          <a:xfrm>
            <a:off x="5648196" y="3454720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Segmentation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F2017D-A4A2-D35A-EC76-796CFA0011D9}"/>
              </a:ext>
            </a:extLst>
          </p:cNvPr>
          <p:cNvSpPr/>
          <p:nvPr/>
        </p:nvSpPr>
        <p:spPr>
          <a:xfrm>
            <a:off x="4115206" y="3442252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Multi-Threshold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158BF8C-BF5F-AFDB-C16D-65D11804A8BC}"/>
              </a:ext>
            </a:extLst>
          </p:cNvPr>
          <p:cNvSpPr/>
          <p:nvPr/>
        </p:nvSpPr>
        <p:spPr>
          <a:xfrm>
            <a:off x="4670908" y="4359498"/>
            <a:ext cx="1571264" cy="493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週期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(Cardiac cycle)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D863EB-6DD5-01D8-2E3D-7235C3C040EC}"/>
              </a:ext>
            </a:extLst>
          </p:cNvPr>
          <p:cNvSpPr/>
          <p:nvPr/>
        </p:nvSpPr>
        <p:spPr>
          <a:xfrm>
            <a:off x="7432440" y="4007075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結果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48B25E39-7A1C-CB47-A4CA-AD2277B0825D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16200000" flipH="1">
            <a:off x="5640266" y="2852487"/>
            <a:ext cx="472488" cy="7319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E64D3BB4-C02B-7973-D530-448372793449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5400000">
            <a:off x="5588956" y="3705955"/>
            <a:ext cx="521128" cy="7859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267B5D71-50BF-8781-7B61-9F324810E5D7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16200000" flipH="1">
            <a:off x="4816226" y="3719184"/>
            <a:ext cx="533596" cy="74703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513EBB2B-DF8F-FA2A-4263-E726FEFEADD6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6242172" y="4198900"/>
            <a:ext cx="1190268" cy="40738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B541507-7ED9-C486-E612-A38F95D85BC1}"/>
              </a:ext>
            </a:extLst>
          </p:cNvPr>
          <p:cNvSpPr/>
          <p:nvPr/>
        </p:nvSpPr>
        <p:spPr>
          <a:xfrm>
            <a:off x="7432440" y="4830097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輸出結果影片</a:t>
            </a: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4717767D-F207-E071-7C13-37BD2DCFE855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6242172" y="4606287"/>
            <a:ext cx="1190268" cy="4156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7E96E05-3AE1-3969-5D86-B127032095A5}"/>
              </a:ext>
            </a:extLst>
          </p:cNvPr>
          <p:cNvSpPr/>
          <p:nvPr/>
        </p:nvSpPr>
        <p:spPr>
          <a:xfrm>
            <a:off x="9498594" y="4007075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資訊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4D1A9745-3E85-DC92-0B6E-56E44841BBF7}"/>
              </a:ext>
            </a:extLst>
          </p:cNvPr>
          <p:cNvCxnSpPr>
            <a:stCxn id="27" idx="3"/>
            <a:endCxn id="37" idx="1"/>
          </p:cNvCxnSpPr>
          <p:nvPr/>
        </p:nvCxnSpPr>
        <p:spPr>
          <a:xfrm>
            <a:off x="9003703" y="4198900"/>
            <a:ext cx="4948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B5DF9578-3016-1044-2E5D-45F49E834CC9}"/>
              </a:ext>
            </a:extLst>
          </p:cNvPr>
          <p:cNvSpPr txBox="1"/>
          <p:nvPr/>
        </p:nvSpPr>
        <p:spPr>
          <a:xfrm>
            <a:off x="409263" y="2190632"/>
            <a:ext cx="1311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DCMToAVI.py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8A032F9D-8B0C-6828-E612-582D5D50987E}"/>
              </a:ext>
            </a:extLst>
          </p:cNvPr>
          <p:cNvSpPr txBox="1"/>
          <p:nvPr/>
        </p:nvSpPr>
        <p:spPr>
          <a:xfrm>
            <a:off x="4115206" y="2147069"/>
            <a:ext cx="1422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Preprocessing.py</a:t>
            </a:r>
          </a:p>
        </p:txBody>
      </p:sp>
      <p:cxnSp>
        <p:nvCxnSpPr>
          <p:cNvPr id="164" name="接點: 肘形 163">
            <a:extLst>
              <a:ext uri="{FF2B5EF4-FFF2-40B4-BE49-F238E27FC236}">
                <a16:creationId xmlns:a16="http://schemas.microsoft.com/office/drawing/2014/main" id="{F553D6D8-3061-CE28-CA0A-A5B1C063D73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 rot="5400000">
            <a:off x="4880006" y="2811736"/>
            <a:ext cx="460020" cy="80101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字方塊 187">
            <a:extLst>
              <a:ext uri="{FF2B5EF4-FFF2-40B4-BE49-F238E27FC236}">
                <a16:creationId xmlns:a16="http://schemas.microsoft.com/office/drawing/2014/main" id="{E3643A25-DDA8-CEC8-2009-BDF68143C6EC}"/>
              </a:ext>
            </a:extLst>
          </p:cNvPr>
          <p:cNvSpPr txBox="1"/>
          <p:nvPr/>
        </p:nvSpPr>
        <p:spPr>
          <a:xfrm>
            <a:off x="3275398" y="3020625"/>
            <a:ext cx="161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MultiThreshold.py </a:t>
            </a:r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67CC9C42-9F13-7393-77B5-7E462CAC0A8E}"/>
              </a:ext>
            </a:extLst>
          </p:cNvPr>
          <p:cNvSpPr txBox="1"/>
          <p:nvPr/>
        </p:nvSpPr>
        <p:spPr>
          <a:xfrm>
            <a:off x="6845470" y="3066033"/>
            <a:ext cx="175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A4CSegmentation.py</a:t>
            </a:r>
          </a:p>
        </p:txBody>
      </p:sp>
      <p:cxnSp>
        <p:nvCxnSpPr>
          <p:cNvPr id="191" name="接點: 肘形 190">
            <a:extLst>
              <a:ext uri="{FF2B5EF4-FFF2-40B4-BE49-F238E27FC236}">
                <a16:creationId xmlns:a16="http://schemas.microsoft.com/office/drawing/2014/main" id="{2430DF96-1BFD-924F-06F6-7FB6DAB4BA30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rot="5400000">
            <a:off x="6258862" y="2964448"/>
            <a:ext cx="473910" cy="5066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字方塊 226">
            <a:extLst>
              <a:ext uri="{FF2B5EF4-FFF2-40B4-BE49-F238E27FC236}">
                <a16:creationId xmlns:a16="http://schemas.microsoft.com/office/drawing/2014/main" id="{8E561E10-6DF7-E8B4-2469-1B133CF83CD9}"/>
              </a:ext>
            </a:extLst>
          </p:cNvPr>
          <p:cNvSpPr txBox="1"/>
          <p:nvPr/>
        </p:nvSpPr>
        <p:spPr>
          <a:xfrm>
            <a:off x="3302392" y="4231966"/>
            <a:ext cx="12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CalLVEF.py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IOU_LVEF.py</a:t>
            </a: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86837E63-FC45-7FDA-D647-374029B7B9AF}"/>
              </a:ext>
            </a:extLst>
          </p:cNvPr>
          <p:cNvSpPr/>
          <p:nvPr/>
        </p:nvSpPr>
        <p:spPr>
          <a:xfrm>
            <a:off x="4337423" y="5190836"/>
            <a:ext cx="223823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</a:t>
            </a:r>
          </a:p>
        </p:txBody>
      </p: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4080AFF7-0C4E-6A6C-F8D6-71DBF8377383}"/>
              </a:ext>
            </a:extLst>
          </p:cNvPr>
          <p:cNvCxnSpPr>
            <a:stCxn id="228" idx="0"/>
            <a:endCxn id="26" idx="2"/>
          </p:cNvCxnSpPr>
          <p:nvPr/>
        </p:nvCxnSpPr>
        <p:spPr>
          <a:xfrm flipV="1">
            <a:off x="5456540" y="4853076"/>
            <a:ext cx="0" cy="337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字方塊 244">
            <a:extLst>
              <a:ext uri="{FF2B5EF4-FFF2-40B4-BE49-F238E27FC236}">
                <a16:creationId xmlns:a16="http://schemas.microsoft.com/office/drawing/2014/main" id="{62705B07-2A35-FC15-08C0-0E216077F48C}"/>
              </a:ext>
            </a:extLst>
          </p:cNvPr>
          <p:cNvSpPr txBox="1"/>
          <p:nvPr/>
        </p:nvSpPr>
        <p:spPr>
          <a:xfrm>
            <a:off x="7993717" y="1324099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PrecessesCtrl.py</a:t>
            </a:r>
          </a:p>
        </p:txBody>
      </p:sp>
      <p:sp>
        <p:nvSpPr>
          <p:cNvPr id="246" name="文字方塊 245">
            <a:extLst>
              <a:ext uri="{FF2B5EF4-FFF2-40B4-BE49-F238E27FC236}">
                <a16:creationId xmlns:a16="http://schemas.microsoft.com/office/drawing/2014/main" id="{3635603A-39B8-9BE8-F45A-DC856BBAB162}"/>
              </a:ext>
            </a:extLst>
          </p:cNvPr>
          <p:cNvSpPr txBox="1"/>
          <p:nvPr/>
        </p:nvSpPr>
        <p:spPr>
          <a:xfrm>
            <a:off x="6844373" y="5517290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檔案輸入輸出皆透過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FileIO.py 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379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</a:t>
            </a:r>
            <a:r>
              <a:rPr lang="en-US" altLang="zh-TW" dirty="0"/>
              <a:t>v2.0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C07C57-C957-BDE8-4250-4093C5F018F2}"/>
              </a:ext>
            </a:extLst>
          </p:cNvPr>
          <p:cNvSpPr/>
          <p:nvPr/>
        </p:nvSpPr>
        <p:spPr>
          <a:xfrm>
            <a:off x="8385007" y="1904718"/>
            <a:ext cx="1872580" cy="375221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922618-FB9C-A10B-E002-750897A2ACA0}"/>
              </a:ext>
            </a:extLst>
          </p:cNvPr>
          <p:cNvSpPr/>
          <p:nvPr/>
        </p:nvSpPr>
        <p:spPr>
          <a:xfrm>
            <a:off x="5768380" y="3987035"/>
            <a:ext cx="1449147" cy="171274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A130C1-A26B-0506-ED08-D2BD8D4120EC}"/>
              </a:ext>
            </a:extLst>
          </p:cNvPr>
          <p:cNvSpPr/>
          <p:nvPr/>
        </p:nvSpPr>
        <p:spPr>
          <a:xfrm>
            <a:off x="3869696" y="3990841"/>
            <a:ext cx="1292829" cy="171274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2E0BC9-96EA-79BD-469C-EBCDF80E1E09}"/>
              </a:ext>
            </a:extLst>
          </p:cNvPr>
          <p:cNvSpPr/>
          <p:nvPr/>
        </p:nvSpPr>
        <p:spPr>
          <a:xfrm>
            <a:off x="3546607" y="1927457"/>
            <a:ext cx="3853260" cy="194440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5EEA48-E38F-0BCC-9479-F90D09FE9082}"/>
              </a:ext>
            </a:extLst>
          </p:cNvPr>
          <p:cNvSpPr/>
          <p:nvPr/>
        </p:nvSpPr>
        <p:spPr>
          <a:xfrm>
            <a:off x="838200" y="1256401"/>
            <a:ext cx="2404534" cy="1902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0A7875-54CD-6F41-E9B9-DB70CF6F9248}"/>
              </a:ext>
            </a:extLst>
          </p:cNvPr>
          <p:cNvSpPr/>
          <p:nvPr/>
        </p:nvSpPr>
        <p:spPr>
          <a:xfrm>
            <a:off x="1313743" y="1350871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D66AAE-C5E4-8E54-90F2-D0B033EA512F}"/>
              </a:ext>
            </a:extLst>
          </p:cNvPr>
          <p:cNvSpPr/>
          <p:nvPr/>
        </p:nvSpPr>
        <p:spPr>
          <a:xfrm>
            <a:off x="919687" y="2037948"/>
            <a:ext cx="2210188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pydicom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/cv2 </a:t>
            </a: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→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/.avi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8657CBB-327C-30FE-A43C-5E5A5B6AD72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1873069" y="1886234"/>
            <a:ext cx="303427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DC39414-C49C-EA47-1947-F304193E7E1C}"/>
              </a:ext>
            </a:extLst>
          </p:cNvPr>
          <p:cNvSpPr/>
          <p:nvPr/>
        </p:nvSpPr>
        <p:spPr>
          <a:xfrm>
            <a:off x="1083220" y="2676046"/>
            <a:ext cx="188312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檔案到指定目錄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53638E-7B19-402F-01E5-26344D7A5168}"/>
              </a:ext>
            </a:extLst>
          </p:cNvPr>
          <p:cNvSpPr/>
          <p:nvPr/>
        </p:nvSpPr>
        <p:spPr>
          <a:xfrm>
            <a:off x="4760756" y="1296798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157CBE0-3F00-D4A7-B77A-D3DEFFDEA82B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5400000" flipH="1" flipV="1">
            <a:off x="2866839" y="454740"/>
            <a:ext cx="1762898" cy="3447014"/>
          </a:xfrm>
          <a:prstGeom prst="bentConnector5">
            <a:avLst>
              <a:gd name="adj1" fmla="val -12967"/>
              <a:gd name="adj2" fmla="val 40326"/>
              <a:gd name="adj3" fmla="val 1129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90DE6E1-67DC-E9C5-46CA-247B57B209C0}"/>
              </a:ext>
            </a:extLst>
          </p:cNvPr>
          <p:cNvSpPr/>
          <p:nvPr/>
        </p:nvSpPr>
        <p:spPr>
          <a:xfrm>
            <a:off x="3937444" y="2111280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412505E-5A98-2465-7859-47AE1B6347BF}"/>
              </a:ext>
            </a:extLst>
          </p:cNvPr>
          <p:cNvSpPr/>
          <p:nvPr/>
        </p:nvSpPr>
        <p:spPr>
          <a:xfrm>
            <a:off x="5847851" y="2111280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骨架圖</a:t>
            </a: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D1910027-CF23-3B81-1CBE-BCA28BF18E46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rot="5400000">
            <a:off x="4786355" y="1425840"/>
            <a:ext cx="430832" cy="94004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EB4077E1-E072-A4DB-40AD-1E46AE7D1641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rot="16200000" flipH="1">
            <a:off x="5741558" y="1410684"/>
            <a:ext cx="430832" cy="9703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4024065-FECC-C234-03C5-9F36084E6218}"/>
              </a:ext>
            </a:extLst>
          </p:cNvPr>
          <p:cNvSpPr/>
          <p:nvPr/>
        </p:nvSpPr>
        <p:spPr>
          <a:xfrm>
            <a:off x="5898650" y="4161181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Segmentation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A8018CE-2AB2-8B40-51C8-4B9B0D60B895}"/>
              </a:ext>
            </a:extLst>
          </p:cNvPr>
          <p:cNvSpPr/>
          <p:nvPr/>
        </p:nvSpPr>
        <p:spPr>
          <a:xfrm>
            <a:off x="3940673" y="4165149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Multi-Threshold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AB99E74-6E83-2A70-4D3B-A43EA829BD1A}"/>
              </a:ext>
            </a:extLst>
          </p:cNvPr>
          <p:cNvSpPr/>
          <p:nvPr/>
        </p:nvSpPr>
        <p:spPr>
          <a:xfrm>
            <a:off x="8535106" y="1982984"/>
            <a:ext cx="1571264" cy="493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週期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(Cardiac cycle)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2C424B5-02A0-73D3-5573-AF98A87F2DB7}"/>
              </a:ext>
            </a:extLst>
          </p:cNvPr>
          <p:cNvSpPr/>
          <p:nvPr/>
        </p:nvSpPr>
        <p:spPr>
          <a:xfrm>
            <a:off x="9471955" y="5848760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結果</a:t>
            </a: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DA33B766-9FAF-5105-939C-3C6DA07D0583}"/>
              </a:ext>
            </a:extLst>
          </p:cNvPr>
          <p:cNvCxnSpPr>
            <a:cxnSpLocks/>
            <a:stCxn id="88" idx="2"/>
            <a:endCxn id="25" idx="0"/>
          </p:cNvCxnSpPr>
          <p:nvPr/>
        </p:nvCxnSpPr>
        <p:spPr>
          <a:xfrm rot="16200000" flipH="1">
            <a:off x="5308875" y="2977103"/>
            <a:ext cx="406950" cy="1961206"/>
          </a:xfrm>
          <a:prstGeom prst="bentConnector3">
            <a:avLst>
              <a:gd name="adj1" fmla="val 416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B4B19DB-5A32-CFD7-12CA-A5138C434C5C}"/>
              </a:ext>
            </a:extLst>
          </p:cNvPr>
          <p:cNvSpPr/>
          <p:nvPr/>
        </p:nvSpPr>
        <p:spPr>
          <a:xfrm>
            <a:off x="7749474" y="5848760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輸出結果影片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7717E0C-37AA-64E2-C9DA-322CA74B0E43}"/>
              </a:ext>
            </a:extLst>
          </p:cNvPr>
          <p:cNvSpPr/>
          <p:nvPr/>
        </p:nvSpPr>
        <p:spPr>
          <a:xfrm>
            <a:off x="9471954" y="6441199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資訊</a:t>
            </a:r>
          </a:p>
        </p:txBody>
      </p:sp>
      <p:cxnSp>
        <p:nvCxnSpPr>
          <p:cNvPr id="42" name="接點: 肘形 41">
            <a:extLst>
              <a:ext uri="{FF2B5EF4-FFF2-40B4-BE49-F238E27FC236}">
                <a16:creationId xmlns:a16="http://schemas.microsoft.com/office/drawing/2014/main" id="{4AAF314A-E75E-3A2A-8492-A3167D5B63AF}"/>
              </a:ext>
            </a:extLst>
          </p:cNvPr>
          <p:cNvCxnSpPr>
            <a:cxnSpLocks/>
            <a:stCxn id="97" idx="2"/>
            <a:endCxn id="25" idx="0"/>
          </p:cNvCxnSpPr>
          <p:nvPr/>
        </p:nvCxnSpPr>
        <p:spPr>
          <a:xfrm rot="16200000" flipH="1">
            <a:off x="5932089" y="3600317"/>
            <a:ext cx="1070928" cy="50799"/>
          </a:xfrm>
          <a:prstGeom prst="bentConnector3">
            <a:avLst>
              <a:gd name="adj1" fmla="val 3181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9D7F237-CEA0-2FDA-54DC-3315932B7011}"/>
              </a:ext>
            </a:extLst>
          </p:cNvPr>
          <p:cNvSpPr/>
          <p:nvPr/>
        </p:nvSpPr>
        <p:spPr>
          <a:xfrm>
            <a:off x="8201622" y="1296798"/>
            <a:ext cx="223823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6760D673-CC42-643B-03F5-EF2EAFE0FF36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2024781" y="2421598"/>
            <a:ext cx="0" cy="254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3B20FA2F-B40A-07DE-CF20-A5745C742AB7}"/>
              </a:ext>
            </a:extLst>
          </p:cNvPr>
          <p:cNvSpPr/>
          <p:nvPr/>
        </p:nvSpPr>
        <p:spPr>
          <a:xfrm>
            <a:off x="3673663" y="2706603"/>
            <a:ext cx="1716168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霍夫變換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找超音波有效區域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0CD5DBE-EC77-411C-FB64-2B8E8A9DB426}"/>
              </a:ext>
            </a:extLst>
          </p:cNvPr>
          <p:cNvSpPr/>
          <p:nvPr/>
        </p:nvSpPr>
        <p:spPr>
          <a:xfrm>
            <a:off x="3673663" y="3370581"/>
            <a:ext cx="1716168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取出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超音波區域遮罩</a:t>
            </a:r>
          </a:p>
        </p:txBody>
      </p: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976FF5C-B38B-D727-35F3-F6C56269C786}"/>
              </a:ext>
            </a:extLst>
          </p:cNvPr>
          <p:cNvCxnSpPr>
            <a:stCxn id="21" idx="2"/>
            <a:endCxn id="83" idx="0"/>
          </p:cNvCxnSpPr>
          <p:nvPr/>
        </p:nvCxnSpPr>
        <p:spPr>
          <a:xfrm>
            <a:off x="4531747" y="2494930"/>
            <a:ext cx="0" cy="211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78145382-DB2F-8CD4-B07F-948F7F846409}"/>
              </a:ext>
            </a:extLst>
          </p:cNvPr>
          <p:cNvCxnSpPr>
            <a:cxnSpLocks/>
            <a:stCxn id="83" idx="2"/>
            <a:endCxn id="88" idx="0"/>
          </p:cNvCxnSpPr>
          <p:nvPr/>
        </p:nvCxnSpPr>
        <p:spPr>
          <a:xfrm>
            <a:off x="4531747" y="3090253"/>
            <a:ext cx="0" cy="280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29D3C70D-A7B3-CADE-5B42-C32122057283}"/>
              </a:ext>
            </a:extLst>
          </p:cNvPr>
          <p:cNvSpPr/>
          <p:nvPr/>
        </p:nvSpPr>
        <p:spPr>
          <a:xfrm>
            <a:off x="5584070" y="2706603"/>
            <a:ext cx="1716168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sklearn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skeletonize 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97E831B4-F7D2-DAC6-7166-3FE7DE05BCBC}"/>
              </a:ext>
            </a:extLst>
          </p:cNvPr>
          <p:cNvCxnSpPr>
            <a:stCxn id="22" idx="2"/>
            <a:endCxn id="97" idx="0"/>
          </p:cNvCxnSpPr>
          <p:nvPr/>
        </p:nvCxnSpPr>
        <p:spPr>
          <a:xfrm>
            <a:off x="6442154" y="2494930"/>
            <a:ext cx="0" cy="211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EC985E52-496B-D4F0-9B37-783F46A69A5F}"/>
              </a:ext>
            </a:extLst>
          </p:cNvPr>
          <p:cNvSpPr/>
          <p:nvPr/>
        </p:nvSpPr>
        <p:spPr>
          <a:xfrm>
            <a:off x="3943911" y="4712539"/>
            <a:ext cx="1180070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做卷積運算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C72B0E97-F8D3-7B20-BEAA-B919BC82136A}"/>
              </a:ext>
            </a:extLst>
          </p:cNvPr>
          <p:cNvSpPr/>
          <p:nvPr/>
        </p:nvSpPr>
        <p:spPr>
          <a:xfrm>
            <a:off x="3943911" y="5276327"/>
            <a:ext cx="1180070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多值化影像</a:t>
            </a:r>
          </a:p>
        </p:txBody>
      </p: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9563F167-0460-117A-DBFF-2611391AF894}"/>
              </a:ext>
            </a:extLst>
          </p:cNvPr>
          <p:cNvCxnSpPr>
            <a:stCxn id="88" idx="2"/>
            <a:endCxn id="26" idx="0"/>
          </p:cNvCxnSpPr>
          <p:nvPr/>
        </p:nvCxnSpPr>
        <p:spPr>
          <a:xfrm>
            <a:off x="4531747" y="3754231"/>
            <a:ext cx="3229" cy="4109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5E321381-D7E4-CF96-1D7B-57C02AC36EBC}"/>
              </a:ext>
            </a:extLst>
          </p:cNvPr>
          <p:cNvSpPr/>
          <p:nvPr/>
        </p:nvSpPr>
        <p:spPr>
          <a:xfrm>
            <a:off x="5860913" y="4712100"/>
            <a:ext cx="1264080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Kmeans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腔室語意分析</a:t>
            </a:r>
          </a:p>
        </p:txBody>
      </p: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2D27541D-EAB2-2F34-8A50-8777B718E79C}"/>
              </a:ext>
            </a:extLst>
          </p:cNvPr>
          <p:cNvCxnSpPr>
            <a:stCxn id="26" idx="2"/>
            <a:endCxn id="116" idx="0"/>
          </p:cNvCxnSpPr>
          <p:nvPr/>
        </p:nvCxnSpPr>
        <p:spPr>
          <a:xfrm flipH="1">
            <a:off x="4533946" y="4548799"/>
            <a:ext cx="1030" cy="163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01C4A8EE-EFBA-EA31-E7D7-90656E7A8FE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4533946" y="5096189"/>
            <a:ext cx="0" cy="180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id="{EFE7247A-0E69-E63B-83CF-01A948F92863}"/>
              </a:ext>
            </a:extLst>
          </p:cNvPr>
          <p:cNvSpPr/>
          <p:nvPr/>
        </p:nvSpPr>
        <p:spPr>
          <a:xfrm>
            <a:off x="5860913" y="5273285"/>
            <a:ext cx="1264080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二尖瓣位置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C7090035-692A-D53E-201B-48B3FB45C385}"/>
              </a:ext>
            </a:extLst>
          </p:cNvPr>
          <p:cNvCxnSpPr>
            <a:stCxn id="25" idx="2"/>
            <a:endCxn id="129" idx="0"/>
          </p:cNvCxnSpPr>
          <p:nvPr/>
        </p:nvCxnSpPr>
        <p:spPr>
          <a:xfrm>
            <a:off x="6492953" y="4544831"/>
            <a:ext cx="0" cy="16726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9C985064-EC03-8234-7AD6-8A32D3E40725}"/>
              </a:ext>
            </a:extLst>
          </p:cNvPr>
          <p:cNvCxnSpPr>
            <a:stCxn id="129" idx="2"/>
            <a:endCxn id="144" idx="0"/>
          </p:cNvCxnSpPr>
          <p:nvPr/>
        </p:nvCxnSpPr>
        <p:spPr>
          <a:xfrm>
            <a:off x="6492953" y="5095750"/>
            <a:ext cx="0" cy="177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C1287DEF-21AE-0718-07E8-EDB0D37F87CC}"/>
              </a:ext>
            </a:extLst>
          </p:cNvPr>
          <p:cNvCxnSpPr>
            <a:stCxn id="44" idx="2"/>
            <a:endCxn id="27" idx="0"/>
          </p:cNvCxnSpPr>
          <p:nvPr/>
        </p:nvCxnSpPr>
        <p:spPr>
          <a:xfrm flipH="1">
            <a:off x="9320738" y="1680448"/>
            <a:ext cx="1" cy="302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接點: 肘形 154">
            <a:extLst>
              <a:ext uri="{FF2B5EF4-FFF2-40B4-BE49-F238E27FC236}">
                <a16:creationId xmlns:a16="http://schemas.microsoft.com/office/drawing/2014/main" id="{73E6FC24-C4CE-5F47-89D9-AC9A035FC046}"/>
              </a:ext>
            </a:extLst>
          </p:cNvPr>
          <p:cNvCxnSpPr>
            <a:cxnSpLocks/>
            <a:stCxn id="117" idx="2"/>
            <a:endCxn id="4" idx="0"/>
          </p:cNvCxnSpPr>
          <p:nvPr/>
        </p:nvCxnSpPr>
        <p:spPr>
          <a:xfrm rot="5400000" flipH="1" flipV="1">
            <a:off x="5049991" y="1388672"/>
            <a:ext cx="3755259" cy="4787351"/>
          </a:xfrm>
          <a:prstGeom prst="bentConnector5">
            <a:avLst>
              <a:gd name="adj1" fmla="val -6087"/>
              <a:gd name="adj2" fmla="val 61417"/>
              <a:gd name="adj3" fmla="val 1038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接點: 肘形 157">
            <a:extLst>
              <a:ext uri="{FF2B5EF4-FFF2-40B4-BE49-F238E27FC236}">
                <a16:creationId xmlns:a16="http://schemas.microsoft.com/office/drawing/2014/main" id="{2664CD12-10E8-FB06-AFF4-3B7E65175334}"/>
              </a:ext>
            </a:extLst>
          </p:cNvPr>
          <p:cNvCxnSpPr>
            <a:cxnSpLocks/>
            <a:stCxn id="144" idx="2"/>
            <a:endCxn id="27" idx="0"/>
          </p:cNvCxnSpPr>
          <p:nvPr/>
        </p:nvCxnSpPr>
        <p:spPr>
          <a:xfrm rot="5400000" flipH="1" flipV="1">
            <a:off x="6069869" y="2406067"/>
            <a:ext cx="3673951" cy="2827785"/>
          </a:xfrm>
          <a:prstGeom prst="bentConnector5">
            <a:avLst>
              <a:gd name="adj1" fmla="val -6222"/>
              <a:gd name="adj2" fmla="val 40098"/>
              <a:gd name="adj3" fmla="val 1041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BD67DB19-ADCC-BD4D-FC0C-001A2DCCB18F}"/>
              </a:ext>
            </a:extLst>
          </p:cNvPr>
          <p:cNvSpPr/>
          <p:nvPr/>
        </p:nvSpPr>
        <p:spPr>
          <a:xfrm>
            <a:off x="8535106" y="2676046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找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範圍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大小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EB455FCC-4D2C-82BC-F904-AC1D801D189A}"/>
              </a:ext>
            </a:extLst>
          </p:cNvPr>
          <p:cNvSpPr/>
          <p:nvPr/>
        </p:nvSpPr>
        <p:spPr>
          <a:xfrm>
            <a:off x="8535106" y="3270060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掃描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邊界點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40645BBB-EE3C-3524-3381-0BC33D45B1B1}"/>
              </a:ext>
            </a:extLst>
          </p:cNvPr>
          <p:cNvSpPr/>
          <p:nvPr/>
        </p:nvSpPr>
        <p:spPr>
          <a:xfrm>
            <a:off x="8535106" y="3879289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多項式回歸</a:t>
            </a:r>
          </a:p>
        </p:txBody>
      </p: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5912462C-AF64-62E0-F16C-66324788CC19}"/>
              </a:ext>
            </a:extLst>
          </p:cNvPr>
          <p:cNvCxnSpPr>
            <a:stCxn id="27" idx="2"/>
            <a:endCxn id="166" idx="0"/>
          </p:cNvCxnSpPr>
          <p:nvPr/>
        </p:nvCxnSpPr>
        <p:spPr>
          <a:xfrm>
            <a:off x="9320738" y="2476562"/>
            <a:ext cx="0" cy="199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DB251942-4F35-2B06-C5D6-2217D81B46F2}"/>
              </a:ext>
            </a:extLst>
          </p:cNvPr>
          <p:cNvCxnSpPr>
            <a:stCxn id="166" idx="2"/>
            <a:endCxn id="167" idx="0"/>
          </p:cNvCxnSpPr>
          <p:nvPr/>
        </p:nvCxnSpPr>
        <p:spPr>
          <a:xfrm>
            <a:off x="9320738" y="3059696"/>
            <a:ext cx="0" cy="210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A261E076-7780-58C6-D4F0-2280CA3BC137}"/>
              </a:ext>
            </a:extLst>
          </p:cNvPr>
          <p:cNvCxnSpPr>
            <a:cxnSpLocks/>
            <a:stCxn id="167" idx="2"/>
            <a:endCxn id="169" idx="0"/>
          </p:cNvCxnSpPr>
          <p:nvPr/>
        </p:nvCxnSpPr>
        <p:spPr>
          <a:xfrm>
            <a:off x="9320738" y="3653710"/>
            <a:ext cx="0" cy="225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6634191F-7B4F-AC29-E6C5-65CE32E7BEC8}"/>
              </a:ext>
            </a:extLst>
          </p:cNvPr>
          <p:cNvSpPr/>
          <p:nvPr/>
        </p:nvSpPr>
        <p:spPr>
          <a:xfrm>
            <a:off x="8535106" y="4529593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取出回歸點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得到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位置</a:t>
            </a: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1C4BD02B-9CC0-2665-48D5-2CC48EAF3B49}"/>
              </a:ext>
            </a:extLst>
          </p:cNvPr>
          <p:cNvSpPr/>
          <p:nvPr/>
        </p:nvSpPr>
        <p:spPr>
          <a:xfrm>
            <a:off x="8535106" y="5144201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IOU/LVEF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421724BC-1798-08AC-D6F3-78FFD61F35D3}"/>
              </a:ext>
            </a:extLst>
          </p:cNvPr>
          <p:cNvCxnSpPr>
            <a:stCxn id="169" idx="2"/>
            <a:endCxn id="185" idx="0"/>
          </p:cNvCxnSpPr>
          <p:nvPr/>
        </p:nvCxnSpPr>
        <p:spPr>
          <a:xfrm>
            <a:off x="9320738" y="4262939"/>
            <a:ext cx="0" cy="266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>
            <a:extLst>
              <a:ext uri="{FF2B5EF4-FFF2-40B4-BE49-F238E27FC236}">
                <a16:creationId xmlns:a16="http://schemas.microsoft.com/office/drawing/2014/main" id="{FC7F74E9-13D5-BC87-2F6D-A8684BFB35DC}"/>
              </a:ext>
            </a:extLst>
          </p:cNvPr>
          <p:cNvCxnSpPr>
            <a:stCxn id="185" idx="2"/>
            <a:endCxn id="187" idx="0"/>
          </p:cNvCxnSpPr>
          <p:nvPr/>
        </p:nvCxnSpPr>
        <p:spPr>
          <a:xfrm>
            <a:off x="9320738" y="4913243"/>
            <a:ext cx="0" cy="230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接點: 肘形 202">
            <a:extLst>
              <a:ext uri="{FF2B5EF4-FFF2-40B4-BE49-F238E27FC236}">
                <a16:creationId xmlns:a16="http://schemas.microsoft.com/office/drawing/2014/main" id="{F06B6FB6-B4AA-6AE3-43E7-D6535D0F6086}"/>
              </a:ext>
            </a:extLst>
          </p:cNvPr>
          <p:cNvCxnSpPr>
            <a:stCxn id="187" idx="2"/>
            <a:endCxn id="33" idx="0"/>
          </p:cNvCxnSpPr>
          <p:nvPr/>
        </p:nvCxnSpPr>
        <p:spPr>
          <a:xfrm rot="5400000">
            <a:off x="8767468" y="5295489"/>
            <a:ext cx="320909" cy="7856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接點: 肘形 204">
            <a:extLst>
              <a:ext uri="{FF2B5EF4-FFF2-40B4-BE49-F238E27FC236}">
                <a16:creationId xmlns:a16="http://schemas.microsoft.com/office/drawing/2014/main" id="{1C6E144C-FA68-EB34-E72E-87F3B0DB3CE4}"/>
              </a:ext>
            </a:extLst>
          </p:cNvPr>
          <p:cNvCxnSpPr>
            <a:stCxn id="187" idx="2"/>
            <a:endCxn id="28" idx="0"/>
          </p:cNvCxnSpPr>
          <p:nvPr/>
        </p:nvCxnSpPr>
        <p:spPr>
          <a:xfrm rot="16200000" flipH="1">
            <a:off x="9628708" y="5219880"/>
            <a:ext cx="320909" cy="9368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212">
            <a:extLst>
              <a:ext uri="{FF2B5EF4-FFF2-40B4-BE49-F238E27FC236}">
                <a16:creationId xmlns:a16="http://schemas.microsoft.com/office/drawing/2014/main" id="{E2A57315-790F-10CA-8D85-53DC36097682}"/>
              </a:ext>
            </a:extLst>
          </p:cNvPr>
          <p:cNvCxnSpPr>
            <a:stCxn id="28" idx="2"/>
            <a:endCxn id="35" idx="0"/>
          </p:cNvCxnSpPr>
          <p:nvPr/>
        </p:nvCxnSpPr>
        <p:spPr>
          <a:xfrm flipH="1">
            <a:off x="10257586" y="6232410"/>
            <a:ext cx="1" cy="208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49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模組列表</a:t>
            </a:r>
            <a:r>
              <a:rPr lang="en-US" altLang="zh-TW" dirty="0"/>
              <a:t>v2.0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25250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Main.py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PrecessesCtrl.py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FileIO.py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DCMToAVI.py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Preprocessing.py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A4CSegmentation.py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MultiThreshold.py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CalLVEF.py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IOU_LVEF.py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MuscleSampling.py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A4CGLS.py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522797-D99F-44DD-866E-DB78D15F7403}"/>
              </a:ext>
            </a:extLst>
          </p:cNvPr>
          <p:cNvSpPr/>
          <p:nvPr/>
        </p:nvSpPr>
        <p:spPr>
          <a:xfrm>
            <a:off x="651933" y="1276775"/>
            <a:ext cx="2218267" cy="831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919B16F-895C-AE38-A7CA-F85F9D697328}"/>
              </a:ext>
            </a:extLst>
          </p:cNvPr>
          <p:cNvSpPr txBox="1"/>
          <p:nvPr/>
        </p:nvSpPr>
        <p:spPr>
          <a:xfrm>
            <a:off x="3505200" y="1523211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流程控制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檔案輸入輸出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3B01F9-0E02-13B5-B717-6CE55CB796F6}"/>
              </a:ext>
            </a:extLst>
          </p:cNvPr>
          <p:cNvSpPr/>
          <p:nvPr/>
        </p:nvSpPr>
        <p:spPr>
          <a:xfrm>
            <a:off x="651933" y="2108201"/>
            <a:ext cx="2619877" cy="163830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B96CC98-C436-E43E-1F58-2E2D6D62AC58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2870200" y="1692488"/>
            <a:ext cx="635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0B2C5D6-F871-B6EA-1883-6F8B7E9FAABE}"/>
              </a:ext>
            </a:extLst>
          </p:cNvPr>
          <p:cNvSpPr txBox="1"/>
          <p:nvPr/>
        </p:nvSpPr>
        <p:spPr>
          <a:xfrm>
            <a:off x="3640667" y="2758076"/>
            <a:ext cx="2557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轉檔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影像處理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計算模組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656B12D-D316-984B-DDBA-2321AED26B5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271810" y="2927353"/>
            <a:ext cx="3688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F3FA89E-D52A-6AEA-B217-21DD25B67579}"/>
              </a:ext>
            </a:extLst>
          </p:cNvPr>
          <p:cNvSpPr/>
          <p:nvPr/>
        </p:nvSpPr>
        <p:spPr>
          <a:xfrm>
            <a:off x="651933" y="3746505"/>
            <a:ext cx="2619877" cy="62725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0B1A112-1362-777D-2045-473FD576CCA3}"/>
              </a:ext>
            </a:extLst>
          </p:cNvPr>
          <p:cNvSpPr txBox="1"/>
          <p:nvPr/>
        </p:nvSpPr>
        <p:spPr>
          <a:xfrm>
            <a:off x="3640667" y="3890856"/>
            <a:ext cx="3159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待開發模組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未來若需要可以接上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EB7E5B0-E617-6D79-5713-33A9DFF5DE3F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271810" y="4060133"/>
            <a:ext cx="3688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149D822-A600-3D39-EA88-4FA92023E095}"/>
              </a:ext>
            </a:extLst>
          </p:cNvPr>
          <p:cNvSpPr txBox="1"/>
          <p:nvPr/>
        </p:nvSpPr>
        <p:spPr>
          <a:xfrm>
            <a:off x="595602" y="5020521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所有模組都只留最新版本，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文件上的版本都是寫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V1.0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019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</a:t>
            </a:r>
            <a:r>
              <a:rPr lang="en-US" altLang="zh-TW" dirty="0"/>
              <a:t>/</a:t>
            </a:r>
            <a:r>
              <a:rPr lang="zh-TW" altLang="en-US" dirty="0"/>
              <a:t>安裝環境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41665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PyCharm Community Edition 2021.2.3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3.7.9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所需模組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opencv-python 4.5.1.48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pydicom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2.1.2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scikit-image 0.16.1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numpy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1.19.5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scikit-learn 0.24.0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scipy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1.6.1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7C2C48A-4DF2-890C-FCB7-A0447F64EC3D}"/>
              </a:ext>
            </a:extLst>
          </p:cNvPr>
          <p:cNvSpPr txBox="1"/>
          <p:nvPr/>
        </p:nvSpPr>
        <p:spPr>
          <a:xfrm>
            <a:off x="838200" y="4715934"/>
            <a:ext cx="6340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虛擬環境裡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ENV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為程式碼、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TestData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為檔案的輸入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輸出資料夾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932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73084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所有程式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(G01-SourceCode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裡 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pyd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必須在同個目錄底下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輸出的路徑皆使用兩個斜線表示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(ex.  Path=“E:\\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abc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\\”)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僅能在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3.7.X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版本執行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類別方法的命名開頭有單底線切勿改任何參數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除非要重新設計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除了前三個影片，其餘計算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可能產生問題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問題紀錄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5.)</a:t>
            </a:r>
          </a:p>
        </p:txBody>
      </p:sp>
    </p:spTree>
    <p:extLst>
      <p:ext uri="{BB962C8B-B14F-4D97-AF65-F5344CB8AC3E}">
        <p14:creationId xmlns:p14="http://schemas.microsoft.com/office/powerpoint/2010/main" val="156894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流程控制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檔案輸入輸出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確定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Datasets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路徑的位置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A4725D-AE97-4480-6078-E1D4A25C7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" y="1603772"/>
            <a:ext cx="5429250" cy="21526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D5F2083-7265-A927-FF77-2C923E3B2EFB}"/>
              </a:ext>
            </a:extLst>
          </p:cNvPr>
          <p:cNvSpPr txBox="1"/>
          <p:nvPr/>
        </p:nvSpPr>
        <p:spPr>
          <a:xfrm>
            <a:off x="746760" y="37564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可對應專案架構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5751A8-D20C-1519-272B-DBE91C61A4EA}"/>
              </a:ext>
            </a:extLst>
          </p:cNvPr>
          <p:cNvSpPr txBox="1"/>
          <p:nvPr/>
        </p:nvSpPr>
        <p:spPr>
          <a:xfrm>
            <a:off x="746760" y="4154746"/>
            <a:ext cx="55194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Files: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存放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做為系統最開始的輸入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Files: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存放轉檔後為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檔名的資料夾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Skeleton Files: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存放骨架圖的檔案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GroundTruth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存放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Truth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的每個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case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資料夾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Segment Files: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存放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Semantic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後的影片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Result Files: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存放找出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範圍的影片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MultiThreshold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Files: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存放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Multi-Threshold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的影片</a:t>
            </a:r>
          </a:p>
        </p:txBody>
      </p:sp>
    </p:spTree>
    <p:extLst>
      <p:ext uri="{BB962C8B-B14F-4D97-AF65-F5344CB8AC3E}">
        <p14:creationId xmlns:p14="http://schemas.microsoft.com/office/powerpoint/2010/main" val="62714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流程控制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檔案輸入輸出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確定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Datasets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路徑的位置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5F2083-7265-A927-FF77-2C923E3B2EFB}"/>
              </a:ext>
            </a:extLst>
          </p:cNvPr>
          <p:cNvSpPr txBox="1"/>
          <p:nvPr/>
        </p:nvSpPr>
        <p:spPr>
          <a:xfrm>
            <a:off x="746760" y="1631361"/>
            <a:ext cx="101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GroundTruth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的資料夾格式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一個影片就有一個資料夾，每個資料夾底下會有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的圖片。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27F36BF-7897-17A3-9352-763591753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0693"/>
            <a:ext cx="4288081" cy="338603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841D4EF-84CF-CBD8-68DB-9E4C66563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281" y="2015521"/>
            <a:ext cx="4809590" cy="337120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C13B89-5B61-E352-482D-476EA750FD63}"/>
              </a:ext>
            </a:extLst>
          </p:cNvPr>
          <p:cNvSpPr txBox="1"/>
          <p:nvPr/>
        </p:nvSpPr>
        <p:spPr>
          <a:xfrm>
            <a:off x="744419" y="5454283"/>
            <a:ext cx="5056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除了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GroundTruth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有具體的規定，其他皆可自行設定。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479406C-04B1-BB2A-D87F-80C617445EEB}"/>
              </a:ext>
            </a:extLst>
          </p:cNvPr>
          <p:cNvSpPr txBox="1"/>
          <p:nvPr/>
        </p:nvSpPr>
        <p:spPr>
          <a:xfrm>
            <a:off x="744419" y="5774845"/>
            <a:ext cx="8187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※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GroundTruth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的檔案名稱為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VideoName_FrameCount.png (frame count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小於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前面要加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0)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422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流程控制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檔案輸入輸出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點開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Main.py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9005CCF-CAE7-29DD-E9EC-8F3710C0F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087"/>
            <a:ext cx="9220200" cy="275272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C39CABA-ADF9-AE87-4F63-C86AE7C062B1}"/>
              </a:ext>
            </a:extLst>
          </p:cNvPr>
          <p:cNvSpPr txBox="1"/>
          <p:nvPr/>
        </p:nvSpPr>
        <p:spPr>
          <a:xfrm>
            <a:off x="746760" y="4655127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按參數名稱，設定自己想要的輸入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輸出路徑位置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絕對路徑或相對路徑皆可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A4B5D0-F09E-0729-DC28-8700CE24AA3D}"/>
              </a:ext>
            </a:extLst>
          </p:cNvPr>
          <p:cNvSpPr txBox="1"/>
          <p:nvPr/>
        </p:nvSpPr>
        <p:spPr>
          <a:xfrm>
            <a:off x="746760" y="5024459"/>
            <a:ext cx="6244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具體每個模組的參數設置可以看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文件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只要設定好的路徑位置沒錯，直接執行就可以跑到結果。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(LVEF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的結果會出現在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terminal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，看輸出結果那頁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PPT)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765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188124</TotalTime>
  <Words>1391</Words>
  <Application>Microsoft Office PowerPoint</Application>
  <PresentationFormat>寬螢幕</PresentationFormat>
  <Paragraphs>198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標楷體</vt:lpstr>
      <vt:lpstr>Arial</vt:lpstr>
      <vt:lpstr>Calibri</vt:lpstr>
      <vt:lpstr>Times New Roman</vt:lpstr>
      <vt:lpstr>Wingdings</vt:lpstr>
      <vt:lpstr>Office 佈景主題</vt:lpstr>
      <vt:lpstr>心臟影像辨識 操作手冊</vt:lpstr>
      <vt:lpstr>專案架構v2.0</vt:lpstr>
      <vt:lpstr>系統分析v2.0</vt:lpstr>
      <vt:lpstr>模組列表v2.0</vt:lpstr>
      <vt:lpstr>操作/安裝環境</vt:lpstr>
      <vt:lpstr>注意事項</vt:lpstr>
      <vt:lpstr>流程控制/檔案輸入輸出</vt:lpstr>
      <vt:lpstr>流程控制/檔案輸入輸出</vt:lpstr>
      <vt:lpstr>流程控制/檔案輸入輸出</vt:lpstr>
      <vt:lpstr>輸出結果</vt:lpstr>
      <vt:lpstr>問題紀錄</vt:lpstr>
      <vt:lpstr>問題紀錄</vt:lpstr>
      <vt:lpstr>問題紀錄</vt:lpstr>
      <vt:lpstr>問題紀錄</vt:lpstr>
      <vt:lpstr>問題紀錄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6842</cp:revision>
  <dcterms:created xsi:type="dcterms:W3CDTF">2019-03-11T13:47:46Z</dcterms:created>
  <dcterms:modified xsi:type="dcterms:W3CDTF">2022-12-26T07:18:35Z</dcterms:modified>
</cp:coreProperties>
</file>