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5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34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55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0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4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BD2793-1C97-4E19-80D6-B4414E6277B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1929B5-7405-4DB3-86F8-DA984F43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9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rityCoders/SpaceShooter-Gym" TargetMode="External"/><Relationship Id="rId2" Type="http://schemas.openxmlformats.org/officeDocument/2006/relationships/hyperlink" Target="https://www.youtube.com/watch?v=1-f51I231G0&amp;t=60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6965B-9A7B-D9DA-2995-957B092C9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AI Plays Space Invaders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86351C-1A1D-A05F-0943-117FBD72B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C108112102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電子四甲 何佳曄</a:t>
            </a:r>
          </a:p>
        </p:txBody>
      </p:sp>
    </p:spTree>
    <p:extLst>
      <p:ext uri="{BB962C8B-B14F-4D97-AF65-F5344CB8AC3E}">
        <p14:creationId xmlns:p14="http://schemas.microsoft.com/office/powerpoint/2010/main" val="10122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安裝環境、模組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B5F75-2202-60CD-CED9-9614F7BA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3.6 or 3.7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Tensorflow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1.15.0 (GPU)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gym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stable-baselines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9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795ABA-35AF-F702-886D-5B63FD39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981"/>
            <a:ext cx="3171825" cy="3105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D125BA-D154-28A5-451D-DBF5D253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253" y="2095981"/>
            <a:ext cx="3171825" cy="30972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1348ECD-74A2-3ADF-5E67-1272B916DA84}"/>
              </a:ext>
            </a:extLst>
          </p:cNvPr>
          <p:cNvSpPr txBox="1"/>
          <p:nvPr/>
        </p:nvSpPr>
        <p:spPr>
          <a:xfrm>
            <a:off x="3289998" y="522119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太空侵略者的遊戲畫面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6CB8D9-F457-BB8C-352E-1405DC901B72}"/>
              </a:ext>
            </a:extLst>
          </p:cNvPr>
          <p:cNvSpPr/>
          <p:nvPr/>
        </p:nvSpPr>
        <p:spPr>
          <a:xfrm>
            <a:off x="6655242" y="2154802"/>
            <a:ext cx="842838" cy="21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19FC0F-365F-91BF-8A42-E24DD60F5456}"/>
              </a:ext>
            </a:extLst>
          </p:cNvPr>
          <p:cNvSpPr txBox="1"/>
          <p:nvPr/>
        </p:nvSpPr>
        <p:spPr>
          <a:xfrm>
            <a:off x="8340918" y="22652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紀錄當前得分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758487-C67D-1211-F6DA-B5CD5A3902D4}"/>
              </a:ext>
            </a:extLst>
          </p:cNvPr>
          <p:cNvSpPr/>
          <p:nvPr/>
        </p:nvSpPr>
        <p:spPr>
          <a:xfrm>
            <a:off x="4736327" y="2423233"/>
            <a:ext cx="1359673" cy="1005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0805578-EAC5-B886-E8C6-81BA836B21F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096000" y="2926117"/>
            <a:ext cx="2347510" cy="532879"/>
          </a:xfrm>
          <a:prstGeom prst="bentConnector3">
            <a:avLst>
              <a:gd name="adj1" fmla="val 760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7A8A00-4DAF-E495-1F7F-17E7F76A8A9C}"/>
              </a:ext>
            </a:extLst>
          </p:cNvPr>
          <p:cNvSpPr txBox="1"/>
          <p:nvPr/>
        </p:nvSpPr>
        <p:spPr>
          <a:xfrm>
            <a:off x="8443510" y="32897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ea typeface="標楷體" panose="03000509000000000000" pitchFamily="65" charset="-120"/>
              </a:rPr>
              <a:t>攻擊的目標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E8C1E-18A6-7FD5-360C-E890899351DE}"/>
              </a:ext>
            </a:extLst>
          </p:cNvPr>
          <p:cNvSpPr/>
          <p:nvPr/>
        </p:nvSpPr>
        <p:spPr>
          <a:xfrm>
            <a:off x="5238935" y="4484536"/>
            <a:ext cx="686463" cy="564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040CB45-B060-ED1C-AB07-D391E8E7D8F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5925398" y="4310840"/>
            <a:ext cx="2518112" cy="455967"/>
          </a:xfrm>
          <a:prstGeom prst="bentConnector3">
            <a:avLst>
              <a:gd name="adj1" fmla="val 7755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E9419E0-25AC-E675-FC92-357A7C4967C7}"/>
              </a:ext>
            </a:extLst>
          </p:cNvPr>
          <p:cNvSpPr txBox="1"/>
          <p:nvPr/>
        </p:nvSpPr>
        <p:spPr>
          <a:xfrm>
            <a:off x="8443510" y="414156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可控制上下左右並可攻擊目標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692A94-126E-BB6C-6F0A-E9396DAB999C}"/>
              </a:ext>
            </a:extLst>
          </p:cNvPr>
          <p:cNvSpPr/>
          <p:nvPr/>
        </p:nvSpPr>
        <p:spPr>
          <a:xfrm>
            <a:off x="4523014" y="2154801"/>
            <a:ext cx="1257300" cy="21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9D7DEC9-9494-01D5-6886-4EE1FEB28DAB}"/>
              </a:ext>
            </a:extLst>
          </p:cNvPr>
          <p:cNvCxnSpPr>
            <a:cxnSpLocks/>
            <a:stCxn id="35" idx="0"/>
            <a:endCxn id="46" idx="1"/>
          </p:cNvCxnSpPr>
          <p:nvPr/>
        </p:nvCxnSpPr>
        <p:spPr>
          <a:xfrm rot="5400000" flipH="1" flipV="1">
            <a:off x="7594004" y="-535703"/>
            <a:ext cx="248164" cy="513284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84B98A6-BD09-FA8E-6395-268BD50BF03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7498080" y="2260090"/>
            <a:ext cx="842838" cy="174397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57E1B1-E5F8-4C78-7843-BB6AB131672E}"/>
              </a:ext>
            </a:extLst>
          </p:cNvPr>
          <p:cNvSpPr txBox="1"/>
          <p:nvPr/>
        </p:nvSpPr>
        <p:spPr>
          <a:xfrm>
            <a:off x="10284509" y="17373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最高分的紀錄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72C7A69-7B96-3348-4E83-F6BFAF7BD892}"/>
              </a:ext>
            </a:extLst>
          </p:cNvPr>
          <p:cNvSpPr txBox="1"/>
          <p:nvPr/>
        </p:nvSpPr>
        <p:spPr>
          <a:xfrm>
            <a:off x="1097280" y="5723164"/>
            <a:ext cx="293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pygame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建立遊戲畫面</a:t>
            </a:r>
          </a:p>
        </p:txBody>
      </p:sp>
    </p:spTree>
    <p:extLst>
      <p:ext uri="{BB962C8B-B14F-4D97-AF65-F5344CB8AC3E}">
        <p14:creationId xmlns:p14="http://schemas.microsoft.com/office/powerpoint/2010/main" val="21025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2AED5BD7-1CCE-8F78-EF95-07D4EABCD9E7}"/>
              </a:ext>
            </a:extLst>
          </p:cNvPr>
          <p:cNvSpPr/>
          <p:nvPr/>
        </p:nvSpPr>
        <p:spPr>
          <a:xfrm>
            <a:off x="3212328" y="2938007"/>
            <a:ext cx="4905954" cy="82296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F76CA7-1035-0622-76D4-56AFF388480F}"/>
              </a:ext>
            </a:extLst>
          </p:cNvPr>
          <p:cNvSpPr/>
          <p:nvPr/>
        </p:nvSpPr>
        <p:spPr>
          <a:xfrm>
            <a:off x="954157" y="2938007"/>
            <a:ext cx="1932166" cy="24609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440C1D-58F1-5275-DA90-7F0C04F664D1}"/>
              </a:ext>
            </a:extLst>
          </p:cNvPr>
          <p:cNvSpPr/>
          <p:nvPr/>
        </p:nvSpPr>
        <p:spPr>
          <a:xfrm>
            <a:off x="1184743" y="1932167"/>
            <a:ext cx="1439187" cy="628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建立遊戲介面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和玩法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276107-152D-8196-ABD7-C47DC3EC0BF9}"/>
              </a:ext>
            </a:extLst>
          </p:cNvPr>
          <p:cNvSpPr/>
          <p:nvPr/>
        </p:nvSpPr>
        <p:spPr>
          <a:xfrm>
            <a:off x="4863546" y="1932164"/>
            <a:ext cx="1439187" cy="628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728D7-228B-1E2F-01D4-531DE1B7DDA9}"/>
              </a:ext>
            </a:extLst>
          </p:cNvPr>
          <p:cNvSpPr/>
          <p:nvPr/>
        </p:nvSpPr>
        <p:spPr>
          <a:xfrm>
            <a:off x="8542350" y="1932165"/>
            <a:ext cx="1439187" cy="628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利用訓練結果去執行遊戲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6E7D967-23EA-7659-9582-5FFCB8748F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23930" y="2246241"/>
            <a:ext cx="2239616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257751-7746-D30C-C422-A2273456EC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02733" y="2246241"/>
            <a:ext cx="22396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3FBA382-14DC-1562-5E09-32105EB24F7C}"/>
              </a:ext>
            </a:extLst>
          </p:cNvPr>
          <p:cNvSpPr/>
          <p:nvPr/>
        </p:nvSpPr>
        <p:spPr>
          <a:xfrm>
            <a:off x="1184742" y="3069205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遊戲介面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0E3BED-8016-8E3B-92AD-3DCA27E9A1F4}"/>
              </a:ext>
            </a:extLst>
          </p:cNvPr>
          <p:cNvSpPr/>
          <p:nvPr/>
        </p:nvSpPr>
        <p:spPr>
          <a:xfrm>
            <a:off x="1184741" y="4587907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95F9CE-4AD1-6A43-B4CD-054C90288629}"/>
              </a:ext>
            </a:extLst>
          </p:cNvPr>
          <p:cNvSpPr/>
          <p:nvPr/>
        </p:nvSpPr>
        <p:spPr>
          <a:xfrm>
            <a:off x="1184741" y="3828556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控制移動方向和攻擊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2B4638D-41F7-7AC8-51A1-186DAD5A1746}"/>
              </a:ext>
            </a:extLst>
          </p:cNvPr>
          <p:cNvCxnSpPr>
            <a:cxnSpLocks/>
          </p:cNvCxnSpPr>
          <p:nvPr/>
        </p:nvCxnSpPr>
        <p:spPr>
          <a:xfrm>
            <a:off x="1773141" y="2560318"/>
            <a:ext cx="0" cy="377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DA3CB8-A8C8-90C8-8A77-8BD3CC2AF87D}"/>
              </a:ext>
            </a:extLst>
          </p:cNvPr>
          <p:cNvSpPr/>
          <p:nvPr/>
        </p:nvSpPr>
        <p:spPr>
          <a:xfrm>
            <a:off x="4935109" y="3033433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Deep Q-learning Network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03BC93-933D-0FA1-657F-06EABF819DD2}"/>
              </a:ext>
            </a:extLst>
          </p:cNvPr>
          <p:cNvSpPr/>
          <p:nvPr/>
        </p:nvSpPr>
        <p:spPr>
          <a:xfrm>
            <a:off x="3355449" y="3033434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Random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93FEE4-C109-78AB-23EF-23C4DC50F36D}"/>
              </a:ext>
            </a:extLst>
          </p:cNvPr>
          <p:cNvSpPr/>
          <p:nvPr/>
        </p:nvSpPr>
        <p:spPr>
          <a:xfrm>
            <a:off x="6514769" y="3033433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Proximal Policy Optimization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FC8D69-C9AC-46BC-7B70-437DE22231FE}"/>
              </a:ext>
            </a:extLst>
          </p:cNvPr>
          <p:cNvCxnSpPr>
            <a:cxnSpLocks/>
          </p:cNvCxnSpPr>
          <p:nvPr/>
        </p:nvCxnSpPr>
        <p:spPr>
          <a:xfrm>
            <a:off x="5559287" y="2560318"/>
            <a:ext cx="0" cy="377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DD5950F-6A0D-303C-EF2F-7DDBE4656837}"/>
              </a:ext>
            </a:extLst>
          </p:cNvPr>
          <p:cNvSpPr txBox="1"/>
          <p:nvPr/>
        </p:nvSpPr>
        <p:spPr>
          <a:xfrm>
            <a:off x="4013211" y="3856398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採用三種不同的訓練方式做比較</a:t>
            </a:r>
          </a:p>
        </p:txBody>
      </p:sp>
    </p:spTree>
    <p:extLst>
      <p:ext uri="{BB962C8B-B14F-4D97-AF65-F5344CB8AC3E}">
        <p14:creationId xmlns:p14="http://schemas.microsoft.com/office/powerpoint/2010/main" val="98136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類別定義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C76B44-3E50-52F5-3420-9FA6C6C4BC2D}"/>
              </a:ext>
            </a:extLst>
          </p:cNvPr>
          <p:cNvSpPr/>
          <p:nvPr/>
        </p:nvSpPr>
        <p:spPr>
          <a:xfrm>
            <a:off x="397566" y="2938007"/>
            <a:ext cx="3108950" cy="2914153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919DA-6FA6-5422-9431-D0928A2688CF}"/>
              </a:ext>
            </a:extLst>
          </p:cNvPr>
          <p:cNvSpPr/>
          <p:nvPr/>
        </p:nvSpPr>
        <p:spPr>
          <a:xfrm>
            <a:off x="1097280" y="1930179"/>
            <a:ext cx="1439187" cy="628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建立遊戲介面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和玩法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E87A84-4782-EB0F-E865-FEA899D7C8A7}"/>
              </a:ext>
            </a:extLst>
          </p:cNvPr>
          <p:cNvSpPr/>
          <p:nvPr/>
        </p:nvSpPr>
        <p:spPr>
          <a:xfrm>
            <a:off x="1922264" y="3384649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遊戲介面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87F48F-6EAE-6984-F24C-6F9A301762E9}"/>
              </a:ext>
            </a:extLst>
          </p:cNvPr>
          <p:cNvSpPr/>
          <p:nvPr/>
        </p:nvSpPr>
        <p:spPr>
          <a:xfrm>
            <a:off x="1922263" y="5113681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分數計算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23469B-061E-6C88-5926-08656FB6B101}"/>
              </a:ext>
            </a:extLst>
          </p:cNvPr>
          <p:cNvSpPr/>
          <p:nvPr/>
        </p:nvSpPr>
        <p:spPr>
          <a:xfrm>
            <a:off x="1922263" y="4295691"/>
            <a:ext cx="1439187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控制移動方向和攻擊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C42932-903E-2415-E112-70958DEF342D}"/>
              </a:ext>
            </a:extLst>
          </p:cNvPr>
          <p:cNvCxnSpPr>
            <a:cxnSpLocks/>
          </p:cNvCxnSpPr>
          <p:nvPr/>
        </p:nvCxnSpPr>
        <p:spPr>
          <a:xfrm>
            <a:off x="1773141" y="2560318"/>
            <a:ext cx="0" cy="377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741E8E-7810-4338-0B76-D2F08A060B52}"/>
              </a:ext>
            </a:extLst>
          </p:cNvPr>
          <p:cNvSpPr txBox="1"/>
          <p:nvPr/>
        </p:nvSpPr>
        <p:spPr>
          <a:xfrm>
            <a:off x="397566" y="2964900"/>
            <a:ext cx="248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</a:rPr>
              <a:t>class: SpaceENV(</a:t>
            </a:r>
            <a:r>
              <a:rPr lang="en-US" altLang="zh-TW" sz="1600" dirty="0" err="1">
                <a:latin typeface="Times New Roman" panose="02020603050405020304" pitchFamily="18" charset="0"/>
              </a:rPr>
              <a:t>gym.Env</a:t>
            </a:r>
            <a:r>
              <a:rPr lang="en-US" altLang="zh-TW" sz="1600" dirty="0">
                <a:latin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28640AE-6A0F-0F30-0063-060AFE550DCB}"/>
              </a:ext>
            </a:extLst>
          </p:cNvPr>
          <p:cNvSpPr txBox="1"/>
          <p:nvPr/>
        </p:nvSpPr>
        <p:spPr>
          <a:xfrm>
            <a:off x="480844" y="336719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__():</a:t>
            </a:r>
          </a:p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pre_processing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reset():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6D9927-D0EB-72CC-38EF-1879B71F1D74}"/>
              </a:ext>
            </a:extLst>
          </p:cNvPr>
          <p:cNvSpPr txBox="1"/>
          <p:nvPr/>
        </p:nvSpPr>
        <p:spPr>
          <a:xfrm>
            <a:off x="1226556" y="448471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step():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560D15-2EBC-53F8-F1FD-FE078E2C0121}"/>
              </a:ext>
            </a:extLst>
          </p:cNvPr>
          <p:cNvSpPr txBox="1"/>
          <p:nvPr/>
        </p:nvSpPr>
        <p:spPr>
          <a:xfrm>
            <a:off x="1049425" y="530650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render():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F60570-A2F2-C128-8CC3-7DB6DF15D18E}"/>
              </a:ext>
            </a:extLst>
          </p:cNvPr>
          <p:cNvSpPr/>
          <p:nvPr/>
        </p:nvSpPr>
        <p:spPr>
          <a:xfrm>
            <a:off x="4158375" y="2938007"/>
            <a:ext cx="7768642" cy="287903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257E91-90ED-A5E5-1998-8F6A0CC363B9}"/>
              </a:ext>
            </a:extLst>
          </p:cNvPr>
          <p:cNvSpPr/>
          <p:nvPr/>
        </p:nvSpPr>
        <p:spPr>
          <a:xfrm>
            <a:off x="4376863" y="1924122"/>
            <a:ext cx="1439187" cy="628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96356D-2ECE-2F3A-4A35-9455647B8B60}"/>
              </a:ext>
            </a:extLst>
          </p:cNvPr>
          <p:cNvSpPr/>
          <p:nvPr/>
        </p:nvSpPr>
        <p:spPr>
          <a:xfrm>
            <a:off x="4376863" y="3975524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Deep Q-learning Network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727C7A-2786-2E06-6C2B-6B2DEACAF12F}"/>
              </a:ext>
            </a:extLst>
          </p:cNvPr>
          <p:cNvSpPr/>
          <p:nvPr/>
        </p:nvSpPr>
        <p:spPr>
          <a:xfrm>
            <a:off x="4376863" y="3029166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Random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201B6A-099D-856D-3534-E1BD1B93EDF0}"/>
              </a:ext>
            </a:extLst>
          </p:cNvPr>
          <p:cNvSpPr/>
          <p:nvPr/>
        </p:nvSpPr>
        <p:spPr>
          <a:xfrm>
            <a:off x="4376863" y="4845011"/>
            <a:ext cx="1439186" cy="628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Proximal Policy Optimization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676D39-ED16-D180-EBA5-7A27285268C8}"/>
              </a:ext>
            </a:extLst>
          </p:cNvPr>
          <p:cNvSpPr txBox="1"/>
          <p:nvPr/>
        </p:nvSpPr>
        <p:spPr>
          <a:xfrm>
            <a:off x="5788046" y="3183054"/>
            <a:ext cx="389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直接採用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random.randint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做為移動和射擊方向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7FCA552-8C53-CABE-58F0-BE5238F439AC}"/>
              </a:ext>
            </a:extLst>
          </p:cNvPr>
          <p:cNvSpPr txBox="1"/>
          <p:nvPr/>
        </p:nvSpPr>
        <p:spPr>
          <a:xfrm>
            <a:off x="5816049" y="4308620"/>
            <a:ext cx="6110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class: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SaveOnBestTrainingRewardCallback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BaseCallback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__():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初始化參數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(reward)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、設定存檔點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(checkpoint)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、最佳儲存模型路徑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on_step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選擇當前訓練的最佳參數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(reward)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，並儲存最佳模型</a:t>
            </a:r>
          </a:p>
          <a:p>
            <a:pPr algn="ctr"/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EA0AA29-D24B-DCE1-FDE4-F150C10D1898}"/>
              </a:ext>
            </a:extLst>
          </p:cNvPr>
          <p:cNvCxnSpPr>
            <a:cxnSpLocks/>
          </p:cNvCxnSpPr>
          <p:nvPr/>
        </p:nvCxnSpPr>
        <p:spPr>
          <a:xfrm>
            <a:off x="5082209" y="2552275"/>
            <a:ext cx="0" cy="377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7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特徵定義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7C9868-AFE8-210D-6D67-70E75BD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99" y="2236351"/>
            <a:ext cx="8340544" cy="2285081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44D69B-747B-2861-CF4B-A18CFFDE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33" y="4527076"/>
            <a:ext cx="3851727" cy="3840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85971F-80D5-44F1-2C6D-D75B9D6945F7}"/>
              </a:ext>
            </a:extLst>
          </p:cNvPr>
          <p:cNvSpPr txBox="1"/>
          <p:nvPr/>
        </p:nvSpPr>
        <p:spPr>
          <a:xfrm>
            <a:off x="1097280" y="1867019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Deep Q-Learning Network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7AB35D-9211-6BB4-7F0C-FC2AAAF69BFE}"/>
              </a:ext>
            </a:extLst>
          </p:cNvPr>
          <p:cNvSpPr txBox="1"/>
          <p:nvPr/>
        </p:nvSpPr>
        <p:spPr>
          <a:xfrm>
            <a:off x="1097280" y="4719081"/>
            <a:ext cx="720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遊戲開始到當前的所有幀，大小為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(252, 84, 1)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敵人的移動方式、避免碰撞、射擊時機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Reward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設定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初始設定為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reward = -0.001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不射擊敵人只單純活著，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reward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分數會很低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若擊中敵人，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reward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加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碰撞到敵人，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reward = -2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此時遊戲結束。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pic>
        <p:nvPicPr>
          <p:cNvPr id="4" name="2022-10-24 17-31-01_Trim">
            <a:hlinkClick r:id="" action="ppaction://media"/>
            <a:extLst>
              <a:ext uri="{FF2B5EF4-FFF2-40B4-BE49-F238E27FC236}">
                <a16:creationId xmlns:a16="http://schemas.microsoft.com/office/drawing/2014/main" id="{BEF10288-E69F-F91E-2337-63A6D09574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2829" y="1737360"/>
            <a:ext cx="8166778" cy="4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5CB3-5493-96DA-B850-404182E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B5F75-2202-60CD-CED9-9614F7BA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https://www.youtube.com/watch?v=1-f51I231G0&amp;t=60s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https://github.com/ClarityCoders/SpaceShooter-Gym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5779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315</Words>
  <Application>Microsoft Office PowerPoint</Application>
  <PresentationFormat>寬螢幕</PresentationFormat>
  <Paragraphs>59</Paragraphs>
  <Slides>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Times New Roman</vt:lpstr>
      <vt:lpstr>回顧</vt:lpstr>
      <vt:lpstr>AI Plays Space Invaders</vt:lpstr>
      <vt:lpstr>安裝環境、模組</vt:lpstr>
      <vt:lpstr>遊戲畫面</vt:lpstr>
      <vt:lpstr>架構</vt:lpstr>
      <vt:lpstr>類別定義</vt:lpstr>
      <vt:lpstr>特徵定義</vt:lpstr>
      <vt:lpstr>影片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佳曄 何</dc:creator>
  <cp:lastModifiedBy>佳曄 何</cp:lastModifiedBy>
  <cp:revision>135</cp:revision>
  <dcterms:created xsi:type="dcterms:W3CDTF">2022-10-19T14:25:14Z</dcterms:created>
  <dcterms:modified xsi:type="dcterms:W3CDTF">2022-10-24T09:35:50Z</dcterms:modified>
</cp:coreProperties>
</file>