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心臟超音波影像教學文件" id="{5522E5C3-8F7A-446B-A49D-91062980C567}">
          <p14:sldIdLst>
            <p14:sldId id="259"/>
          </p14:sldIdLst>
        </p14:section>
        <p14:section name="0.1 心臟超音波影像 9 類(缺瓣膜和short axis)" id="{60F58277-EDD0-459B-85E4-B3DB98A961DF}">
          <p14:sldIdLst>
            <p14:sldId id="262"/>
            <p14:sldId id="263"/>
            <p14:sldId id="265"/>
            <p14:sldId id="266"/>
            <p14:sldId id="267"/>
            <p14:sldId id="268"/>
          </p14:sldIdLst>
        </p14:section>
        <p14:section name="0.2 醫學影像的檔案格式" id="{2D03B5E0-0D18-4EA1-B299-40EDBB40EC15}">
          <p14:sldIdLst>
            <p14:sldId id="269"/>
            <p14:sldId id="270"/>
            <p14:sldId id="271"/>
          </p14:sldIdLst>
        </p14:section>
        <p14:section name="1. 骨架圖" id="{B607491F-DF75-4B94-A663-C1419F564D1C}">
          <p14:sldIdLst/>
        </p14:section>
        <p14:section name="2. 利用機器學習分類 View" id="{EE60FB02-CD3C-4827-B18F-3C896C3D9D60}">
          <p14:sldIdLst/>
        </p14:section>
        <p14:section name="3. 超音波影像 ROI" id="{6735660B-0167-4B3A-84BD-E563CE2DF8C2}">
          <p14:sldIdLst>
            <p14:sldId id="272"/>
            <p14:sldId id="274"/>
            <p14:sldId id="275"/>
          </p14:sldIdLst>
        </p14:section>
        <p14:section name="Color Doppler" id="{378FA028-AF3C-46D4-9AC1-12653645B83D}">
          <p14:sldIdLst/>
        </p14:section>
        <p14:section name="還原 Color Doppler 影像" id="{6249B5DF-C798-4AEB-B407-22225DC694B2}">
          <p14:sldIdLst/>
        </p14:section>
        <p14:section name="PLA Matching with watershed" id="{A3399CC6-8CA0-4843-9AD3-1700C9AE8B06}">
          <p14:sldIdLst/>
        </p14:section>
        <p14:section name="MultiThreshold C Code" id="{FAAAC5C2-68CB-4BAB-B2C2-E700129AB5AE}">
          <p14:sldIdLst/>
        </p14:section>
        <p14:section name="A4C Segmentation" id="{826EFC0D-26E9-4AE5-AC8B-4779F63CE5F6}">
          <p14:sldIdLst/>
        </p14:section>
        <p14:section name="A4C LVEF" id="{841E762C-BADF-45DA-8F69-31741D5938C2}">
          <p14:sldIdLst/>
        </p14:section>
        <p14:section name="A4C Muscle Semantic" id="{42AA6A77-34B2-45F7-B558-7473E5A6182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  <a:srgbClr val="0000FF"/>
    <a:srgbClr val="FFFFFF"/>
    <a:srgbClr val="FF7373"/>
    <a:srgbClr val="FF66FF"/>
    <a:srgbClr val="A7CD8E"/>
    <a:srgbClr val="E5F5FF"/>
    <a:srgbClr val="FFFF9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5" autoAdjust="0"/>
    <p:restoredTop sz="93883" autoAdjust="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icom.innolitics.com/ciods/us-im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000" b="0" dirty="0"/>
              <a:t>心臟超音波影像</a:t>
            </a:r>
            <a:br>
              <a:rPr lang="en-US" altLang="zh-TW" sz="4000" b="0" dirty="0"/>
            </a:br>
            <a:r>
              <a:rPr lang="zh-TW" altLang="en-US" sz="4000" b="0" dirty="0"/>
              <a:t>教學文件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327374"/>
            <a:ext cx="10515600" cy="93191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 err="1"/>
              <a:t>Dicom</a:t>
            </a:r>
            <a:r>
              <a:rPr lang="en-US" altLang="zh-TW" sz="2000" dirty="0"/>
              <a:t> </a:t>
            </a:r>
            <a:r>
              <a:rPr lang="zh-TW" altLang="en-US" sz="2000" dirty="0"/>
              <a:t>裡面也包含了超音波影像資訊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00B0F0"/>
                </a:solidFill>
              </a:rPr>
              <a:t>pixel_array</a:t>
            </a:r>
            <a:r>
              <a:rPr lang="en-US" altLang="zh-TW" sz="2000" dirty="0">
                <a:solidFill>
                  <a:srgbClr val="00B0F0"/>
                </a:solidFill>
              </a:rPr>
              <a:t> </a:t>
            </a:r>
            <a:r>
              <a:rPr lang="zh-TW" altLang="en-US" sz="2000" dirty="0"/>
              <a:t>屬性</a:t>
            </a:r>
            <a:r>
              <a:rPr lang="en-US" altLang="zh-TW" sz="2000" dirty="0"/>
              <a:t>)</a:t>
            </a:r>
            <a:r>
              <a:rPr lang="zh-TW" altLang="en-US" sz="2000" dirty="0"/>
              <a:t>，由於要做影像處理通常會轉成較適合的影像格式，方便 </a:t>
            </a:r>
            <a:r>
              <a:rPr lang="en-US" altLang="zh-TW" sz="2000" dirty="0"/>
              <a:t>opencv</a:t>
            </a:r>
            <a:r>
              <a:rPr lang="zh-TW" altLang="en-US" sz="2000" dirty="0"/>
              <a:t> 讀取，因此先轉成 </a:t>
            </a:r>
            <a:r>
              <a:rPr lang="en-US" altLang="zh-TW" sz="2000" dirty="0"/>
              <a:t>avi </a:t>
            </a:r>
            <a:r>
              <a:rPr lang="zh-TW" altLang="en-US" sz="2000" dirty="0"/>
              <a:t>或 </a:t>
            </a:r>
            <a:r>
              <a:rPr lang="en-US" altLang="zh-TW" sz="2000" dirty="0" err="1"/>
              <a:t>png</a:t>
            </a:r>
            <a:r>
              <a:rPr lang="zh-TW" altLang="en-US" sz="2000" dirty="0"/>
              <a:t> 檔案。要注意的是 </a:t>
            </a:r>
            <a:r>
              <a:rPr lang="en-US" altLang="zh-TW" sz="2000" dirty="0" err="1"/>
              <a:t>Dicom</a:t>
            </a:r>
            <a:r>
              <a:rPr lang="zh-TW" altLang="en-US" sz="2000" dirty="0"/>
              <a:t> 的影像顏色通道並非為 </a:t>
            </a:r>
            <a:r>
              <a:rPr lang="en-US" altLang="zh-TW" sz="2000" dirty="0"/>
              <a:t>RGB</a:t>
            </a:r>
            <a:r>
              <a:rPr lang="zh-TW" altLang="en-US" sz="2000" dirty="0"/>
              <a:t>或 </a:t>
            </a:r>
            <a:r>
              <a:rPr lang="en-US" altLang="zh-TW" sz="2000" dirty="0"/>
              <a:t>BGR</a:t>
            </a:r>
            <a:r>
              <a:rPr lang="zh-TW" altLang="en-US" sz="2000" dirty="0"/>
              <a:t> 而是 </a:t>
            </a:r>
            <a:r>
              <a:rPr lang="en-US" altLang="zh-TW" sz="2000" dirty="0"/>
              <a:t>YUV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醫學影像轉成 </a:t>
            </a:r>
            <a:r>
              <a:rPr lang="en-US" altLang="zh-TW" dirty="0"/>
              <a:t>avi </a:t>
            </a:r>
            <a:r>
              <a:rPr lang="zh-TW" altLang="en-US" dirty="0"/>
              <a:t>或 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21B54-8A9C-2526-13DD-553D743A0971}"/>
              </a:ext>
            </a:extLst>
          </p:cNvPr>
          <p:cNvSpPr txBox="1"/>
          <p:nvPr/>
        </p:nvSpPr>
        <p:spPr>
          <a:xfrm>
            <a:off x="838200" y="5363762"/>
            <a:ext cx="1057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G01-SourceCode/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心臟超音波影像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1100507_1110429/A4C _To LV Muscle Semantic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“DCMToAVI.py”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N01-API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 LV Muscle Semantic 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84FF37-003A-4B6B-2A22-200217CDF27F}"/>
              </a:ext>
            </a:extLst>
          </p:cNvPr>
          <p:cNvSpPr txBox="1"/>
          <p:nvPr/>
        </p:nvSpPr>
        <p:spPr>
          <a:xfrm>
            <a:off x="962025" y="2105025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在醫生給的資料集裡，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檔案有圖片或影片，因此在轉換前必須先判斷屬於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彩色影片、灰階影片、彩色圖片、灰階圖片再進行轉換。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494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由於真實患者的超音波影像會有診斷資料等文字。為了將目標鎖定在影像處理的區域，我們優先找出超音波影像範圍</a:t>
            </a:r>
            <a:r>
              <a:rPr lang="en-US" altLang="zh-TW" sz="2000" dirty="0"/>
              <a:t>(ROI)</a:t>
            </a:r>
            <a:r>
              <a:rPr lang="zh-TW" altLang="en-US" sz="2000" dirty="0"/>
              <a:t>。</a:t>
            </a:r>
            <a:r>
              <a:rPr lang="zh-TW" altLang="en-US" sz="2000" dirty="0">
                <a:solidFill>
                  <a:srgbClr val="FF0000"/>
                </a:solidFill>
              </a:rPr>
              <a:t>找出超音波影像邊緣</a:t>
            </a:r>
            <a:r>
              <a:rPr lang="zh-TW" altLang="en-US" sz="2000" dirty="0"/>
              <a:t>，利用遮罩的方法，將超音波影像區域取出。</a:t>
            </a:r>
            <a:r>
              <a:rPr lang="en-US" altLang="zh-TW" sz="2000" dirty="0"/>
              <a:t>(</a:t>
            </a:r>
            <a:r>
              <a:rPr lang="zh-TW" altLang="en-US" sz="2000" dirty="0"/>
              <a:t>後面會介紹做法，可跳過會使用即可。</a:t>
            </a:r>
            <a:r>
              <a:rPr lang="en-US" altLang="zh-TW" sz="2000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感興趣區域</a:t>
            </a:r>
            <a:r>
              <a:rPr lang="en-US" altLang="zh-TW" dirty="0"/>
              <a:t>(Region of Interest)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21B54-8A9C-2526-13DD-553D743A0971}"/>
              </a:ext>
            </a:extLst>
          </p:cNvPr>
          <p:cNvSpPr txBox="1"/>
          <p:nvPr/>
        </p:nvSpPr>
        <p:spPr>
          <a:xfrm>
            <a:off x="235808" y="5654851"/>
            <a:ext cx="1209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G01-SourceCode/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心臟超音波影像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1100507_1110429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“VideoROI.py”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N01-API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資料夾有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VideoROI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VideoROI.py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後來在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 Muscle Semantic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裡有調整回傳值，但過程相同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8C013C-B03E-6067-332C-7A1AF4F2D0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" y="2119304"/>
            <a:ext cx="4298156" cy="31180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417CBF-F4BB-A04B-1606-61010554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1" y="2161709"/>
            <a:ext cx="4171316" cy="31180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6F909A8-F2B1-1A77-1BFC-5A00671BBD27}"/>
              </a:ext>
            </a:extLst>
          </p:cNvPr>
          <p:cNvSpPr txBox="1"/>
          <p:nvPr/>
        </p:nvSpPr>
        <p:spPr>
          <a:xfrm>
            <a:off x="2355393" y="521825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原始超音波影像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714B64-A02F-C3BB-CFA0-A5A49F5EB846}"/>
              </a:ext>
            </a:extLst>
          </p:cNvPr>
          <p:cNvSpPr txBox="1"/>
          <p:nvPr/>
        </p:nvSpPr>
        <p:spPr>
          <a:xfrm>
            <a:off x="6984547" y="5223675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遮罩區域</a:t>
            </a:r>
          </a:p>
        </p:txBody>
      </p:sp>
    </p:spTree>
    <p:extLst>
      <p:ext uri="{BB962C8B-B14F-4D97-AF65-F5344CB8AC3E}">
        <p14:creationId xmlns:p14="http://schemas.microsoft.com/office/powerpoint/2010/main" val="97415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利用超音波影像模糊特性，將每幀影像和第一幀影像做差幀算法。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  (</a:t>
            </a:r>
            <a:r>
              <a:rPr lang="zh-TW" altLang="en-US" dirty="0"/>
              <a:t>使用 </a:t>
            </a:r>
            <a:r>
              <a:rPr lang="en-US" altLang="zh-TW" dirty="0"/>
              <a:t>cv2.absdiff(first frame, current frame))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sz="1800" dirty="0"/>
              <a:t>  設定門檻值過濾掉部分區域。</a:t>
            </a:r>
            <a:r>
              <a:rPr lang="en-US" altLang="zh-TW" dirty="0"/>
              <a:t>(</a:t>
            </a:r>
            <a:r>
              <a:rPr lang="zh-TW" altLang="en-US" dirty="0"/>
              <a:t>設定 </a:t>
            </a:r>
            <a:r>
              <a:rPr lang="en-US" altLang="zh-TW" dirty="0"/>
              <a:t>10</a:t>
            </a:r>
            <a:r>
              <a:rPr lang="zh-TW" altLang="en-US" dirty="0"/>
              <a:t>，純屬經驗法則。大於或小於效果會不太好，且某些 </a:t>
            </a:r>
            <a:r>
              <a:rPr lang="en-US" altLang="zh-TW" dirty="0"/>
              <a:t>case </a:t>
            </a:r>
            <a:r>
              <a:rPr lang="zh-TW" altLang="en-US" dirty="0"/>
              <a:t>會出問題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sz="1800" dirty="0"/>
              <a:t>  將差幀的影像疊加後，找輪廓後儲存成實心 </a:t>
            </a:r>
            <a:r>
              <a:rPr lang="en-US" altLang="zh-TW" sz="1800" dirty="0"/>
              <a:t>mask</a:t>
            </a:r>
            <a:r>
              <a:rPr lang="zh-TW" altLang="en-US" sz="1800" dirty="0"/>
              <a:t> 。</a:t>
            </a:r>
            <a:endParaRPr lang="en-US" altLang="zh-TW" sz="1800" dirty="0"/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sz="1800" dirty="0"/>
              <a:t>  用 </a:t>
            </a:r>
            <a:r>
              <a:rPr lang="en-US" altLang="zh-TW" sz="1800" dirty="0"/>
              <a:t>mask </a:t>
            </a:r>
            <a:r>
              <a:rPr lang="zh-TW" altLang="en-US" sz="1800" dirty="0"/>
              <a:t>形態學侵蝕 </a:t>
            </a:r>
            <a:r>
              <a:rPr lang="en-US" altLang="zh-TW" sz="1800" dirty="0"/>
              <a:t>3</a:t>
            </a:r>
            <a:r>
              <a:rPr lang="zh-TW" altLang="en-US" sz="1800" dirty="0"/>
              <a:t> 次、膨脹 </a:t>
            </a:r>
            <a:r>
              <a:rPr lang="en-US" altLang="zh-TW" sz="1800" dirty="0"/>
              <a:t>2</a:t>
            </a:r>
            <a:r>
              <a:rPr lang="zh-TW" altLang="en-US" sz="1800" dirty="0"/>
              <a:t> 次，</a:t>
            </a:r>
            <a:r>
              <a:rPr lang="en-US" altLang="zh-TW" sz="1800" dirty="0"/>
              <a:t>kernel </a:t>
            </a:r>
            <a:r>
              <a:rPr lang="zh-TW" altLang="en-US" sz="1800" dirty="0"/>
              <a:t>設為 </a:t>
            </a:r>
            <a:r>
              <a:rPr lang="en-US" altLang="zh-TW" sz="1800" dirty="0"/>
              <a:t>3</a:t>
            </a:r>
            <a:r>
              <a:rPr lang="zh-TW" altLang="en-US" sz="1800" dirty="0"/>
              <a:t>*</a:t>
            </a:r>
            <a:r>
              <a:rPr lang="en-US" altLang="zh-TW" sz="1800" dirty="0"/>
              <a:t>3</a:t>
            </a:r>
            <a:r>
              <a:rPr lang="zh-TW" altLang="en-US" sz="1800" dirty="0"/>
              <a:t> 且值都為</a:t>
            </a:r>
            <a:r>
              <a:rPr lang="en-US" altLang="zh-TW" sz="1800" dirty="0"/>
              <a:t>1</a:t>
            </a:r>
            <a:r>
              <a:rPr lang="zh-TW" altLang="en-US" sz="1800" dirty="0"/>
              <a:t>。</a:t>
            </a:r>
            <a:r>
              <a:rPr lang="en-US" altLang="zh-TW" sz="1800" dirty="0"/>
              <a:t>(</a:t>
            </a:r>
            <a:r>
              <a:rPr lang="zh-TW" altLang="en-US" sz="1800" dirty="0"/>
              <a:t>屬經驗法則</a:t>
            </a:r>
            <a:r>
              <a:rPr lang="en-US" altLang="zh-TW" sz="1800" dirty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sz="1800" dirty="0"/>
              <a:t>  第二次找 </a:t>
            </a:r>
            <a:r>
              <a:rPr lang="en-US" altLang="zh-TW" sz="1800" dirty="0"/>
              <a:t>mask </a:t>
            </a:r>
            <a:r>
              <a:rPr lang="zh-TW" altLang="en-US" sz="1800" dirty="0"/>
              <a:t>輪廓，並過濾面積小於 </a:t>
            </a:r>
            <a:r>
              <a:rPr lang="en-US" altLang="zh-TW" sz="1800" dirty="0"/>
              <a:t>300</a:t>
            </a:r>
            <a:r>
              <a:rPr lang="zh-TW" altLang="en-US" sz="1800" dirty="0"/>
              <a:t> </a:t>
            </a:r>
            <a:r>
              <a:rPr lang="en-US" altLang="zh-TW" sz="1800" dirty="0"/>
              <a:t>pixel</a:t>
            </a:r>
            <a:r>
              <a:rPr lang="zh-TW" altLang="en-US" sz="1800" dirty="0"/>
              <a:t> 的輪廓面積 </a:t>
            </a:r>
            <a:r>
              <a:rPr lang="en-US" altLang="zh-TW" sz="1800" dirty="0"/>
              <a:t>(</a:t>
            </a:r>
            <a:r>
              <a:rPr lang="zh-TW" altLang="en-US" sz="1800" dirty="0"/>
              <a:t>得到 </a:t>
            </a:r>
            <a:r>
              <a:rPr lang="en-US" altLang="zh-TW" sz="1800" dirty="0"/>
              <a:t>mask2)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sz="1800" dirty="0"/>
              <a:t>  第三次找 </a:t>
            </a:r>
            <a:r>
              <a:rPr lang="en-US" altLang="zh-TW" sz="1800" dirty="0"/>
              <a:t>mask2 </a:t>
            </a:r>
            <a:r>
              <a:rPr lang="zh-TW" altLang="en-US" sz="1800" dirty="0"/>
              <a:t>輪廓，接著用霍夫變換找直線。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        </a:t>
            </a:r>
            <a:r>
              <a:rPr lang="en-US" altLang="zh-TW" sz="1800" dirty="0"/>
              <a:t>(</a:t>
            </a:r>
            <a:r>
              <a:rPr lang="zh-TW" altLang="en-US" sz="1800" dirty="0"/>
              <a:t>使用 </a:t>
            </a:r>
            <a:r>
              <a:rPr lang="en-US" altLang="zh-TW" sz="1800" dirty="0"/>
              <a:t>cv2.HoughLinesP(mask2, 1, </a:t>
            </a:r>
            <a:r>
              <a:rPr lang="en-US" altLang="zh-TW" sz="1800" dirty="0" err="1"/>
              <a:t>numpy.pi</a:t>
            </a:r>
            <a:r>
              <a:rPr lang="en-US" altLang="zh-TW" sz="1800" dirty="0"/>
              <a:t>/180, </a:t>
            </a:r>
            <a:r>
              <a:rPr lang="en-US" altLang="zh-TW" sz="1800" dirty="0">
                <a:solidFill>
                  <a:srgbClr val="FF0000"/>
                </a:solidFill>
              </a:rPr>
              <a:t>threshold</a:t>
            </a:r>
            <a:r>
              <a:rPr lang="en-US" altLang="zh-TW" sz="1800" dirty="0"/>
              <a:t>=200, </a:t>
            </a:r>
            <a:r>
              <a:rPr lang="en-US" altLang="zh-TW" sz="1800" dirty="0" err="1">
                <a:solidFill>
                  <a:srgbClr val="FF0000"/>
                </a:solidFill>
              </a:rPr>
              <a:t>minLineLength</a:t>
            </a:r>
            <a:r>
              <a:rPr lang="en-US" altLang="zh-TW" sz="1800" dirty="0"/>
              <a:t>=60, </a:t>
            </a:r>
            <a:r>
              <a:rPr lang="en-US" altLang="zh-TW" sz="1800" dirty="0" err="1">
                <a:solidFill>
                  <a:srgbClr val="FF0000"/>
                </a:solidFill>
              </a:rPr>
              <a:t>maxLineGap</a:t>
            </a:r>
            <a:r>
              <a:rPr lang="en-US" altLang="zh-TW" sz="1800" dirty="0"/>
              <a:t>=130))</a:t>
            </a:r>
          </a:p>
          <a:p>
            <a:pPr marL="0" indent="0">
              <a:buNone/>
            </a:pPr>
            <a:r>
              <a:rPr lang="en-US" altLang="zh-TW" sz="1800" dirty="0"/>
              <a:t>        (</a:t>
            </a:r>
            <a:r>
              <a:rPr lang="zh-TW" altLang="en-US" sz="1800" dirty="0"/>
              <a:t>紅色的參數皆為實驗多組參數後得到當前較佳的結果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ROI</a:t>
            </a:r>
            <a:r>
              <a:rPr lang="zh-TW" altLang="en-US" dirty="0"/>
              <a:t> 抓取方式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50C219-25B1-47CC-8452-2BB613371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"/>
          <a:stretch/>
        </p:blipFill>
        <p:spPr>
          <a:xfrm>
            <a:off x="838200" y="3840700"/>
            <a:ext cx="6405520" cy="23989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D16D353-1586-8AB6-E90F-55BD94DE5648}"/>
              </a:ext>
            </a:extLst>
          </p:cNvPr>
          <p:cNvSpPr txBox="1"/>
          <p:nvPr/>
        </p:nvSpPr>
        <p:spPr>
          <a:xfrm>
            <a:off x="7339693" y="596809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左圖為實作結果</a:t>
            </a:r>
          </a:p>
        </p:txBody>
      </p:sp>
    </p:spTree>
    <p:extLst>
      <p:ext uri="{BB962C8B-B14F-4D97-AF65-F5344CB8AC3E}">
        <p14:creationId xmlns:p14="http://schemas.microsoft.com/office/powerpoint/2010/main" val="117265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不同 </a:t>
            </a:r>
            <a:r>
              <a:rPr lang="en-US" altLang="zh-TW" sz="2000" dirty="0"/>
              <a:t>case</a:t>
            </a:r>
            <a:r>
              <a:rPr lang="zh-TW" altLang="en-US" sz="2000" dirty="0"/>
              <a:t> 的狀況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ROI</a:t>
            </a:r>
            <a:r>
              <a:rPr lang="zh-TW" altLang="en-US" dirty="0"/>
              <a:t> 抓取方式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37B883-1238-E109-32B5-E76A1CBFA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9"/>
          <a:stretch/>
        </p:blipFill>
        <p:spPr>
          <a:xfrm>
            <a:off x="168729" y="1562951"/>
            <a:ext cx="6681402" cy="2266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3377D4-7FFB-C4EF-FD25-3E3C9798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" y="3945776"/>
            <a:ext cx="6689994" cy="2266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C4B394-FB0E-EABE-1296-F701E30EF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23" y="3945776"/>
            <a:ext cx="3374481" cy="22860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C7DA732-A476-5F84-4371-971E4A05B828}"/>
              </a:ext>
            </a:extLst>
          </p:cNvPr>
          <p:cNvSpPr txBox="1"/>
          <p:nvPr/>
        </p:nvSpPr>
        <p:spPr>
          <a:xfrm>
            <a:off x="10238647" y="4825153"/>
            <a:ext cx="1880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會有抓不準的情況，但幾乎都是影像非常模糊的情況造成</a:t>
            </a:r>
          </a:p>
        </p:txBody>
      </p:sp>
    </p:spTree>
    <p:extLst>
      <p:ext uri="{BB962C8B-B14F-4D97-AF65-F5344CB8AC3E}">
        <p14:creationId xmlns:p14="http://schemas.microsoft.com/office/powerpoint/2010/main" val="324480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內容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21B54-8A9C-2526-13DD-553D743A0971}"/>
              </a:ext>
            </a:extLst>
          </p:cNvPr>
          <p:cNvSpPr txBox="1"/>
          <p:nvPr/>
        </p:nvSpPr>
        <p:spPr>
          <a:xfrm>
            <a:off x="235808" y="5654851"/>
            <a:ext cx="1209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G01-SourceCode/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心臟超音波影像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1100507_1110429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“VideoROI.py”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N01-API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資料夾有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VideoROI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VideoROI.py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後來在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 Muscle Semantic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裡有調整回傳值，但過程相同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1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不同的 </a:t>
            </a:r>
            <a:r>
              <a:rPr lang="en-US" altLang="zh-TW" sz="2000" dirty="0"/>
              <a:t>View</a:t>
            </a:r>
            <a:r>
              <a:rPr lang="zh-TW" altLang="en-US" sz="2000" dirty="0"/>
              <a:t> 代表超音波探頭照射不同角度。目前我們主要分為 </a:t>
            </a:r>
            <a:r>
              <a:rPr lang="en-US" altLang="zh-TW" sz="2000" dirty="0"/>
              <a:t>apical</a:t>
            </a:r>
            <a:r>
              <a:rPr lang="zh-TW" altLang="en-US" sz="2000" dirty="0"/>
              <a:t>、</a:t>
            </a:r>
            <a:r>
              <a:rPr lang="en-US" altLang="zh-TW" sz="2000" dirty="0"/>
              <a:t>parasternal</a:t>
            </a:r>
            <a:r>
              <a:rPr lang="zh-TW" altLang="en-US" sz="2000" dirty="0"/>
              <a:t> 兩個角度。</a:t>
            </a:r>
            <a:endParaRPr lang="en-US" altLang="zh-TW" sz="2000" dirty="0"/>
          </a:p>
          <a:p>
            <a:r>
              <a:rPr lang="zh-TW" altLang="en-US" sz="2000" dirty="0"/>
              <a:t>我們的資料集在這兩個角度下，分別有底下表格內容的 </a:t>
            </a:r>
            <a:r>
              <a:rPr lang="en-US" altLang="zh-TW" sz="2000" dirty="0"/>
              <a:t>View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心臟超音波影像的 </a:t>
            </a:r>
            <a:r>
              <a:rPr lang="en-US" altLang="zh-TW" dirty="0"/>
              <a:t>9</a:t>
            </a:r>
            <a:r>
              <a:rPr lang="zh-TW" altLang="en-US" dirty="0"/>
              <a:t> 種 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31C103D-AE68-FDB1-1930-7E0C9284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40973"/>
              </p:ext>
            </p:extLst>
          </p:nvPr>
        </p:nvGraphicFramePr>
        <p:xfrm>
          <a:off x="1028586" y="2495626"/>
          <a:ext cx="97742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141">
                  <a:extLst>
                    <a:ext uri="{9D8B030D-6E8A-4147-A177-3AD203B41FA5}">
                      <a16:colId xmlns:a16="http://schemas.microsoft.com/office/drawing/2014/main" val="2363572159"/>
                    </a:ext>
                  </a:extLst>
                </a:gridCol>
                <a:gridCol w="4887141">
                  <a:extLst>
                    <a:ext uri="{9D8B030D-6E8A-4147-A177-3AD203B41FA5}">
                      <a16:colId xmlns:a16="http://schemas.microsoft.com/office/drawing/2014/main" val="192273658"/>
                    </a:ext>
                  </a:extLst>
                </a:gridCol>
              </a:tblGrid>
              <a:tr h="31858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Apical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Parasternal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433895"/>
                  </a:ext>
                </a:extLst>
              </a:tr>
              <a:tr h="318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Apical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Chamber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Parasternal short axis view (aortic valve level)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73900"/>
                  </a:ext>
                </a:extLst>
              </a:tr>
              <a:tr h="31858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Apical 4 Chamber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Parasternal short axis view (papillary muscle level)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27483"/>
                  </a:ext>
                </a:extLst>
              </a:tr>
              <a:tr h="31858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Apical 2 Chamber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Parasternal short axis view (near apex)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406865"/>
                  </a:ext>
                </a:extLst>
              </a:tr>
              <a:tr h="31858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Apical Long Axis(Apical 3 Chamber)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Parasternal short axis view (mitral valve level)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293290"/>
                  </a:ext>
                </a:extLst>
              </a:tr>
              <a:tr h="318589">
                <a:tc>
                  <a:txBody>
                    <a:bodyPr/>
                    <a:lstStyle/>
                    <a:p>
                      <a:pPr algn="ctr"/>
                      <a:endParaRPr lang="zh-TW" altLang="en-US" baseline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Parasternal Long Axis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0011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97D1A1A-3831-E99E-5831-925A1D777F6B}"/>
              </a:ext>
            </a:extLst>
          </p:cNvPr>
          <p:cNvSpPr txBox="1"/>
          <p:nvPr/>
        </p:nvSpPr>
        <p:spPr>
          <a:xfrm>
            <a:off x="1028586" y="4806911"/>
            <a:ext cx="417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接下來的五頁會介紹不同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的圖片及腔室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以下皆為不同 </a:t>
            </a:r>
            <a:r>
              <a:rPr lang="en-US" altLang="zh-TW" sz="2000" dirty="0"/>
              <a:t>View </a:t>
            </a:r>
            <a:r>
              <a:rPr lang="zh-TW" altLang="en-US" sz="2000" dirty="0"/>
              <a:t>的圖片</a:t>
            </a:r>
            <a:r>
              <a:rPr lang="en-US" altLang="zh-TW" sz="2000" dirty="0"/>
              <a:t>(</a:t>
            </a:r>
            <a:r>
              <a:rPr lang="zh-TW" altLang="en-US" sz="2000" dirty="0"/>
              <a:t>編號代表類別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心臟超音波影像的 </a:t>
            </a:r>
            <a:r>
              <a:rPr lang="en-US" altLang="zh-TW" dirty="0"/>
              <a:t>9</a:t>
            </a:r>
            <a:r>
              <a:rPr lang="zh-TW" altLang="en-US" dirty="0"/>
              <a:t> 種 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403D8-272D-B202-C543-2FA8F819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7" y="1603887"/>
            <a:ext cx="4873143" cy="34901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4241F6-28ED-9D7B-0630-1E83A008B435}"/>
              </a:ext>
            </a:extLst>
          </p:cNvPr>
          <p:cNvSpPr txBox="1"/>
          <p:nvPr/>
        </p:nvSpPr>
        <p:spPr>
          <a:xfrm>
            <a:off x="1275151" y="5070673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Five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E8074-979A-FA58-0484-FC09420B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22" y="1602253"/>
            <a:ext cx="4770453" cy="35169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8B082D2-FC87-07F2-1FAA-0E7A5521309E}"/>
              </a:ext>
            </a:extLst>
          </p:cNvPr>
          <p:cNvSpPr txBox="1"/>
          <p:nvPr/>
        </p:nvSpPr>
        <p:spPr>
          <a:xfrm>
            <a:off x="2125947" y="318882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D86168-C5FE-194E-213C-46976F822A0F}"/>
              </a:ext>
            </a:extLst>
          </p:cNvPr>
          <p:cNvSpPr txBox="1"/>
          <p:nvPr/>
        </p:nvSpPr>
        <p:spPr>
          <a:xfrm>
            <a:off x="2034795" y="40424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E685EB-AC43-053C-48A4-420EC7DC2462}"/>
              </a:ext>
            </a:extLst>
          </p:cNvPr>
          <p:cNvSpPr txBox="1"/>
          <p:nvPr/>
        </p:nvSpPr>
        <p:spPr>
          <a:xfrm>
            <a:off x="2712127" y="419347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201A93-727C-A223-AB3A-2F8F16FF165D}"/>
              </a:ext>
            </a:extLst>
          </p:cNvPr>
          <p:cNvSpPr txBox="1"/>
          <p:nvPr/>
        </p:nvSpPr>
        <p:spPr>
          <a:xfrm>
            <a:off x="2914921" y="323432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2EB962-0B4C-9C9C-3AFD-F79A3926A296}"/>
              </a:ext>
            </a:extLst>
          </p:cNvPr>
          <p:cNvSpPr txBox="1"/>
          <p:nvPr/>
        </p:nvSpPr>
        <p:spPr>
          <a:xfrm>
            <a:off x="2320545" y="3691150"/>
            <a:ext cx="8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Aortic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75683A-F593-702A-E0B6-D614B5C95DC6}"/>
              </a:ext>
            </a:extLst>
          </p:cNvPr>
          <p:cNvSpPr txBox="1"/>
          <p:nvPr/>
        </p:nvSpPr>
        <p:spPr>
          <a:xfrm>
            <a:off x="4487533" y="5414836"/>
            <a:ext cx="264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RV: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右心房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Aortic: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55888F-7022-B667-FF7E-5508E848CF76}"/>
              </a:ext>
            </a:extLst>
          </p:cNvPr>
          <p:cNvSpPr txBox="1"/>
          <p:nvPr/>
        </p:nvSpPr>
        <p:spPr>
          <a:xfrm>
            <a:off x="7659972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DA67CA-0C70-77FC-F0F9-20596F445052}"/>
              </a:ext>
            </a:extLst>
          </p:cNvPr>
          <p:cNvSpPr txBox="1"/>
          <p:nvPr/>
        </p:nvSpPr>
        <p:spPr>
          <a:xfrm>
            <a:off x="8123899" y="4066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27B928-D0C5-F49E-4C24-F323C4DBBB1F}"/>
              </a:ext>
            </a:extLst>
          </p:cNvPr>
          <p:cNvSpPr txBox="1"/>
          <p:nvPr/>
        </p:nvSpPr>
        <p:spPr>
          <a:xfrm>
            <a:off x="7549630" y="39873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D1A2EC-119E-B687-0309-942EB26823A9}"/>
              </a:ext>
            </a:extLst>
          </p:cNvPr>
          <p:cNvSpPr txBox="1"/>
          <p:nvPr/>
        </p:nvSpPr>
        <p:spPr>
          <a:xfrm>
            <a:off x="8349719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13BA16-E5BF-8577-0302-9A8BD2D354C7}"/>
              </a:ext>
            </a:extLst>
          </p:cNvPr>
          <p:cNvSpPr txBox="1"/>
          <p:nvPr/>
        </p:nvSpPr>
        <p:spPr>
          <a:xfrm>
            <a:off x="6766327" y="5062766"/>
            <a:ext cx="295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11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以下皆為不同 </a:t>
            </a:r>
            <a:r>
              <a:rPr lang="en-US" altLang="zh-TW" sz="2000" dirty="0"/>
              <a:t>View </a:t>
            </a:r>
            <a:r>
              <a:rPr lang="zh-TW" altLang="en-US" sz="2000" dirty="0"/>
              <a:t>的圖片</a:t>
            </a:r>
            <a:r>
              <a:rPr lang="en-US" altLang="zh-TW" sz="2000" dirty="0"/>
              <a:t>(</a:t>
            </a:r>
            <a:r>
              <a:rPr lang="zh-TW" altLang="en-US" sz="2000" dirty="0"/>
              <a:t>編號代表類別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心臟超音波影像的 </a:t>
            </a:r>
            <a:r>
              <a:rPr lang="en-US" altLang="zh-TW" dirty="0"/>
              <a:t>9</a:t>
            </a:r>
            <a:r>
              <a:rPr lang="zh-TW" altLang="en-US" dirty="0"/>
              <a:t> 種 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4241F6-28ED-9D7B-0630-1E83A008B435}"/>
              </a:ext>
            </a:extLst>
          </p:cNvPr>
          <p:cNvSpPr txBox="1"/>
          <p:nvPr/>
        </p:nvSpPr>
        <p:spPr>
          <a:xfrm>
            <a:off x="1498444" y="5095873"/>
            <a:ext cx="292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Two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75683A-F593-702A-E0B6-D614B5C95DC6}"/>
              </a:ext>
            </a:extLst>
          </p:cNvPr>
          <p:cNvSpPr txBox="1"/>
          <p:nvPr/>
        </p:nvSpPr>
        <p:spPr>
          <a:xfrm>
            <a:off x="4487533" y="5414836"/>
            <a:ext cx="264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RV: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右心房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Aortic: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動脈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13BA16-E5BF-8577-0302-9A8BD2D354C7}"/>
              </a:ext>
            </a:extLst>
          </p:cNvPr>
          <p:cNvSpPr txBox="1"/>
          <p:nvPr/>
        </p:nvSpPr>
        <p:spPr>
          <a:xfrm>
            <a:off x="6391105" y="5078300"/>
            <a:ext cx="38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Long Axis (3-Chamber)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A3900B4-1548-C802-6764-731EF538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4" y="1607520"/>
            <a:ext cx="4770453" cy="3538721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439FFF-35F2-89EA-EB9D-ABD431FCD208}"/>
              </a:ext>
            </a:extLst>
          </p:cNvPr>
          <p:cNvSpPr txBox="1"/>
          <p:nvPr/>
        </p:nvSpPr>
        <p:spPr>
          <a:xfrm>
            <a:off x="2749019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8F1AA5B-6BE2-8DF8-E312-E992CF936E2E}"/>
              </a:ext>
            </a:extLst>
          </p:cNvPr>
          <p:cNvSpPr txBox="1"/>
          <p:nvPr/>
        </p:nvSpPr>
        <p:spPr>
          <a:xfrm>
            <a:off x="2765957" y="4066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0BCB7D7-0436-A651-933E-75176061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03" y="1594458"/>
            <a:ext cx="4770453" cy="3551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FB3F8C-D471-9488-82DB-900852586FD6}"/>
              </a:ext>
            </a:extLst>
          </p:cNvPr>
          <p:cNvSpPr txBox="1"/>
          <p:nvPr/>
        </p:nvSpPr>
        <p:spPr>
          <a:xfrm>
            <a:off x="8308329" y="313864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149FE8-24B9-C15F-6A31-716222CDE12A}"/>
              </a:ext>
            </a:extLst>
          </p:cNvPr>
          <p:cNvSpPr txBox="1"/>
          <p:nvPr/>
        </p:nvSpPr>
        <p:spPr>
          <a:xfrm>
            <a:off x="8604058" y="398491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EFC2CA-C7AE-DCB1-0B32-7066CD229C4F}"/>
              </a:ext>
            </a:extLst>
          </p:cNvPr>
          <p:cNvSpPr txBox="1"/>
          <p:nvPr/>
        </p:nvSpPr>
        <p:spPr>
          <a:xfrm>
            <a:off x="8755806" y="3557221"/>
            <a:ext cx="8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Aortic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17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以下皆為不同 </a:t>
            </a:r>
            <a:r>
              <a:rPr lang="en-US" altLang="zh-TW" sz="2000" dirty="0"/>
              <a:t>View </a:t>
            </a:r>
            <a:r>
              <a:rPr lang="zh-TW" altLang="en-US" sz="2000" dirty="0"/>
              <a:t>的圖片</a:t>
            </a:r>
            <a:r>
              <a:rPr lang="en-US" altLang="zh-TW" sz="2000" dirty="0"/>
              <a:t>(</a:t>
            </a:r>
            <a:r>
              <a:rPr lang="zh-TW" altLang="en-US" sz="2000" dirty="0"/>
              <a:t>編號代表類別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心臟超音波影像的 </a:t>
            </a:r>
            <a:r>
              <a:rPr lang="en-US" altLang="zh-TW" dirty="0"/>
              <a:t>9</a:t>
            </a:r>
            <a:r>
              <a:rPr lang="zh-TW" altLang="en-US" dirty="0"/>
              <a:t> 種 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4241F6-28ED-9D7B-0630-1E83A008B435}"/>
              </a:ext>
            </a:extLst>
          </p:cNvPr>
          <p:cNvSpPr txBox="1"/>
          <p:nvPr/>
        </p:nvSpPr>
        <p:spPr>
          <a:xfrm>
            <a:off x="1275151" y="5070673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Five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E8074-979A-FA58-0484-FC09420B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22" y="1602253"/>
            <a:ext cx="4770453" cy="351696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75683A-F593-702A-E0B6-D614B5C95DC6}"/>
              </a:ext>
            </a:extLst>
          </p:cNvPr>
          <p:cNvSpPr txBox="1"/>
          <p:nvPr/>
        </p:nvSpPr>
        <p:spPr>
          <a:xfrm>
            <a:off x="4487533" y="5414836"/>
            <a:ext cx="264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RV: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右心房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Aortic: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55888F-7022-B667-FF7E-5508E848CF76}"/>
              </a:ext>
            </a:extLst>
          </p:cNvPr>
          <p:cNvSpPr txBox="1"/>
          <p:nvPr/>
        </p:nvSpPr>
        <p:spPr>
          <a:xfrm>
            <a:off x="7659972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DA67CA-0C70-77FC-F0F9-20596F445052}"/>
              </a:ext>
            </a:extLst>
          </p:cNvPr>
          <p:cNvSpPr txBox="1"/>
          <p:nvPr/>
        </p:nvSpPr>
        <p:spPr>
          <a:xfrm>
            <a:off x="8123899" y="4066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27B928-D0C5-F49E-4C24-F323C4DBBB1F}"/>
              </a:ext>
            </a:extLst>
          </p:cNvPr>
          <p:cNvSpPr txBox="1"/>
          <p:nvPr/>
        </p:nvSpPr>
        <p:spPr>
          <a:xfrm>
            <a:off x="7549630" y="39873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D1A2EC-119E-B687-0309-942EB26823A9}"/>
              </a:ext>
            </a:extLst>
          </p:cNvPr>
          <p:cNvSpPr txBox="1"/>
          <p:nvPr/>
        </p:nvSpPr>
        <p:spPr>
          <a:xfrm>
            <a:off x="8349719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13BA16-E5BF-8577-0302-9A8BD2D354C7}"/>
              </a:ext>
            </a:extLst>
          </p:cNvPr>
          <p:cNvSpPr txBox="1"/>
          <p:nvPr/>
        </p:nvSpPr>
        <p:spPr>
          <a:xfrm>
            <a:off x="6766327" y="5062766"/>
            <a:ext cx="295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11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以下皆為不同 </a:t>
            </a:r>
            <a:r>
              <a:rPr lang="en-US" altLang="zh-TW" sz="2000" dirty="0"/>
              <a:t>View </a:t>
            </a:r>
            <a:r>
              <a:rPr lang="zh-TW" altLang="en-US" sz="2000" dirty="0"/>
              <a:t>的圖片</a:t>
            </a:r>
            <a:r>
              <a:rPr lang="en-US" altLang="zh-TW" sz="2000" dirty="0"/>
              <a:t>(</a:t>
            </a:r>
            <a:r>
              <a:rPr lang="zh-TW" altLang="en-US" sz="2000" dirty="0"/>
              <a:t>編號代表類別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心臟超音波影像的 </a:t>
            </a:r>
            <a:r>
              <a:rPr lang="en-US" altLang="zh-TW" dirty="0"/>
              <a:t>9</a:t>
            </a:r>
            <a:r>
              <a:rPr lang="zh-TW" altLang="en-US" dirty="0"/>
              <a:t> 種 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403D8-272D-B202-C543-2FA8F819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7" y="1603887"/>
            <a:ext cx="4873143" cy="34901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4241F6-28ED-9D7B-0630-1E83A008B435}"/>
              </a:ext>
            </a:extLst>
          </p:cNvPr>
          <p:cNvSpPr txBox="1"/>
          <p:nvPr/>
        </p:nvSpPr>
        <p:spPr>
          <a:xfrm>
            <a:off x="1275151" y="5070673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Five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E8074-979A-FA58-0484-FC09420B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22" y="1602253"/>
            <a:ext cx="4770453" cy="35169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8B082D2-FC87-07F2-1FAA-0E7A5521309E}"/>
              </a:ext>
            </a:extLst>
          </p:cNvPr>
          <p:cNvSpPr txBox="1"/>
          <p:nvPr/>
        </p:nvSpPr>
        <p:spPr>
          <a:xfrm>
            <a:off x="2125947" y="318882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D86168-C5FE-194E-213C-46976F822A0F}"/>
              </a:ext>
            </a:extLst>
          </p:cNvPr>
          <p:cNvSpPr txBox="1"/>
          <p:nvPr/>
        </p:nvSpPr>
        <p:spPr>
          <a:xfrm>
            <a:off x="2034795" y="40424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E685EB-AC43-053C-48A4-420EC7DC2462}"/>
              </a:ext>
            </a:extLst>
          </p:cNvPr>
          <p:cNvSpPr txBox="1"/>
          <p:nvPr/>
        </p:nvSpPr>
        <p:spPr>
          <a:xfrm>
            <a:off x="2712127" y="419347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201A93-727C-A223-AB3A-2F8F16FF165D}"/>
              </a:ext>
            </a:extLst>
          </p:cNvPr>
          <p:cNvSpPr txBox="1"/>
          <p:nvPr/>
        </p:nvSpPr>
        <p:spPr>
          <a:xfrm>
            <a:off x="2914921" y="323432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2EB962-0B4C-9C9C-3AFD-F79A3926A296}"/>
              </a:ext>
            </a:extLst>
          </p:cNvPr>
          <p:cNvSpPr txBox="1"/>
          <p:nvPr/>
        </p:nvSpPr>
        <p:spPr>
          <a:xfrm>
            <a:off x="2320545" y="3691150"/>
            <a:ext cx="8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Aortic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75683A-F593-702A-E0B6-D614B5C95DC6}"/>
              </a:ext>
            </a:extLst>
          </p:cNvPr>
          <p:cNvSpPr txBox="1"/>
          <p:nvPr/>
        </p:nvSpPr>
        <p:spPr>
          <a:xfrm>
            <a:off x="4487533" y="5414836"/>
            <a:ext cx="264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RV: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右心房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Aortic: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55888F-7022-B667-FF7E-5508E848CF76}"/>
              </a:ext>
            </a:extLst>
          </p:cNvPr>
          <p:cNvSpPr txBox="1"/>
          <p:nvPr/>
        </p:nvSpPr>
        <p:spPr>
          <a:xfrm>
            <a:off x="7659972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DA67CA-0C70-77FC-F0F9-20596F445052}"/>
              </a:ext>
            </a:extLst>
          </p:cNvPr>
          <p:cNvSpPr txBox="1"/>
          <p:nvPr/>
        </p:nvSpPr>
        <p:spPr>
          <a:xfrm>
            <a:off x="8123899" y="4066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27B928-D0C5-F49E-4C24-F323C4DBBB1F}"/>
              </a:ext>
            </a:extLst>
          </p:cNvPr>
          <p:cNvSpPr txBox="1"/>
          <p:nvPr/>
        </p:nvSpPr>
        <p:spPr>
          <a:xfrm>
            <a:off x="7549630" y="39873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D1A2EC-119E-B687-0309-942EB26823A9}"/>
              </a:ext>
            </a:extLst>
          </p:cNvPr>
          <p:cNvSpPr txBox="1"/>
          <p:nvPr/>
        </p:nvSpPr>
        <p:spPr>
          <a:xfrm>
            <a:off x="8349719" y="3244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13BA16-E5BF-8577-0302-9A8BD2D354C7}"/>
              </a:ext>
            </a:extLst>
          </p:cNvPr>
          <p:cNvSpPr txBox="1"/>
          <p:nvPr/>
        </p:nvSpPr>
        <p:spPr>
          <a:xfrm>
            <a:off x="6766327" y="5062766"/>
            <a:ext cx="295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2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以下皆為不同 </a:t>
            </a:r>
            <a:r>
              <a:rPr lang="en-US" altLang="zh-TW" sz="2000" dirty="0"/>
              <a:t>View </a:t>
            </a:r>
            <a:r>
              <a:rPr lang="zh-TW" altLang="en-US" sz="2000" dirty="0"/>
              <a:t>的圖片</a:t>
            </a:r>
            <a:r>
              <a:rPr lang="en-US" altLang="zh-TW" sz="2000" dirty="0"/>
              <a:t>(</a:t>
            </a:r>
            <a:r>
              <a:rPr lang="zh-TW" altLang="en-US" sz="2000" dirty="0"/>
              <a:t>編號代表類別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心臟超音波影像的 </a:t>
            </a:r>
            <a:r>
              <a:rPr lang="en-US" altLang="zh-TW" dirty="0"/>
              <a:t>9</a:t>
            </a:r>
            <a:r>
              <a:rPr lang="zh-TW" altLang="en-US" dirty="0"/>
              <a:t> 種 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4241F6-28ED-9D7B-0630-1E83A008B435}"/>
              </a:ext>
            </a:extLst>
          </p:cNvPr>
          <p:cNvSpPr txBox="1"/>
          <p:nvPr/>
        </p:nvSpPr>
        <p:spPr>
          <a:xfrm>
            <a:off x="1275151" y="5070673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View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75683A-F593-702A-E0B6-D614B5C95DC6}"/>
              </a:ext>
            </a:extLst>
          </p:cNvPr>
          <p:cNvSpPr txBox="1"/>
          <p:nvPr/>
        </p:nvSpPr>
        <p:spPr>
          <a:xfrm>
            <a:off x="4487533" y="5414836"/>
            <a:ext cx="264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RV: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右心房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Aortic: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動脈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F3A58A-9C8A-C589-A554-87D0135C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7" y="1653448"/>
            <a:ext cx="4679176" cy="345715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62583D-6D50-169A-153B-90E4314121AF}"/>
              </a:ext>
            </a:extLst>
          </p:cNvPr>
          <p:cNvSpPr txBox="1"/>
          <p:nvPr/>
        </p:nvSpPr>
        <p:spPr>
          <a:xfrm>
            <a:off x="2878422" y="252207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3269D04-629D-2F2F-22CA-4FD25ADCCFB9}"/>
              </a:ext>
            </a:extLst>
          </p:cNvPr>
          <p:cNvSpPr txBox="1"/>
          <p:nvPr/>
        </p:nvSpPr>
        <p:spPr>
          <a:xfrm>
            <a:off x="2493017" y="32712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3D24249-F304-649E-EAB0-518B9253A91D}"/>
              </a:ext>
            </a:extLst>
          </p:cNvPr>
          <p:cNvSpPr txBox="1"/>
          <p:nvPr/>
        </p:nvSpPr>
        <p:spPr>
          <a:xfrm>
            <a:off x="3338106" y="3197357"/>
            <a:ext cx="8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Aortic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E346DA-ADA8-9771-16A9-D9C0816741DF}"/>
              </a:ext>
            </a:extLst>
          </p:cNvPr>
          <p:cNvSpPr txBox="1"/>
          <p:nvPr/>
        </p:nvSpPr>
        <p:spPr>
          <a:xfrm>
            <a:off x="3186357" y="36879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261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 err="1"/>
              <a:t>Dicom</a:t>
            </a:r>
            <a:r>
              <a:rPr lang="zh-TW" altLang="en-US" sz="2000" dirty="0"/>
              <a:t> 為醫學影像的檔案格式</a:t>
            </a:r>
            <a:r>
              <a:rPr lang="en-US" altLang="zh-TW" sz="2000" dirty="0"/>
              <a:t>(</a:t>
            </a:r>
            <a:r>
              <a:rPr lang="zh-TW" altLang="en-US" sz="2000" dirty="0"/>
              <a:t>副檔名為 </a:t>
            </a:r>
            <a:r>
              <a:rPr lang="en-US" altLang="zh-TW" sz="2000" dirty="0"/>
              <a:t>.</a:t>
            </a:r>
            <a:r>
              <a:rPr lang="en-US" altLang="zh-TW" sz="2000" dirty="0" err="1"/>
              <a:t>dcm</a:t>
            </a:r>
            <a:r>
              <a:rPr lang="en-US" altLang="zh-TW" sz="2000" dirty="0"/>
              <a:t>)</a:t>
            </a:r>
            <a:r>
              <a:rPr lang="zh-TW" altLang="en-US" sz="2000" dirty="0"/>
              <a:t>，裡面的資訊包含姓名、性別、生日、診斷日期、</a:t>
            </a:r>
            <a:r>
              <a:rPr lang="en-US" altLang="zh-TW" sz="2000" dirty="0"/>
              <a:t>FPS </a:t>
            </a:r>
            <a:r>
              <a:rPr lang="zh-TW" altLang="en-US" sz="2000" dirty="0"/>
              <a:t>等等。我們可以透過讀取內部資訊找出需要的資料。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醫學影像檔案格式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Dicom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444A23-9DA1-FE7F-90E8-FFC7B68B98A7}"/>
              </a:ext>
            </a:extLst>
          </p:cNvPr>
          <p:cNvSpPr txBox="1"/>
          <p:nvPr/>
        </p:nvSpPr>
        <p:spPr>
          <a:xfrm>
            <a:off x="838200" y="5753100"/>
            <a:ext cx="539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https://dicom.innolitics.com/ciods/us-image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DA1974-E064-FC4D-04C7-8D2402E5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3" y="1920513"/>
            <a:ext cx="7990062" cy="321987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39F69A5-F2D6-DA8F-C624-1C5F0756C262}"/>
              </a:ext>
            </a:extLst>
          </p:cNvPr>
          <p:cNvSpPr txBox="1"/>
          <p:nvPr/>
        </p:nvSpPr>
        <p:spPr>
          <a:xfrm>
            <a:off x="3937603" y="513600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資訊內容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320F7B-7806-87DB-FADB-357071B8778B}"/>
              </a:ext>
            </a:extLst>
          </p:cNvPr>
          <p:cNvSpPr txBox="1"/>
          <p:nvPr/>
        </p:nvSpPr>
        <p:spPr>
          <a:xfrm>
            <a:off x="1197639" y="5414546"/>
            <a:ext cx="7595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上面資訊是有轉成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JSON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檔案後的結果，後面會說明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如何讀取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資訊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14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由於 </a:t>
            </a:r>
            <a:r>
              <a:rPr lang="en-US" altLang="zh-TW" sz="2000" dirty="0" err="1"/>
              <a:t>Dicom</a:t>
            </a:r>
            <a:r>
              <a:rPr lang="en-US" altLang="zh-TW" sz="2000" dirty="0"/>
              <a:t> </a:t>
            </a:r>
            <a:r>
              <a:rPr lang="zh-TW" altLang="en-US" sz="2000" dirty="0"/>
              <a:t>檔案有特別的編碼格式，無法直接讀取。因此要使用 </a:t>
            </a:r>
            <a:r>
              <a:rPr lang="en-US" altLang="zh-TW" sz="2000" dirty="0" err="1">
                <a:solidFill>
                  <a:srgbClr val="00B0F0"/>
                </a:solidFill>
              </a:rPr>
              <a:t>pydicom</a:t>
            </a:r>
            <a:r>
              <a:rPr lang="en-US" altLang="zh-TW" sz="2000" dirty="0"/>
              <a:t> </a:t>
            </a:r>
            <a:r>
              <a:rPr lang="zh-TW" altLang="en-US" sz="2000" dirty="0"/>
              <a:t>模組將 </a:t>
            </a:r>
            <a:r>
              <a:rPr lang="en-US" altLang="zh-TW" sz="2000" dirty="0"/>
              <a:t>.</a:t>
            </a:r>
            <a:r>
              <a:rPr lang="en-US" altLang="zh-TW" sz="2000" dirty="0" err="1"/>
              <a:t>dcm</a:t>
            </a:r>
            <a:r>
              <a:rPr lang="en-US" altLang="zh-TW" sz="2000" dirty="0"/>
              <a:t> </a:t>
            </a:r>
            <a:r>
              <a:rPr lang="zh-TW" altLang="en-US" sz="2000" dirty="0"/>
              <a:t>的資料讀出。將資訊讀出後，我們使用 </a:t>
            </a:r>
            <a:r>
              <a:rPr lang="en-US" altLang="zh-TW" sz="2000" dirty="0"/>
              <a:t>JSON</a:t>
            </a:r>
            <a:r>
              <a:rPr lang="zh-TW" altLang="en-US" sz="2000" dirty="0"/>
              <a:t> 檔案格式儲存。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可以使用其他方式，用 </a:t>
            </a:r>
            <a:r>
              <a:rPr lang="en-US" altLang="zh-TW" dirty="0"/>
              <a:t>JSON</a:t>
            </a:r>
            <a:r>
              <a:rPr lang="zh-TW" altLang="en-US" dirty="0"/>
              <a:t> 僅是因為 </a:t>
            </a:r>
            <a:r>
              <a:rPr lang="en-US" altLang="zh-TW" dirty="0" err="1"/>
              <a:t>Dicom</a:t>
            </a:r>
            <a:r>
              <a:rPr lang="en-US" altLang="zh-TW" dirty="0"/>
              <a:t> </a:t>
            </a:r>
            <a:r>
              <a:rPr lang="zh-TW" altLang="en-US" dirty="0"/>
              <a:t>資訊類似 </a:t>
            </a:r>
            <a:r>
              <a:rPr lang="en-US" altLang="zh-TW" dirty="0"/>
              <a:t>Python </a:t>
            </a:r>
            <a:r>
              <a:rPr lang="zh-TW" altLang="en-US" dirty="0"/>
              <a:t>字典的資料結構 </a:t>
            </a:r>
            <a:r>
              <a:rPr lang="en-US" altLang="zh-TW" dirty="0"/>
              <a:t>(</a:t>
            </a:r>
            <a:r>
              <a:rPr lang="en-US" altLang="zh-TW" dirty="0" err="1"/>
              <a:t>key:value</a:t>
            </a:r>
            <a:r>
              <a:rPr lang="en-US" altLang="zh-TW" dirty="0"/>
              <a:t>)</a:t>
            </a:r>
            <a:r>
              <a:rPr lang="zh-TW" altLang="en-US" dirty="0"/>
              <a:t> 也接近 </a:t>
            </a:r>
            <a:r>
              <a:rPr lang="en-US" altLang="zh-TW" dirty="0"/>
              <a:t>JSON</a:t>
            </a:r>
            <a:r>
              <a:rPr lang="zh-TW" altLang="en-US" dirty="0"/>
              <a:t> 的資料儲存格式，所以不用太多額外的處理</a:t>
            </a:r>
            <a:r>
              <a:rPr lang="en-US" altLang="zh-TW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讀取 </a:t>
            </a:r>
            <a:r>
              <a:rPr lang="en-US" altLang="zh-TW" dirty="0" err="1"/>
              <a:t>Dicom</a:t>
            </a:r>
            <a:r>
              <a:rPr lang="en-US" altLang="zh-TW" dirty="0"/>
              <a:t> </a:t>
            </a:r>
            <a:r>
              <a:rPr lang="zh-TW" altLang="en-US" dirty="0"/>
              <a:t>檔案資訊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21B54-8A9C-2526-13DD-553D743A0971}"/>
              </a:ext>
            </a:extLst>
          </p:cNvPr>
          <p:cNvSpPr txBox="1"/>
          <p:nvPr/>
        </p:nvSpPr>
        <p:spPr>
          <a:xfrm>
            <a:off x="838200" y="5363762"/>
            <a:ext cx="9696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G01-SourceCode/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心臟超音波影像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1100507_1110429/Read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Data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資料夾裡有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“handle_dcm.py”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N01-API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資料夾有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Data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的文件。</a:t>
            </a:r>
          </a:p>
        </p:txBody>
      </p:sp>
    </p:spTree>
    <p:extLst>
      <p:ext uri="{BB962C8B-B14F-4D97-AF65-F5344CB8AC3E}">
        <p14:creationId xmlns:p14="http://schemas.microsoft.com/office/powerpoint/2010/main" val="278925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59223</TotalTime>
  <Words>1173</Words>
  <Application>Microsoft Office PowerPoint</Application>
  <PresentationFormat>寬螢幕</PresentationFormat>
  <Paragraphs>124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標楷體</vt:lpstr>
      <vt:lpstr>Arial</vt:lpstr>
      <vt:lpstr>Calibri</vt:lpstr>
      <vt:lpstr>Times New Roman</vt:lpstr>
      <vt:lpstr>Office 佈景主題</vt:lpstr>
      <vt:lpstr> 心臟超音波影像 教學文件</vt:lpstr>
      <vt:lpstr>心臟超音波影像的 9 種 View</vt:lpstr>
      <vt:lpstr>心臟超音波影像的 9 種 View</vt:lpstr>
      <vt:lpstr>心臟超音波影像的 9 種 View</vt:lpstr>
      <vt:lpstr>心臟超音波影像的 9 種 View</vt:lpstr>
      <vt:lpstr>心臟超音波影像的 9 種 View</vt:lpstr>
      <vt:lpstr>心臟超音波影像的 9 種 View</vt:lpstr>
      <vt:lpstr>醫學影像檔案格式: Dicom</vt:lpstr>
      <vt:lpstr>Python 讀取 Dicom 檔案資訊</vt:lpstr>
      <vt:lpstr>醫學影像轉成 avi 或 png 檔案</vt:lpstr>
      <vt:lpstr>感興趣區域(Region of Interest)</vt:lpstr>
      <vt:lpstr>ROI 抓取方式 </vt:lpstr>
      <vt:lpstr>ROI 抓取方式 </vt:lpstr>
      <vt:lpstr>標題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1965</cp:revision>
  <dcterms:created xsi:type="dcterms:W3CDTF">2019-03-11T13:47:46Z</dcterms:created>
  <dcterms:modified xsi:type="dcterms:W3CDTF">2022-05-08T16:48:37Z</dcterms:modified>
</cp:coreProperties>
</file>