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ed867b892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ed867b892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zh-CN" sz="1800">
                <a:solidFill>
                  <a:schemeClr val="dk2"/>
                </a:solidFill>
                <a:latin typeface="Times New Roman"/>
                <a:ea typeface="Times New Roman"/>
                <a:cs typeface="Times New Roman"/>
                <a:sym typeface="Times New Roman"/>
              </a:rPr>
              <a:t>Our project targets to implement an asset allocation recommendation system that gives user a portfolio including both traditional asset and cryptocurrency</a:t>
            </a:r>
            <a:endParaRPr b="1"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ed867b892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ed867b892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zh-CN" sz="1400">
                <a:solidFill>
                  <a:srgbClr val="24292E"/>
                </a:solidFill>
                <a:highlight>
                  <a:srgbClr val="FFFFFF"/>
                </a:highlight>
              </a:rPr>
              <a:t>model-free RL is good for chaotic environment dynamics and tractable true objective, our system will choose model-free RL models. </a:t>
            </a:r>
            <a:endParaRPr sz="1400">
              <a:solidFill>
                <a:srgbClr val="24292E"/>
              </a:solidFill>
              <a:highlight>
                <a:srgbClr val="FFFFFF"/>
              </a:highlight>
            </a:endParaRPr>
          </a:p>
          <a:p>
            <a:pPr indent="0" lvl="0" marL="0" rtl="0" algn="l">
              <a:lnSpc>
                <a:spcPct val="115000"/>
              </a:lnSpc>
              <a:spcBef>
                <a:spcPts val="1200"/>
              </a:spcBef>
              <a:spcAft>
                <a:spcPts val="0"/>
              </a:spcAft>
              <a:buNone/>
            </a:pPr>
            <a:r>
              <a:rPr lang="zh-CN" sz="1800">
                <a:solidFill>
                  <a:srgbClr val="24292E"/>
                </a:solidFill>
                <a:highlight>
                  <a:srgbClr val="FFFFFF"/>
                </a:highlight>
              </a:rPr>
              <a:t>From Cryptocurrency: choose the deep RL with EIIE topology, Policy Gradient (PG) strategy and CNN in [1] because it achieves better portfolio value and efficiency over benchmarks on cryptocurrency datasets</a:t>
            </a:r>
            <a:endParaRPr sz="1800">
              <a:solidFill>
                <a:srgbClr val="24292E"/>
              </a:solidFill>
              <a:highlight>
                <a:srgbClr val="FFFFFF"/>
              </a:highlight>
            </a:endParaRPr>
          </a:p>
          <a:p>
            <a:pPr indent="0" lvl="0" marL="0" rtl="0" algn="l">
              <a:lnSpc>
                <a:spcPct val="115000"/>
              </a:lnSpc>
              <a:spcBef>
                <a:spcPts val="1200"/>
              </a:spcBef>
              <a:spcAft>
                <a:spcPts val="0"/>
              </a:spcAft>
              <a:buNone/>
            </a:pPr>
            <a:r>
              <a:rPr lang="zh-CN" sz="1800">
                <a:solidFill>
                  <a:srgbClr val="24292E"/>
                </a:solidFill>
                <a:highlight>
                  <a:srgbClr val="FFFFFF"/>
                </a:highlight>
              </a:rPr>
              <a:t>Stock:deep Q-learning method in [10], as it shows 4.5 times higher profit compared with baseline RL model. The proposed framework, which is named MQ-Trader, takes a multiagent approach in which each agent has its own specialized capability and knowledge, and employs a Q-learning algorithm to train the agents</a:t>
            </a:r>
            <a:endParaRPr sz="1800">
              <a:solidFill>
                <a:srgbClr val="24292E"/>
              </a:solidFill>
              <a:highlight>
                <a:srgbClr val="FFFFFF"/>
              </a:highlight>
            </a:endParaRPr>
          </a:p>
          <a:p>
            <a:pPr indent="0" lvl="0" marL="457200" rtl="0" algn="l">
              <a:lnSpc>
                <a:spcPct val="115000"/>
              </a:lnSpc>
              <a:spcBef>
                <a:spcPts val="1200"/>
              </a:spcBef>
              <a:spcAft>
                <a:spcPts val="0"/>
              </a:spcAft>
              <a:buClr>
                <a:schemeClr val="dk2"/>
              </a:buClr>
              <a:buSzPts val="1100"/>
              <a:buFont typeface="Arial"/>
              <a:buNone/>
            </a:pPr>
            <a:r>
              <a:t/>
            </a:r>
            <a:endParaRPr sz="1800">
              <a:solidFill>
                <a:srgbClr val="24292E"/>
              </a:solidFill>
              <a:highlight>
                <a:srgbClr val="FFFFFF"/>
              </a:highlight>
            </a:endParaRPr>
          </a:p>
          <a:p>
            <a:pPr indent="0" lvl="0" marL="0" rtl="0" algn="l">
              <a:lnSpc>
                <a:spcPct val="115000"/>
              </a:lnSpc>
              <a:spcBef>
                <a:spcPts val="1200"/>
              </a:spcBef>
              <a:spcAft>
                <a:spcPts val="1200"/>
              </a:spcAft>
              <a:buNone/>
            </a:pPr>
            <a:r>
              <a:t/>
            </a:r>
            <a:endParaRPr sz="1400">
              <a:solidFill>
                <a:srgbClr val="24292E"/>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ee3f623c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ee3f623c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2400">
                <a:solidFill>
                  <a:schemeClr val="dk2"/>
                </a:solidFill>
                <a:latin typeface="Lato"/>
                <a:ea typeface="Lato"/>
                <a:cs typeface="Lato"/>
                <a:sym typeface="Lato"/>
              </a:rPr>
              <a:t>since both team members are not familiar with reinforcement learning, so this part will involve lots of studying and experimentation</a:t>
            </a:r>
            <a:endParaRPr sz="24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zh-CN" sz="2400">
                <a:solidFill>
                  <a:schemeClr val="dk2"/>
                </a:solidFill>
                <a:latin typeface="Lato"/>
                <a:ea typeface="Lato"/>
                <a:cs typeface="Lato"/>
                <a:sym typeface="Lato"/>
              </a:rPr>
              <a:t>back-test:  where the trading agent pretends to be back in time at a point in the market history, not knowing any ”future” market information, and does paper trading from then onward. </a:t>
            </a:r>
            <a:endParaRPr sz="2400">
              <a:solidFill>
                <a:schemeClr val="dk2"/>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ed867b892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ed867b892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ed867b892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ed867b892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Data collecting difficulty.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ed867b892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ed867b892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ed867b892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ed867b892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ee3f623c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ee3f623c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ed867b892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ed867b892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ed867b89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ed867b89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ed867b892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ed867b892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ed867b892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ed867b892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ee3f623c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ee3f623c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ed867b892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ed867b892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ed867b892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ed867b892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2"/>
              </a:buClr>
              <a:buSzPts val="1100"/>
              <a:buFont typeface="Arial"/>
              <a:buNone/>
            </a:pPr>
            <a:r>
              <a:rPr lang="zh-CN" sz="1300">
                <a:solidFill>
                  <a:srgbClr val="222222"/>
                </a:solidFill>
                <a:highlight>
                  <a:srgbClr val="FFFFFF"/>
                </a:highlight>
              </a:rPr>
              <a:t>asset allocation is the practice of dividing resources among different categories such as stocks, bonds, mutual funds, etc.</a:t>
            </a:r>
            <a:endParaRPr/>
          </a:p>
          <a:p>
            <a:pPr indent="0" lvl="0" marL="0" rtl="0" algn="l">
              <a:spcBef>
                <a:spcPts val="11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ed867b892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d867b892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ed867b892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ed867b892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800">
                <a:solidFill>
                  <a:schemeClr val="dk2"/>
                </a:solidFill>
                <a:latin typeface="Lato"/>
                <a:ea typeface="Lato"/>
                <a:cs typeface="Lato"/>
                <a:sym typeface="Lato"/>
              </a:rPr>
              <a:t>There are existing deep machine-learning approaches to financial market trading. However, many of them try to predict price movements or trends </a:t>
            </a:r>
            <a:endParaRPr sz="1800">
              <a:solidFill>
                <a:schemeClr val="dk2"/>
              </a:solidFill>
              <a:latin typeface="Lato"/>
              <a:ea typeface="Lato"/>
              <a:cs typeface="Lato"/>
              <a:sym typeface="Lato"/>
            </a:endParaRPr>
          </a:p>
          <a:p>
            <a:pPr indent="0" lvl="0" marL="0" rtl="0" algn="l">
              <a:lnSpc>
                <a:spcPct val="115000"/>
              </a:lnSpc>
              <a:spcBef>
                <a:spcPts val="1600"/>
              </a:spcBef>
              <a:spcAft>
                <a:spcPts val="0"/>
              </a:spcAft>
              <a:buNone/>
            </a:pPr>
            <a:r>
              <a:t/>
            </a:r>
            <a:endParaRPr sz="1800">
              <a:solidFill>
                <a:schemeClr val="dk2"/>
              </a:solidFill>
              <a:latin typeface="Lato"/>
              <a:ea typeface="Lato"/>
              <a:cs typeface="Lato"/>
              <a:sym typeface="Lato"/>
            </a:endParaRPr>
          </a:p>
          <a:p>
            <a:pPr indent="0" lvl="0" marL="0" rtl="0" algn="l">
              <a:lnSpc>
                <a:spcPct val="115000"/>
              </a:lnSpc>
              <a:spcBef>
                <a:spcPts val="1600"/>
              </a:spcBef>
              <a:spcAft>
                <a:spcPts val="1600"/>
              </a:spcAft>
              <a:buNone/>
            </a:pPr>
            <a:r>
              <a:rPr lang="zh-CN" sz="1800">
                <a:solidFill>
                  <a:schemeClr val="dk2"/>
                </a:solidFill>
                <a:latin typeface="Lato"/>
                <a:ea typeface="Lato"/>
                <a:cs typeface="Lato"/>
                <a:sym typeface="Lato"/>
              </a:rPr>
              <a:t>With history prices of all assets as its input, a neural network can output a predicted vector of asset prices for the next period. Then the trading agent can act upon this prediction. This idea is straightforward to implement, because it is a supervised learning, or more specifically a regression problem. The performance of these price-prediction-based algorithms, however, highly depends on the degree of prediction accuracy, but it turns out that future market prices are difficult to predict. Furthermore, price predictions are not market actions, converting them into actions requires additional layer of logic.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ed867b892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ed867b892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800">
                <a:solidFill>
                  <a:schemeClr val="dk2"/>
                </a:solidFill>
                <a:latin typeface="Lato"/>
                <a:ea typeface="Lato"/>
                <a:cs typeface="Lato"/>
                <a:sym typeface="Lato"/>
              </a:rPr>
              <a:t>With RL: </a:t>
            </a:r>
            <a:r>
              <a:rPr lang="zh-CN" sz="1800">
                <a:solidFill>
                  <a:schemeClr val="dk2"/>
                </a:solidFill>
                <a:latin typeface="Lato"/>
                <a:ea typeface="Lato"/>
                <a:cs typeface="Lato"/>
                <a:sym typeface="Lato"/>
              </a:rPr>
              <a:t> we can teach an agent to take the actions to maximize reward. RL interact with the environment and learn the policy of changing the asset weights dynamically in a continuously changing market.</a:t>
            </a:r>
            <a:endParaRPr sz="18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zh-CN" sz="1800">
                <a:solidFill>
                  <a:schemeClr val="dk2"/>
                </a:solidFill>
                <a:latin typeface="Lato"/>
                <a:ea typeface="Lato"/>
                <a:cs typeface="Lato"/>
                <a:sym typeface="Lato"/>
              </a:rPr>
              <a:t>that will take history of an asset and evaluate its potential to grow in near future. Its unique way to calculate the score of each asset is then given to a softmax layer to output the new portfolio weights for the next time period.[1] The weights give guidance to the RL agent in making market decisions. The paper also runs tests on different types of IIEs:  Convolutional Neural Network (CNN), a basic Recurrent Neural Network (RNN), and Long Short Term Memory (LSTM).</a:t>
            </a:r>
            <a:endParaRPr sz="18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zh-CN" sz="1800">
                <a:solidFill>
                  <a:schemeClr val="dk2"/>
                </a:solidFill>
                <a:latin typeface="Lato"/>
                <a:ea typeface="Lato"/>
                <a:cs typeface="Lato"/>
                <a:sym typeface="Lato"/>
              </a:rPr>
              <a:t>The proposed approach incorporates multiple Q-learning agents, allowing them to effectively divide and conquer the stock trading problem by defining necessary roles for cooperatively carrying out stock pricing and selection decisions.</a:t>
            </a:r>
            <a:endParaRPr sz="1800">
              <a:solidFill>
                <a:schemeClr val="dk2"/>
              </a:solidFill>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sz="1800">
              <a:solidFill>
                <a:schemeClr val="dk2"/>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ee3f623c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ee3f623c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zh-CN"/>
              <a:t>Meng T L, Khushi M. Reinforcement Learning in Financial Markets[J]. Data, 2019, 4(3): 110.</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ed867b892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ed867b892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ed867b892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ed867b892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B26B"/>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857475" y="630225"/>
            <a:ext cx="78459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zh-CN"/>
              <a:t>Asset Allocation and Recommendation System </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73" name="Google Shape;73;p13"/>
          <p:cNvSpPr txBox="1"/>
          <p:nvPr>
            <p:ph idx="1" type="subTitle"/>
          </p:nvPr>
        </p:nvSpPr>
        <p:spPr>
          <a:xfrm>
            <a:off x="2586342" y="372112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zh-CN" sz="2400"/>
              <a:t>Qianrui Zhang(qz2354), Tianyi Lin(tl2957)</a:t>
            </a:r>
            <a:endParaRPr sz="2400"/>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400250" y="4558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Our Recommendation System</a:t>
            </a:r>
            <a:endParaRPr/>
          </a:p>
        </p:txBody>
      </p:sp>
      <p:pic>
        <p:nvPicPr>
          <p:cNvPr id="127" name="Google Shape;127;p22"/>
          <p:cNvPicPr preferRelativeResize="0"/>
          <p:nvPr/>
        </p:nvPicPr>
        <p:blipFill>
          <a:blip r:embed="rId3">
            <a:alphaModFix/>
          </a:blip>
          <a:stretch>
            <a:fillRect/>
          </a:stretch>
        </p:blipFill>
        <p:spPr>
          <a:xfrm>
            <a:off x="567325" y="957700"/>
            <a:ext cx="3082736" cy="3747451"/>
          </a:xfrm>
          <a:prstGeom prst="rect">
            <a:avLst/>
          </a:prstGeom>
          <a:noFill/>
          <a:ln>
            <a:noFill/>
          </a:ln>
        </p:spPr>
      </p:pic>
      <p:sp>
        <p:nvSpPr>
          <p:cNvPr id="128" name="Google Shape;128;p22"/>
          <p:cNvSpPr txBox="1"/>
          <p:nvPr/>
        </p:nvSpPr>
        <p:spPr>
          <a:xfrm>
            <a:off x="3765550" y="1091250"/>
            <a:ext cx="5179200" cy="3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000">
                <a:latin typeface="Lato"/>
                <a:ea typeface="Lato"/>
                <a:cs typeface="Lato"/>
                <a:sym typeface="Lato"/>
              </a:rPr>
              <a:t>Input: </a:t>
            </a:r>
            <a:endParaRPr sz="2000">
              <a:latin typeface="Lato"/>
              <a:ea typeface="Lato"/>
              <a:cs typeface="Lato"/>
              <a:sym typeface="Lato"/>
            </a:endParaRPr>
          </a:p>
          <a:p>
            <a:pPr indent="-330200" lvl="0" marL="457200" rtl="0" algn="l">
              <a:spcBef>
                <a:spcPts val="0"/>
              </a:spcBef>
              <a:spcAft>
                <a:spcPts val="0"/>
              </a:spcAft>
              <a:buClr>
                <a:schemeClr val="dk2"/>
              </a:buClr>
              <a:buSzPts val="1600"/>
              <a:buChar char="●"/>
            </a:pPr>
            <a:r>
              <a:rPr lang="zh-CN" sz="1600">
                <a:solidFill>
                  <a:schemeClr val="dk2"/>
                </a:solidFill>
              </a:rPr>
              <a:t>combined datasets of s &amp; p 500 stock, ETF (exchange-traded fund) and cryptocurrency dataset.</a:t>
            </a:r>
            <a:endParaRPr sz="1600">
              <a:solidFill>
                <a:schemeClr val="dk2"/>
              </a:solidFill>
            </a:endParaRPr>
          </a:p>
          <a:p>
            <a:pPr indent="-330200" lvl="0" marL="457200" rtl="0" algn="l">
              <a:spcBef>
                <a:spcPts val="0"/>
              </a:spcBef>
              <a:spcAft>
                <a:spcPts val="0"/>
              </a:spcAft>
              <a:buClr>
                <a:schemeClr val="dk2"/>
              </a:buClr>
              <a:buSzPts val="1600"/>
              <a:buChar char="●"/>
            </a:pPr>
            <a:r>
              <a:rPr lang="zh-CN" sz="1600">
                <a:solidFill>
                  <a:schemeClr val="dk2"/>
                </a:solidFill>
              </a:rPr>
              <a:t>users choice on the level of preference on expected return, risk, and a range for the amount of accepted cryptocurrency purchased</a:t>
            </a:r>
            <a:endParaRPr sz="1600">
              <a:solidFill>
                <a:schemeClr val="dk2"/>
              </a:solidFill>
            </a:endParaRPr>
          </a:p>
          <a:p>
            <a:pPr indent="0" lvl="0" marL="0" rtl="0" algn="l">
              <a:spcBef>
                <a:spcPts val="0"/>
              </a:spcBef>
              <a:spcAft>
                <a:spcPts val="0"/>
              </a:spcAft>
              <a:buNone/>
            </a:pPr>
            <a:r>
              <a:rPr lang="zh-CN" sz="2000">
                <a:solidFill>
                  <a:schemeClr val="dk2"/>
                </a:solidFill>
              </a:rPr>
              <a:t>Output: </a:t>
            </a:r>
            <a:endParaRPr sz="2000">
              <a:solidFill>
                <a:schemeClr val="dk2"/>
              </a:solidFill>
            </a:endParaRPr>
          </a:p>
          <a:p>
            <a:pPr indent="-330200" lvl="0" marL="457200" rtl="0" algn="l">
              <a:spcBef>
                <a:spcPts val="0"/>
              </a:spcBef>
              <a:spcAft>
                <a:spcPts val="0"/>
              </a:spcAft>
              <a:buClr>
                <a:schemeClr val="dk2"/>
              </a:buClr>
              <a:buSzPts val="1600"/>
              <a:buChar char="●"/>
            </a:pPr>
            <a:r>
              <a:rPr lang="zh-CN" sz="1600">
                <a:solidFill>
                  <a:schemeClr val="dk2"/>
                </a:solidFill>
              </a:rPr>
              <a:t>generates a report which optimally allocate funds of a finite budget on the available assets </a:t>
            </a:r>
            <a:endParaRPr sz="1600">
              <a:solidFill>
                <a:schemeClr val="dk2"/>
              </a:solidFill>
            </a:endParaRPr>
          </a:p>
          <a:p>
            <a:pPr indent="-330200" lvl="0" marL="457200" rtl="0" algn="l">
              <a:spcBef>
                <a:spcPts val="0"/>
              </a:spcBef>
              <a:spcAft>
                <a:spcPts val="0"/>
              </a:spcAft>
              <a:buClr>
                <a:schemeClr val="dk2"/>
              </a:buClr>
              <a:buSzPts val="1600"/>
              <a:buChar char="●"/>
            </a:pPr>
            <a:r>
              <a:rPr lang="zh-CN" sz="1600">
                <a:solidFill>
                  <a:schemeClr val="dk2"/>
                </a:solidFill>
              </a:rPr>
              <a:t>includes the names and amount of assets that the user should invest in</a:t>
            </a:r>
            <a:endParaRPr sz="16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zh-CN"/>
              <a:t>RL methods we choose: </a:t>
            </a:r>
            <a:endParaRPr/>
          </a:p>
          <a:p>
            <a:pPr indent="0" lvl="0" marL="0" rtl="0" algn="l">
              <a:spcBef>
                <a:spcPts val="1600"/>
              </a:spcBef>
              <a:spcAft>
                <a:spcPts val="0"/>
              </a:spcAft>
              <a:buNone/>
            </a:pPr>
            <a:r>
              <a:t/>
            </a:r>
            <a:endParaRPr b="0" sz="1800">
              <a:latin typeface="Lato"/>
              <a:ea typeface="Lato"/>
              <a:cs typeface="Lato"/>
              <a:sym typeface="Lato"/>
            </a:endParaRPr>
          </a:p>
        </p:txBody>
      </p:sp>
      <p:sp>
        <p:nvSpPr>
          <p:cNvPr id="134" name="Google Shape;134;p23"/>
          <p:cNvSpPr txBox="1"/>
          <p:nvPr>
            <p:ph idx="1" type="body"/>
          </p:nvPr>
        </p:nvSpPr>
        <p:spPr>
          <a:xfrm>
            <a:off x="814725" y="1097675"/>
            <a:ext cx="7862100" cy="3529500"/>
          </a:xfrm>
          <a:prstGeom prst="rect">
            <a:avLst/>
          </a:prstGeom>
        </p:spPr>
        <p:txBody>
          <a:bodyPr anchorCtr="0" anchor="t" bIns="91425" lIns="91425" spcFirstLastPara="1" rIns="91425" wrap="square" tIns="91425">
            <a:noAutofit/>
          </a:bodyPr>
          <a:lstStyle/>
          <a:p>
            <a:pPr indent="-355600" lvl="0" marL="457200" rtl="0" algn="l">
              <a:spcBef>
                <a:spcPts val="300"/>
              </a:spcBef>
              <a:spcAft>
                <a:spcPts val="0"/>
              </a:spcAft>
              <a:buClr>
                <a:srgbClr val="24292E"/>
              </a:buClr>
              <a:buSzPts val="2000"/>
              <a:buFont typeface="Arial"/>
              <a:buChar char="●"/>
            </a:pPr>
            <a:r>
              <a:rPr lang="zh-CN" sz="2000">
                <a:solidFill>
                  <a:srgbClr val="24292E"/>
                </a:solidFill>
                <a:highlight>
                  <a:srgbClr val="FFFFFF"/>
                </a:highlight>
                <a:latin typeface="Arial"/>
                <a:ea typeface="Arial"/>
                <a:cs typeface="Arial"/>
                <a:sym typeface="Arial"/>
              </a:rPr>
              <a:t>model-free RL models, take in transaction cost, works on multiple assets </a:t>
            </a:r>
            <a:endParaRPr sz="2000">
              <a:solidFill>
                <a:srgbClr val="24292E"/>
              </a:solidFill>
              <a:highlight>
                <a:srgbClr val="FFFFFF"/>
              </a:highlight>
              <a:latin typeface="Arial"/>
              <a:ea typeface="Arial"/>
              <a:cs typeface="Arial"/>
              <a:sym typeface="Arial"/>
            </a:endParaRPr>
          </a:p>
          <a:p>
            <a:pPr indent="-355600" lvl="0" marL="457200" rtl="0" algn="l">
              <a:spcBef>
                <a:spcPts val="0"/>
              </a:spcBef>
              <a:spcAft>
                <a:spcPts val="0"/>
              </a:spcAft>
              <a:buClr>
                <a:srgbClr val="24292E"/>
              </a:buClr>
              <a:buSzPts val="2000"/>
              <a:buFont typeface="Arial"/>
              <a:buChar char="●"/>
            </a:pPr>
            <a:r>
              <a:rPr lang="zh-CN" sz="2000">
                <a:solidFill>
                  <a:srgbClr val="24292E"/>
                </a:solidFill>
                <a:highlight>
                  <a:srgbClr val="FFFFFF"/>
                </a:highlight>
                <a:latin typeface="Arial"/>
                <a:ea typeface="Arial"/>
                <a:cs typeface="Arial"/>
                <a:sym typeface="Arial"/>
              </a:rPr>
              <a:t>From Cryptocurrency: </a:t>
            </a:r>
            <a:endParaRPr sz="2000">
              <a:solidFill>
                <a:srgbClr val="24292E"/>
              </a:solidFill>
              <a:highlight>
                <a:srgbClr val="FFFFFF"/>
              </a:highlight>
              <a:latin typeface="Arial"/>
              <a:ea typeface="Arial"/>
              <a:cs typeface="Arial"/>
              <a:sym typeface="Arial"/>
            </a:endParaRPr>
          </a:p>
          <a:p>
            <a:pPr indent="-355600" lvl="1" marL="914400" rtl="0" algn="l">
              <a:spcBef>
                <a:spcPts val="0"/>
              </a:spcBef>
              <a:spcAft>
                <a:spcPts val="0"/>
              </a:spcAft>
              <a:buClr>
                <a:srgbClr val="24292E"/>
              </a:buClr>
              <a:buSzPts val="2000"/>
              <a:buFont typeface="Arial"/>
              <a:buChar char="○"/>
            </a:pPr>
            <a:r>
              <a:rPr lang="zh-CN" sz="2000">
                <a:solidFill>
                  <a:srgbClr val="24292E"/>
                </a:solidFill>
                <a:highlight>
                  <a:srgbClr val="FFFFFF"/>
                </a:highlight>
                <a:latin typeface="Arial"/>
                <a:ea typeface="Arial"/>
                <a:cs typeface="Arial"/>
                <a:sym typeface="Arial"/>
              </a:rPr>
              <a:t>deep RL with EIIE topology, Policy Gradient (PG) strategy and CNN in [1] </a:t>
            </a:r>
            <a:endParaRPr sz="2000">
              <a:solidFill>
                <a:srgbClr val="24292E"/>
              </a:solidFill>
              <a:highlight>
                <a:srgbClr val="FFFFFF"/>
              </a:highlight>
              <a:latin typeface="Arial"/>
              <a:ea typeface="Arial"/>
              <a:cs typeface="Arial"/>
              <a:sym typeface="Arial"/>
            </a:endParaRPr>
          </a:p>
          <a:p>
            <a:pPr indent="-355600" lvl="0" marL="457200" rtl="0" algn="l">
              <a:spcBef>
                <a:spcPts val="0"/>
              </a:spcBef>
              <a:spcAft>
                <a:spcPts val="0"/>
              </a:spcAft>
              <a:buClr>
                <a:srgbClr val="24292E"/>
              </a:buClr>
              <a:buSzPts val="2000"/>
              <a:buFont typeface="Arial"/>
              <a:buChar char="●"/>
            </a:pPr>
            <a:r>
              <a:rPr lang="zh-CN" sz="2000">
                <a:solidFill>
                  <a:srgbClr val="24292E"/>
                </a:solidFill>
                <a:highlight>
                  <a:srgbClr val="FFFFFF"/>
                </a:highlight>
                <a:latin typeface="Arial"/>
                <a:ea typeface="Arial"/>
                <a:cs typeface="Arial"/>
                <a:sym typeface="Arial"/>
              </a:rPr>
              <a:t>From Stock:</a:t>
            </a:r>
            <a:endParaRPr sz="2000">
              <a:solidFill>
                <a:srgbClr val="24292E"/>
              </a:solidFill>
              <a:highlight>
                <a:srgbClr val="FFFFFF"/>
              </a:highlight>
              <a:latin typeface="Arial"/>
              <a:ea typeface="Arial"/>
              <a:cs typeface="Arial"/>
              <a:sym typeface="Arial"/>
            </a:endParaRPr>
          </a:p>
          <a:p>
            <a:pPr indent="-355600" lvl="1" marL="914400" rtl="0" algn="l">
              <a:spcBef>
                <a:spcPts val="0"/>
              </a:spcBef>
              <a:spcAft>
                <a:spcPts val="0"/>
              </a:spcAft>
              <a:buClr>
                <a:srgbClr val="24292E"/>
              </a:buClr>
              <a:buSzPts val="2000"/>
              <a:buFont typeface="Arial"/>
              <a:buChar char="○"/>
            </a:pPr>
            <a:r>
              <a:rPr lang="zh-CN" sz="2000">
                <a:solidFill>
                  <a:srgbClr val="24292E"/>
                </a:solidFill>
                <a:highlight>
                  <a:srgbClr val="FFFFFF"/>
                </a:highlight>
                <a:latin typeface="Arial"/>
                <a:ea typeface="Arial"/>
                <a:cs typeface="Arial"/>
                <a:sym typeface="Arial"/>
              </a:rPr>
              <a:t>deep Q-learning + multiagent </a:t>
            </a:r>
            <a:r>
              <a:rPr lang="zh-CN" sz="2000">
                <a:solidFill>
                  <a:srgbClr val="24292E"/>
                </a:solidFill>
                <a:highlight>
                  <a:srgbClr val="FFFFFF"/>
                </a:highlight>
                <a:latin typeface="Arial"/>
                <a:ea typeface="Arial"/>
                <a:cs typeface="Arial"/>
                <a:sym typeface="Arial"/>
              </a:rPr>
              <a:t>[10]</a:t>
            </a:r>
            <a:endParaRPr sz="2000">
              <a:solidFill>
                <a:srgbClr val="24292E"/>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2000">
              <a:solidFill>
                <a:srgbClr val="24292E"/>
              </a:solidFill>
              <a:highlight>
                <a:srgbClr val="FFFFFF"/>
              </a:highlight>
              <a:latin typeface="Arial"/>
              <a:ea typeface="Arial"/>
              <a:cs typeface="Arial"/>
              <a:sym typeface="Arial"/>
            </a:endParaRPr>
          </a:p>
          <a:p>
            <a:pPr indent="0" lvl="0" marL="0" rtl="0" algn="l">
              <a:spcBef>
                <a:spcPts val="1200"/>
              </a:spcBef>
              <a:spcAft>
                <a:spcPts val="0"/>
              </a:spcAft>
              <a:buClr>
                <a:schemeClr val="dk2"/>
              </a:buClr>
              <a:buSzPts val="1100"/>
              <a:buFont typeface="Arial"/>
              <a:buNone/>
            </a:pPr>
            <a:r>
              <a:t/>
            </a:r>
            <a:endParaRPr sz="20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t/>
            </a:r>
            <a:endParaRPr sz="20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2000"/>
          </a:p>
        </p:txBody>
      </p:sp>
      <p:pic>
        <p:nvPicPr>
          <p:cNvPr id="135" name="Google Shape;135;p23"/>
          <p:cNvPicPr preferRelativeResize="0"/>
          <p:nvPr/>
        </p:nvPicPr>
        <p:blipFill>
          <a:blip r:embed="rId3">
            <a:alphaModFix/>
          </a:blip>
          <a:stretch>
            <a:fillRect/>
          </a:stretch>
        </p:blipFill>
        <p:spPr>
          <a:xfrm>
            <a:off x="2376838" y="3696250"/>
            <a:ext cx="4390324" cy="131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zh-CN"/>
              <a:t>Technical</a:t>
            </a:r>
            <a:r>
              <a:rPr b="0" lang="zh-CN" sz="1800">
                <a:latin typeface="Lato"/>
                <a:ea typeface="Lato"/>
                <a:cs typeface="Lato"/>
                <a:sym typeface="Lato"/>
              </a:rPr>
              <a:t> </a:t>
            </a:r>
            <a:r>
              <a:rPr lang="zh-CN"/>
              <a:t>Challenge</a:t>
            </a:r>
            <a:endParaRPr/>
          </a:p>
        </p:txBody>
      </p:sp>
      <p:sp>
        <p:nvSpPr>
          <p:cNvPr id="141" name="Google Shape;141;p24"/>
          <p:cNvSpPr txBox="1"/>
          <p:nvPr>
            <p:ph idx="1" type="body"/>
          </p:nvPr>
        </p:nvSpPr>
        <p:spPr>
          <a:xfrm>
            <a:off x="846647" y="1297000"/>
            <a:ext cx="7875300" cy="3002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zh-CN" sz="2400"/>
              <a:t>Incorporate user preference into the portfolio deciding process</a:t>
            </a:r>
            <a:endParaRPr sz="2400"/>
          </a:p>
          <a:p>
            <a:pPr indent="-381000" lvl="0" marL="457200" rtl="0" algn="l">
              <a:spcBef>
                <a:spcPts val="0"/>
              </a:spcBef>
              <a:spcAft>
                <a:spcPts val="0"/>
              </a:spcAft>
              <a:buSzPts val="2400"/>
              <a:buAutoNum type="arabicPeriod"/>
            </a:pPr>
            <a:r>
              <a:rPr lang="zh-CN" sz="2400"/>
              <a:t>Training and tuning of the RL models</a:t>
            </a:r>
            <a:endParaRPr sz="2400"/>
          </a:p>
          <a:p>
            <a:pPr indent="-381000" lvl="0" marL="457200" rtl="0" algn="l">
              <a:spcBef>
                <a:spcPts val="0"/>
              </a:spcBef>
              <a:spcAft>
                <a:spcPts val="0"/>
              </a:spcAft>
              <a:buSzPts val="2400"/>
              <a:buAutoNum type="arabicPeriod"/>
            </a:pPr>
            <a:r>
              <a:rPr lang="zh-CN" sz="2400"/>
              <a:t>Construct testing for our recommendation system</a:t>
            </a:r>
            <a:endParaRPr sz="2400"/>
          </a:p>
          <a:p>
            <a:pPr indent="0" lvl="0" marL="0" rtl="0" algn="l">
              <a:spcBef>
                <a:spcPts val="1600"/>
              </a:spcBef>
              <a:spcAft>
                <a:spcPts val="160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B26B"/>
        </a:solidFill>
      </p:bgPr>
    </p:bg>
    <p:spTree>
      <p:nvGrpSpPr>
        <p:cNvPr id="145" name="Shape 145"/>
        <p:cNvGrpSpPr/>
        <p:nvPr/>
      </p:nvGrpSpPr>
      <p:grpSpPr>
        <a:xfrm>
          <a:off x="0" y="0"/>
          <a:ext cx="0" cy="0"/>
          <a:chOff x="0" y="0"/>
          <a:chExt cx="0" cy="0"/>
        </a:xfrm>
      </p:grpSpPr>
      <p:sp>
        <p:nvSpPr>
          <p:cNvPr id="146" name="Google Shape;146;p25"/>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zh-CN"/>
              <a:t>4</a:t>
            </a:r>
            <a:r>
              <a:rPr lang="zh-CN"/>
              <a:t>.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Our Datasets</a:t>
            </a:r>
            <a:endParaRPr/>
          </a:p>
        </p:txBody>
      </p:sp>
      <p:sp>
        <p:nvSpPr>
          <p:cNvPr id="152" name="Google Shape;152;p26"/>
          <p:cNvSpPr txBox="1"/>
          <p:nvPr>
            <p:ph idx="1" type="body"/>
          </p:nvPr>
        </p:nvSpPr>
        <p:spPr>
          <a:xfrm>
            <a:off x="739787" y="1337951"/>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Yahoo! Finance API  and ETF DB</a:t>
            </a:r>
            <a:endParaRPr sz="2400"/>
          </a:p>
          <a:p>
            <a:pPr indent="0" lvl="0" marL="0" rtl="0" algn="l">
              <a:spcBef>
                <a:spcPts val="1600"/>
              </a:spcBef>
              <a:spcAft>
                <a:spcPts val="0"/>
              </a:spcAft>
              <a:buNone/>
            </a:pPr>
            <a:r>
              <a:rPr lang="zh-CN"/>
              <a:t>S and P 500</a:t>
            </a:r>
            <a:endParaRPr/>
          </a:p>
          <a:p>
            <a:pPr indent="0" lvl="0" marL="0" rtl="0" algn="l">
              <a:spcBef>
                <a:spcPts val="1600"/>
              </a:spcBef>
              <a:spcAft>
                <a:spcPts val="0"/>
              </a:spcAft>
              <a:buNone/>
            </a:pPr>
            <a:r>
              <a:rPr lang="zh-CN"/>
              <a:t>ETF (exchange-traded fund) Data</a:t>
            </a:r>
            <a:endParaRPr/>
          </a:p>
          <a:p>
            <a:pPr indent="0" lvl="0" marL="0" rtl="0" algn="l">
              <a:spcBef>
                <a:spcPts val="1600"/>
              </a:spcBef>
              <a:spcAft>
                <a:spcPts val="0"/>
              </a:spcAft>
              <a:buNone/>
            </a:pPr>
            <a:r>
              <a:rPr lang="zh-CN"/>
              <a:t>Cryptocurrency Historical Data</a:t>
            </a:r>
            <a:endParaRPr/>
          </a:p>
          <a:p>
            <a:pPr indent="0" lvl="0" marL="0" rtl="0" algn="l">
              <a:spcBef>
                <a:spcPts val="1600"/>
              </a:spcBef>
              <a:spcAft>
                <a:spcPts val="1600"/>
              </a:spcAft>
              <a:buNone/>
            </a:pPr>
            <a:r>
              <a:t/>
            </a:r>
            <a:endParaRPr/>
          </a:p>
        </p:txBody>
      </p:sp>
      <p:pic>
        <p:nvPicPr>
          <p:cNvPr id="153" name="Google Shape;153;p26"/>
          <p:cNvPicPr preferRelativeResize="0"/>
          <p:nvPr/>
        </p:nvPicPr>
        <p:blipFill>
          <a:blip r:embed="rId3">
            <a:alphaModFix/>
          </a:blip>
          <a:stretch>
            <a:fillRect/>
          </a:stretch>
        </p:blipFill>
        <p:spPr>
          <a:xfrm>
            <a:off x="4797488" y="2381363"/>
            <a:ext cx="1888364" cy="915575"/>
          </a:xfrm>
          <a:prstGeom prst="rect">
            <a:avLst/>
          </a:prstGeom>
          <a:noFill/>
          <a:ln>
            <a:noFill/>
          </a:ln>
        </p:spPr>
      </p:pic>
      <p:pic>
        <p:nvPicPr>
          <p:cNvPr id="154" name="Google Shape;154;p26"/>
          <p:cNvPicPr preferRelativeResize="0"/>
          <p:nvPr/>
        </p:nvPicPr>
        <p:blipFill>
          <a:blip r:embed="rId4">
            <a:alphaModFix/>
          </a:blip>
          <a:stretch>
            <a:fillRect/>
          </a:stretch>
        </p:blipFill>
        <p:spPr>
          <a:xfrm>
            <a:off x="6019960" y="1098458"/>
            <a:ext cx="2544700" cy="915567"/>
          </a:xfrm>
          <a:prstGeom prst="rect">
            <a:avLst/>
          </a:prstGeom>
          <a:noFill/>
          <a:ln>
            <a:noFill/>
          </a:ln>
        </p:spPr>
      </p:pic>
      <p:pic>
        <p:nvPicPr>
          <p:cNvPr id="155" name="Google Shape;155;p26"/>
          <p:cNvPicPr preferRelativeResize="0"/>
          <p:nvPr/>
        </p:nvPicPr>
        <p:blipFill>
          <a:blip r:embed="rId5">
            <a:alphaModFix/>
          </a:blip>
          <a:stretch>
            <a:fillRect/>
          </a:stretch>
        </p:blipFill>
        <p:spPr>
          <a:xfrm>
            <a:off x="5909725" y="3664301"/>
            <a:ext cx="2257425" cy="419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32250" y="6289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Our datasets</a:t>
            </a:r>
            <a:endParaRPr/>
          </a:p>
        </p:txBody>
      </p:sp>
      <p:sp>
        <p:nvSpPr>
          <p:cNvPr id="161" name="Google Shape;161;p27"/>
          <p:cNvSpPr txBox="1"/>
          <p:nvPr>
            <p:ph idx="1" type="body"/>
          </p:nvPr>
        </p:nvSpPr>
        <p:spPr>
          <a:xfrm>
            <a:off x="332262" y="139692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Open-Close-High-Low Value</a:t>
            </a:r>
            <a:endParaRPr/>
          </a:p>
          <a:p>
            <a:pPr indent="0" lvl="0" marL="0" rtl="0" algn="l">
              <a:spcBef>
                <a:spcPts val="1600"/>
              </a:spcBef>
              <a:spcAft>
                <a:spcPts val="0"/>
              </a:spcAft>
              <a:buNone/>
            </a:pPr>
            <a:r>
              <a:rPr lang="zh-CN"/>
              <a:t>Five years</a:t>
            </a:r>
            <a:endParaRPr/>
          </a:p>
          <a:p>
            <a:pPr indent="0" lvl="0" marL="0" rtl="0" algn="l">
              <a:spcBef>
                <a:spcPts val="1600"/>
              </a:spcBef>
              <a:spcAft>
                <a:spcPts val="0"/>
              </a:spcAft>
              <a:buNone/>
            </a:pPr>
            <a:r>
              <a:rPr lang="zh-CN"/>
              <a:t>Stream data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2" name="Google Shape;162;p27"/>
          <p:cNvPicPr preferRelativeResize="0"/>
          <p:nvPr/>
        </p:nvPicPr>
        <p:blipFill>
          <a:blip r:embed="rId3">
            <a:alphaModFix/>
          </a:blip>
          <a:stretch>
            <a:fillRect/>
          </a:stretch>
        </p:blipFill>
        <p:spPr>
          <a:xfrm>
            <a:off x="2266862" y="2014525"/>
            <a:ext cx="6917887" cy="3002400"/>
          </a:xfrm>
          <a:prstGeom prst="rect">
            <a:avLst/>
          </a:prstGeom>
          <a:noFill/>
          <a:ln>
            <a:noFill/>
          </a:ln>
        </p:spPr>
      </p:pic>
      <p:pic>
        <p:nvPicPr>
          <p:cNvPr id="163" name="Google Shape;163;p27"/>
          <p:cNvPicPr preferRelativeResize="0"/>
          <p:nvPr/>
        </p:nvPicPr>
        <p:blipFill>
          <a:blip r:embed="rId4">
            <a:alphaModFix/>
          </a:blip>
          <a:stretch>
            <a:fillRect/>
          </a:stretch>
        </p:blipFill>
        <p:spPr>
          <a:xfrm>
            <a:off x="5281438" y="526813"/>
            <a:ext cx="888707" cy="839725"/>
          </a:xfrm>
          <a:prstGeom prst="rect">
            <a:avLst/>
          </a:prstGeom>
          <a:noFill/>
          <a:ln>
            <a:noFill/>
          </a:ln>
        </p:spPr>
      </p:pic>
      <p:cxnSp>
        <p:nvCxnSpPr>
          <p:cNvPr id="164" name="Google Shape;164;p27"/>
          <p:cNvCxnSpPr>
            <a:stCxn id="163" idx="2"/>
            <a:endCxn id="162" idx="0"/>
          </p:cNvCxnSpPr>
          <p:nvPr/>
        </p:nvCxnSpPr>
        <p:spPr>
          <a:xfrm>
            <a:off x="5725791" y="1366537"/>
            <a:ext cx="0" cy="6480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38300" y="6289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Our Datasets</a:t>
            </a:r>
            <a:endParaRPr/>
          </a:p>
        </p:txBody>
      </p:sp>
      <p:sp>
        <p:nvSpPr>
          <p:cNvPr id="170" name="Google Shape;170;p28"/>
          <p:cNvSpPr txBox="1"/>
          <p:nvPr>
            <p:ph idx="1" type="body"/>
          </p:nvPr>
        </p:nvSpPr>
        <p:spPr>
          <a:xfrm>
            <a:off x="355362" y="14101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500 stocks </a:t>
            </a:r>
            <a:endParaRPr/>
          </a:p>
          <a:p>
            <a:pPr indent="0" lvl="0" marL="0" rtl="0" algn="l">
              <a:spcBef>
                <a:spcPts val="1600"/>
              </a:spcBef>
              <a:spcAft>
                <a:spcPts val="0"/>
              </a:spcAft>
              <a:buNone/>
            </a:pPr>
            <a:r>
              <a:rPr lang="zh-CN"/>
              <a:t>1500 ETFs</a:t>
            </a:r>
            <a:endParaRPr/>
          </a:p>
          <a:p>
            <a:pPr indent="0" lvl="0" marL="0" rtl="0" algn="l">
              <a:spcBef>
                <a:spcPts val="1600"/>
              </a:spcBef>
              <a:spcAft>
                <a:spcPts val="1600"/>
              </a:spcAft>
              <a:buNone/>
            </a:pPr>
            <a:r>
              <a:rPr lang="zh-CN"/>
              <a:t>100 Cryptocurrencies</a:t>
            </a:r>
            <a:endParaRPr/>
          </a:p>
        </p:txBody>
      </p:sp>
      <p:pic>
        <p:nvPicPr>
          <p:cNvPr id="171" name="Google Shape;171;p28"/>
          <p:cNvPicPr preferRelativeResize="0"/>
          <p:nvPr/>
        </p:nvPicPr>
        <p:blipFill>
          <a:blip r:embed="rId3">
            <a:alphaModFix/>
          </a:blip>
          <a:stretch>
            <a:fillRect/>
          </a:stretch>
        </p:blipFill>
        <p:spPr>
          <a:xfrm>
            <a:off x="3090750" y="1258000"/>
            <a:ext cx="5646851" cy="330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Data Collection Difficulty</a:t>
            </a:r>
            <a:endParaRPr/>
          </a:p>
        </p:txBody>
      </p:sp>
      <p:sp>
        <p:nvSpPr>
          <p:cNvPr id="177" name="Google Shape;177;p29"/>
          <p:cNvSpPr txBox="1"/>
          <p:nvPr>
            <p:ph idx="1" type="body"/>
          </p:nvPr>
        </p:nvSpPr>
        <p:spPr>
          <a:xfrm>
            <a:off x="872362" y="1463201"/>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Yahoo! Finance API expires (use yfinance instead)</a:t>
            </a:r>
            <a:endParaRPr/>
          </a:p>
          <a:p>
            <a:pPr indent="0" lvl="0" marL="0" rtl="0" algn="l">
              <a:spcBef>
                <a:spcPts val="1600"/>
              </a:spcBef>
              <a:spcAft>
                <a:spcPts val="0"/>
              </a:spcAft>
              <a:buNone/>
            </a:pPr>
            <a:r>
              <a:rPr lang="zh-CN"/>
              <a:t>Get ETF and cryptocurrency list</a:t>
            </a:r>
            <a:endParaRPr/>
          </a:p>
          <a:p>
            <a:pPr indent="0" lvl="0" marL="0" rtl="0" algn="l">
              <a:spcBef>
                <a:spcPts val="1600"/>
              </a:spcBef>
              <a:spcAft>
                <a:spcPts val="0"/>
              </a:spcAft>
              <a:buNone/>
            </a:pPr>
            <a:r>
              <a:rPr lang="zh-CN"/>
              <a:t>Choose what data to use</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B26B"/>
        </a:solidFill>
      </p:bgPr>
    </p:bg>
    <p:spTree>
      <p:nvGrpSpPr>
        <p:cNvPr id="181" name="Shape 181"/>
        <p:cNvGrpSpPr/>
        <p:nvPr/>
      </p:nvGrpSpPr>
      <p:grpSpPr>
        <a:xfrm>
          <a:off x="0" y="0"/>
          <a:ext cx="0" cy="0"/>
          <a:chOff x="0" y="0"/>
          <a:chExt cx="0" cy="0"/>
        </a:xfrm>
      </p:grpSpPr>
      <p:sp>
        <p:nvSpPr>
          <p:cNvPr id="182" name="Google Shape;182;p30"/>
          <p:cNvSpPr txBox="1"/>
          <p:nvPr>
            <p:ph type="title"/>
          </p:nvPr>
        </p:nvSpPr>
        <p:spPr>
          <a:xfrm>
            <a:off x="283099" y="712150"/>
            <a:ext cx="8248200" cy="38355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zh-CN"/>
              <a:t>5. Milestone Planning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738900" y="6291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Milestone Planning</a:t>
            </a:r>
            <a:endParaRPr/>
          </a:p>
        </p:txBody>
      </p:sp>
      <p:sp>
        <p:nvSpPr>
          <p:cNvPr id="188" name="Google Shape;188;p31"/>
          <p:cNvSpPr txBox="1"/>
          <p:nvPr>
            <p:ph idx="1" type="body"/>
          </p:nvPr>
        </p:nvSpPr>
        <p:spPr>
          <a:xfrm>
            <a:off x="655723" y="1555900"/>
            <a:ext cx="71922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Milestone 1:  proposal, data collection and data preprocessing</a:t>
            </a:r>
            <a:endParaRPr/>
          </a:p>
          <a:p>
            <a:pPr indent="0" lvl="0" marL="0" rtl="0" algn="l">
              <a:spcBef>
                <a:spcPts val="1600"/>
              </a:spcBef>
              <a:spcAft>
                <a:spcPts val="0"/>
              </a:spcAft>
              <a:buNone/>
            </a:pPr>
            <a:r>
              <a:rPr lang="zh-CN"/>
              <a:t>Milestone 2:  model selecting and training</a:t>
            </a:r>
            <a:endParaRPr/>
          </a:p>
          <a:p>
            <a:pPr indent="0" lvl="0" marL="0" rtl="0" algn="l">
              <a:spcBef>
                <a:spcPts val="1600"/>
              </a:spcBef>
              <a:spcAft>
                <a:spcPts val="0"/>
              </a:spcAft>
              <a:buNone/>
            </a:pPr>
            <a:r>
              <a:rPr lang="zh-CN"/>
              <a:t>Milestone 3: model evaluation, optimization</a:t>
            </a:r>
            <a:endParaRPr/>
          </a:p>
          <a:p>
            <a:pPr indent="0" lvl="0" marL="0" rtl="0" algn="l">
              <a:spcBef>
                <a:spcPts val="1600"/>
              </a:spcBef>
              <a:spcAft>
                <a:spcPts val="1600"/>
              </a:spcAft>
              <a:buNone/>
            </a:pPr>
            <a:r>
              <a:rPr lang="zh-CN"/>
              <a:t>Final: build a recommendation system based on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B26B"/>
        </a:solidFill>
      </p:bgPr>
    </p:bg>
    <p:spTree>
      <p:nvGrpSpPr>
        <p:cNvPr id="77" name="Shape 77"/>
        <p:cNvGrpSpPr/>
        <p:nvPr/>
      </p:nvGrpSpPr>
      <p:grpSpPr>
        <a:xfrm>
          <a:off x="0" y="0"/>
          <a:ext cx="0" cy="0"/>
          <a:chOff x="0" y="0"/>
          <a:chExt cx="0" cy="0"/>
        </a:xfrm>
      </p:grpSpPr>
      <p:sp>
        <p:nvSpPr>
          <p:cNvPr id="78" name="Google Shape;78;p14"/>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533400" lvl="0" marL="457200" rtl="0" algn="l">
              <a:spcBef>
                <a:spcPts val="0"/>
              </a:spcBef>
              <a:spcAft>
                <a:spcPts val="0"/>
              </a:spcAft>
              <a:buSzPts val="4800"/>
              <a:buAutoNum type="arabicPeriod"/>
            </a:pPr>
            <a:r>
              <a:rPr lang="zh-CN"/>
              <a:t>Background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B26B"/>
        </a:solidFill>
      </p:bgPr>
    </p:bg>
    <p:spTree>
      <p:nvGrpSpPr>
        <p:cNvPr id="192" name="Shape 192"/>
        <p:cNvGrpSpPr/>
        <p:nvPr/>
      </p:nvGrpSpPr>
      <p:grpSpPr>
        <a:xfrm>
          <a:off x="0" y="0"/>
          <a:ext cx="0" cy="0"/>
          <a:chOff x="0" y="0"/>
          <a:chExt cx="0" cy="0"/>
        </a:xfrm>
      </p:grpSpPr>
      <p:sp>
        <p:nvSpPr>
          <p:cNvPr id="193" name="Google Shape;193;p32"/>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zh-CN"/>
              <a:t>Thank you!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Reference</a:t>
            </a:r>
            <a:endParaRPr/>
          </a:p>
        </p:txBody>
      </p:sp>
      <p:sp>
        <p:nvSpPr>
          <p:cNvPr id="199" name="Google Shape;199;p33"/>
          <p:cNvSpPr txBox="1"/>
          <p:nvPr>
            <p:ph idx="1" type="body"/>
          </p:nvPr>
        </p:nvSpPr>
        <p:spPr>
          <a:xfrm>
            <a:off x="2400262" y="1070551"/>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zh-CN" sz="1150">
                <a:latin typeface="Times New Roman"/>
                <a:ea typeface="Times New Roman"/>
                <a:cs typeface="Times New Roman"/>
                <a:sym typeface="Times New Roman"/>
              </a:rPr>
              <a:t>[1]  Jiang Z, Xu D, Liang J. A deep reinforcement learning framework for the financial portfolio management problem[J]. arXiv preprint arXiv:1706.10059, 2017.</a:t>
            </a:r>
            <a:endParaRPr sz="1150">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zh-CN" sz="1150">
                <a:latin typeface="Times New Roman"/>
                <a:ea typeface="Times New Roman"/>
                <a:cs typeface="Times New Roman"/>
                <a:sym typeface="Times New Roman"/>
              </a:rPr>
              <a:t>[2] Moody J, Saffell M. Learning to trade via direct reinforcement[J]. IEEE transactions on neural Networks, 2001, 12(4): 875-889.</a:t>
            </a:r>
            <a:endParaRPr sz="1150">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zh-CN" sz="1150">
                <a:latin typeface="Times New Roman"/>
                <a:ea typeface="Times New Roman"/>
                <a:cs typeface="Times New Roman"/>
                <a:sym typeface="Times New Roman"/>
              </a:rPr>
              <a:t>[3] Deng Y, Kong Y, Bao F, et al. Sparse coding-inspired optimal trading system for HFT industry[J]. IEEE Transactions on Industrial Informatics, 2015, 11(2): 467-475.</a:t>
            </a:r>
            <a:endParaRPr sz="1150">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zh-CN" sz="1150">
                <a:latin typeface="Times New Roman"/>
                <a:ea typeface="Times New Roman"/>
                <a:cs typeface="Times New Roman"/>
                <a:sym typeface="Times New Roman"/>
              </a:rPr>
              <a:t>[4]Li X, Li Y, Zhan Y, et al. Optimistic bull or pessimistic bear: adaptive deep reinforcement learning for stock portfolio allocation[J]. arXiv preprint arXiv:1907.01503, 2019.</a:t>
            </a:r>
            <a:endParaRPr sz="1150">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zh-CN" sz="1150">
                <a:latin typeface="Times New Roman"/>
                <a:ea typeface="Times New Roman"/>
                <a:cs typeface="Times New Roman"/>
                <a:sym typeface="Times New Roman"/>
              </a:rPr>
              <a:t>[5]Wu C Y, Pandey V K, Dba C. The value of Bitcoin in enhancing the efficiency of an investor’s portfolio[J]. Journal of financial planning, 2014, 27(9): 44-52.</a:t>
            </a:r>
            <a:endParaRPr sz="1150">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zh-CN" sz="1150">
                <a:latin typeface="Times New Roman"/>
                <a:ea typeface="Times New Roman"/>
                <a:cs typeface="Times New Roman"/>
                <a:sym typeface="Times New Roman"/>
              </a:rPr>
              <a:t>[6]Baur D G, Hong K H J, Lee A D. Bitcoin–Currency or Asset?[J]. Melbourne Business School, 2016.</a:t>
            </a:r>
            <a:endParaRPr sz="1150">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zh-CN" sz="1150">
                <a:latin typeface="Times New Roman"/>
                <a:ea typeface="Times New Roman"/>
                <a:cs typeface="Times New Roman"/>
                <a:sym typeface="Times New Roman"/>
              </a:rPr>
              <a:t>[7</a:t>
            </a:r>
            <a:r>
              <a:rPr lang="zh-CN" sz="1150">
                <a:latin typeface="Times New Roman"/>
                <a:ea typeface="Times New Roman"/>
                <a:cs typeface="Times New Roman"/>
                <a:sym typeface="Times New Roman"/>
              </a:rPr>
              <a:t>]</a:t>
            </a:r>
            <a:r>
              <a:rPr lang="zh-CN" sz="1150">
                <a:latin typeface="Times New Roman"/>
                <a:ea typeface="Times New Roman"/>
                <a:cs typeface="Times New Roman"/>
                <a:sym typeface="Times New Roman"/>
              </a:rPr>
              <a:t>Andrianto Y, Diputra Y. The effect of cryptocurrency on investment portfolio effectiveness[J]. Journal of finance and accounting, 2017, 5(6): 229-238.</a:t>
            </a:r>
            <a:endParaRPr sz="1150">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zh-CN" sz="1150">
                <a:latin typeface="Times New Roman"/>
                <a:ea typeface="Times New Roman"/>
                <a:cs typeface="Times New Roman"/>
                <a:sym typeface="Times New Roman"/>
              </a:rPr>
              <a:t>[8]Li B, Hoi S C H. Online portfolio selection: A survey[J]. ACM Computing Surveys (CSUR), 2014, 46(3): 1-36.</a:t>
            </a:r>
            <a:endParaRPr sz="1150">
              <a:latin typeface="Times New Roman"/>
              <a:ea typeface="Times New Roman"/>
              <a:cs typeface="Times New Roman"/>
              <a:sym typeface="Times New Roman"/>
            </a:endParaRPr>
          </a:p>
          <a:p>
            <a:pPr indent="0" lvl="0" marL="0" rtl="0" algn="l">
              <a:spcBef>
                <a:spcPts val="0"/>
              </a:spcBef>
              <a:spcAft>
                <a:spcPts val="0"/>
              </a:spcAft>
              <a:buNone/>
            </a:pPr>
            <a:r>
              <a:rPr lang="zh-CN" sz="1100">
                <a:latin typeface="Times New Roman"/>
                <a:ea typeface="Times New Roman"/>
                <a:cs typeface="Times New Roman"/>
                <a:sym typeface="Times New Roman"/>
              </a:rPr>
              <a:t>[9] Lee, J.W.; Park, J.; O, J.;Lee, J.; Hong, E. A Multiagent Approach to Q-Learning for Daily Stock Trading. IEEE Trans. Syst. ManCybern. -Part A Syst. Hum. 2007, 37, 864–877.</a:t>
            </a:r>
            <a:endParaRPr sz="1100">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t/>
            </a:r>
            <a:endParaRPr sz="115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sz="4800"/>
              <a:t>Q &amp; A</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Background</a:t>
            </a:r>
            <a:endParaRPr/>
          </a:p>
        </p:txBody>
      </p:sp>
      <p:sp>
        <p:nvSpPr>
          <p:cNvPr id="84" name="Google Shape;84;p15"/>
          <p:cNvSpPr txBox="1"/>
          <p:nvPr>
            <p:ph idx="1" type="body"/>
          </p:nvPr>
        </p:nvSpPr>
        <p:spPr>
          <a:xfrm>
            <a:off x="5520601" y="1157225"/>
            <a:ext cx="5712900" cy="3002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zh-CN" sz="2000"/>
              <a:t>Asset Allocation</a:t>
            </a:r>
            <a:endParaRPr sz="2000"/>
          </a:p>
          <a:p>
            <a:pPr indent="-355600" lvl="0" marL="457200" rtl="0" algn="l">
              <a:spcBef>
                <a:spcPts val="0"/>
              </a:spcBef>
              <a:spcAft>
                <a:spcPts val="0"/>
              </a:spcAft>
              <a:buSzPts val="2000"/>
              <a:buAutoNum type="arabicPeriod"/>
            </a:pPr>
            <a:r>
              <a:rPr lang="zh-CN" sz="2000"/>
              <a:t>Traditional </a:t>
            </a:r>
            <a:r>
              <a:rPr lang="zh-CN" sz="2000"/>
              <a:t>Assets</a:t>
            </a:r>
            <a:endParaRPr sz="2000"/>
          </a:p>
          <a:p>
            <a:pPr indent="-355600" lvl="0" marL="457200" rtl="0" algn="l">
              <a:spcBef>
                <a:spcPts val="0"/>
              </a:spcBef>
              <a:spcAft>
                <a:spcPts val="0"/>
              </a:spcAft>
              <a:buSzPts val="2000"/>
              <a:buAutoNum type="arabicPeriod"/>
            </a:pPr>
            <a:r>
              <a:rPr lang="zh-CN" sz="2000"/>
              <a:t>Cryptocurrencies </a:t>
            </a:r>
            <a:endParaRPr sz="2000"/>
          </a:p>
        </p:txBody>
      </p:sp>
      <p:pic>
        <p:nvPicPr>
          <p:cNvPr id="85" name="Google Shape;85;p15"/>
          <p:cNvPicPr preferRelativeResize="0"/>
          <p:nvPr/>
        </p:nvPicPr>
        <p:blipFill>
          <a:blip r:embed="rId3">
            <a:alphaModFix/>
          </a:blip>
          <a:stretch>
            <a:fillRect/>
          </a:stretch>
        </p:blipFill>
        <p:spPr>
          <a:xfrm>
            <a:off x="0" y="1354400"/>
            <a:ext cx="3345876" cy="2863300"/>
          </a:xfrm>
          <a:prstGeom prst="rect">
            <a:avLst/>
          </a:prstGeom>
          <a:noFill/>
          <a:ln>
            <a:noFill/>
          </a:ln>
        </p:spPr>
      </p:pic>
      <p:pic>
        <p:nvPicPr>
          <p:cNvPr id="86" name="Google Shape;86;p15"/>
          <p:cNvPicPr preferRelativeResize="0"/>
          <p:nvPr/>
        </p:nvPicPr>
        <p:blipFill>
          <a:blip r:embed="rId4">
            <a:alphaModFix/>
          </a:blip>
          <a:stretch>
            <a:fillRect/>
          </a:stretch>
        </p:blipFill>
        <p:spPr>
          <a:xfrm>
            <a:off x="3789175" y="2734750"/>
            <a:ext cx="1899850" cy="142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B26B"/>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2. Past Related 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zh-CN"/>
              <a:t>Past Asset Allocation Strategies</a:t>
            </a:r>
            <a:endParaRPr/>
          </a:p>
          <a:p>
            <a:pPr indent="0" lvl="0" marL="0" rtl="0" algn="l">
              <a:spcBef>
                <a:spcPts val="0"/>
              </a:spcBef>
              <a:spcAft>
                <a:spcPts val="0"/>
              </a:spcAft>
              <a:buNone/>
            </a:pPr>
            <a:r>
              <a:t/>
            </a:r>
            <a:endParaRPr/>
          </a:p>
        </p:txBody>
      </p:sp>
      <p:sp>
        <p:nvSpPr>
          <p:cNvPr id="97" name="Google Shape;97;p17"/>
          <p:cNvSpPr txBox="1"/>
          <p:nvPr>
            <p:ph idx="1" type="body"/>
          </p:nvPr>
        </p:nvSpPr>
        <p:spPr>
          <a:xfrm>
            <a:off x="1146850" y="1135925"/>
            <a:ext cx="7575000" cy="3002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CN" sz="2000"/>
              <a:t>existing deep machine-learning approaches → mostly try to predict price movements or trends (Heaton et al., 2016; Freitas et al., 2009). </a:t>
            </a:r>
            <a:endParaRPr sz="2000"/>
          </a:p>
          <a:p>
            <a:pPr indent="-355600" lvl="0" marL="457200" rtl="0" algn="l">
              <a:spcBef>
                <a:spcPts val="0"/>
              </a:spcBef>
              <a:spcAft>
                <a:spcPts val="0"/>
              </a:spcAft>
              <a:buSzPts val="2000"/>
              <a:buChar char="●"/>
            </a:pPr>
            <a:r>
              <a:rPr lang="zh-CN" sz="2000"/>
              <a:t>Pros: </a:t>
            </a:r>
            <a:endParaRPr sz="2000"/>
          </a:p>
          <a:p>
            <a:pPr indent="-355600" lvl="1" marL="914400" rtl="0" algn="l">
              <a:spcBef>
                <a:spcPts val="0"/>
              </a:spcBef>
              <a:spcAft>
                <a:spcPts val="0"/>
              </a:spcAft>
              <a:buSzPts val="2000"/>
              <a:buChar char="○"/>
            </a:pPr>
            <a:r>
              <a:rPr lang="zh-CN" sz="2000"/>
              <a:t>straightforward to implement because it is supervised learning</a:t>
            </a:r>
            <a:endParaRPr sz="2000"/>
          </a:p>
          <a:p>
            <a:pPr indent="-355600" lvl="0" marL="457200" rtl="0" algn="l">
              <a:spcBef>
                <a:spcPts val="0"/>
              </a:spcBef>
              <a:spcAft>
                <a:spcPts val="0"/>
              </a:spcAft>
              <a:buSzPts val="2000"/>
              <a:buChar char="●"/>
            </a:pPr>
            <a:r>
              <a:rPr lang="zh-CN" sz="2000"/>
              <a:t>Cons:  </a:t>
            </a:r>
            <a:endParaRPr sz="2000"/>
          </a:p>
          <a:p>
            <a:pPr indent="-355600" lvl="1" marL="914400" rtl="0" algn="l">
              <a:spcBef>
                <a:spcPts val="0"/>
              </a:spcBef>
              <a:spcAft>
                <a:spcPts val="0"/>
              </a:spcAft>
              <a:buSzPts val="2000"/>
              <a:buChar char="○"/>
            </a:pPr>
            <a:r>
              <a:rPr lang="zh-CN" sz="2000"/>
              <a:t>performance highly depends on the degree of prediction accuracy </a:t>
            </a:r>
            <a:endParaRPr sz="2000"/>
          </a:p>
          <a:p>
            <a:pPr indent="-355600" lvl="1" marL="914400" rtl="0" algn="l">
              <a:spcBef>
                <a:spcPts val="0"/>
              </a:spcBef>
              <a:spcAft>
                <a:spcPts val="0"/>
              </a:spcAft>
              <a:buSzPts val="2000"/>
              <a:buChar char="○"/>
            </a:pPr>
            <a:r>
              <a:rPr lang="zh-CN" sz="2000"/>
              <a:t> future market prices are difficult to predict</a:t>
            </a:r>
            <a:endParaRPr sz="2000"/>
          </a:p>
          <a:p>
            <a:pPr indent="0" lvl="0" marL="0" rtl="0" algn="l">
              <a:spcBef>
                <a:spcPts val="1600"/>
              </a:spcBef>
              <a:spcAft>
                <a:spcPts val="0"/>
              </a:spcAft>
              <a:buClr>
                <a:schemeClr val="dk2"/>
              </a:buClr>
              <a:buSzPts val="1100"/>
              <a:buFont typeface="Arial"/>
              <a:buNone/>
            </a:pPr>
            <a:r>
              <a:t/>
            </a:r>
            <a:endParaRPr sz="2000"/>
          </a:p>
          <a:p>
            <a:pPr indent="0" lvl="0" marL="0" rtl="0" algn="l">
              <a:spcBef>
                <a:spcPts val="1600"/>
              </a:spcBef>
              <a:spcAft>
                <a:spcPts val="16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Reinforcement Learning models</a:t>
            </a:r>
            <a:endParaRPr/>
          </a:p>
        </p:txBody>
      </p:sp>
      <p:sp>
        <p:nvSpPr>
          <p:cNvPr id="103" name="Google Shape;103;p18"/>
          <p:cNvSpPr txBox="1"/>
          <p:nvPr>
            <p:ph idx="1" type="body"/>
          </p:nvPr>
        </p:nvSpPr>
        <p:spPr>
          <a:xfrm>
            <a:off x="920322" y="1211350"/>
            <a:ext cx="7801500" cy="3002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zh-CN" sz="2100"/>
              <a:t>single-asset trading models: Moody and Saffel [2] and Deng et al. [3] </a:t>
            </a:r>
            <a:endParaRPr sz="2100"/>
          </a:p>
          <a:p>
            <a:pPr indent="-361950" lvl="0" marL="457200" rtl="0" algn="l">
              <a:spcBef>
                <a:spcPts val="0"/>
              </a:spcBef>
              <a:spcAft>
                <a:spcPts val="0"/>
              </a:spcAft>
              <a:buSzPts val="2100"/>
              <a:buChar char="●"/>
            </a:pPr>
            <a:r>
              <a:rPr lang="zh-CN" sz="2100"/>
              <a:t>deep RL framework + Ensemble of Identical Independent Evaluators (EIIE) topology+ CNN/RNN/LSTM: </a:t>
            </a:r>
            <a:r>
              <a:rPr lang="zh-CN" sz="2100"/>
              <a:t>Jiang et al. [1] </a:t>
            </a:r>
            <a:endParaRPr sz="2100"/>
          </a:p>
          <a:p>
            <a:pPr indent="-361950" lvl="0" marL="457200" rtl="0" algn="l">
              <a:spcBef>
                <a:spcPts val="0"/>
              </a:spcBef>
              <a:spcAft>
                <a:spcPts val="0"/>
              </a:spcAft>
              <a:buSzPts val="2100"/>
              <a:buChar char="●"/>
            </a:pPr>
            <a:r>
              <a:rPr lang="zh-CN" sz="2100"/>
              <a:t>deep Q-learning + MQ-Trader framework+multiagent: Lee. et al.[9] </a:t>
            </a:r>
            <a:endParaRPr sz="2100"/>
          </a:p>
          <a:p>
            <a:pPr indent="-361950" lvl="0" marL="457200" rtl="0" algn="l">
              <a:spcBef>
                <a:spcPts val="0"/>
              </a:spcBef>
              <a:spcAft>
                <a:spcPts val="0"/>
              </a:spcAft>
              <a:buSzPts val="2100"/>
              <a:buChar char="●"/>
            </a:pPr>
            <a:r>
              <a:rPr lang="zh-CN" sz="2100"/>
              <a:t>Reinforcement learning recurrent neural network training, PPO, etc.</a:t>
            </a:r>
            <a:endParaRPr sz="2100"/>
          </a:p>
          <a:p>
            <a:pPr indent="0" lvl="0" marL="0" rtl="0" algn="l">
              <a:spcBef>
                <a:spcPts val="1600"/>
              </a:spcBef>
              <a:spcAft>
                <a:spcPts val="1600"/>
              </a:spcAft>
              <a:buNone/>
            </a:pPr>
            <a:r>
              <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19"/>
          <p:cNvPicPr preferRelativeResize="0"/>
          <p:nvPr/>
        </p:nvPicPr>
        <p:blipFill>
          <a:blip r:embed="rId3">
            <a:alphaModFix/>
          </a:blip>
          <a:stretch>
            <a:fillRect/>
          </a:stretch>
        </p:blipFill>
        <p:spPr>
          <a:xfrm>
            <a:off x="164767" y="0"/>
            <a:ext cx="8814466"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B26B"/>
        </a:solidFill>
      </p:bgPr>
    </p:bg>
    <p:spTree>
      <p:nvGrpSpPr>
        <p:cNvPr id="114" name="Shape 114"/>
        <p:cNvGrpSpPr/>
        <p:nvPr/>
      </p:nvGrpSpPr>
      <p:grpSpPr>
        <a:xfrm>
          <a:off x="0" y="0"/>
          <a:ext cx="0" cy="0"/>
          <a:chOff x="0" y="0"/>
          <a:chExt cx="0" cy="0"/>
        </a:xfrm>
      </p:grpSpPr>
      <p:sp>
        <p:nvSpPr>
          <p:cNvPr id="115" name="Google Shape;115;p20"/>
          <p:cNvSpPr txBox="1"/>
          <p:nvPr>
            <p:ph type="title"/>
          </p:nvPr>
        </p:nvSpPr>
        <p:spPr>
          <a:xfrm>
            <a:off x="283099" y="712150"/>
            <a:ext cx="8455500" cy="38355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zh-CN"/>
              <a:t>3. Our recommendation     </a:t>
            </a:r>
            <a:endParaRPr/>
          </a:p>
          <a:p>
            <a:pPr indent="0" lvl="0" marL="0" rtl="0" algn="l">
              <a:spcBef>
                <a:spcPts val="0"/>
              </a:spcBef>
              <a:spcAft>
                <a:spcPts val="0"/>
              </a:spcAft>
              <a:buNone/>
            </a:pPr>
            <a:r>
              <a:rPr lang="zh-CN"/>
              <a:t>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Idea &amp; Novelty</a:t>
            </a:r>
            <a:endParaRPr/>
          </a:p>
        </p:txBody>
      </p:sp>
      <p:sp>
        <p:nvSpPr>
          <p:cNvPr id="121" name="Google Shape;121;p21"/>
          <p:cNvSpPr txBox="1"/>
          <p:nvPr>
            <p:ph idx="1" type="body"/>
          </p:nvPr>
        </p:nvSpPr>
        <p:spPr>
          <a:xfrm>
            <a:off x="497971" y="1211350"/>
            <a:ext cx="8223900" cy="3002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CN" sz="2000"/>
              <a:t>recent related work:  </a:t>
            </a:r>
            <a:endParaRPr sz="2000"/>
          </a:p>
          <a:p>
            <a:pPr indent="-355600" lvl="1" marL="914400" rtl="0" algn="l">
              <a:spcBef>
                <a:spcPts val="0"/>
              </a:spcBef>
              <a:spcAft>
                <a:spcPts val="0"/>
              </a:spcAft>
              <a:buSzPts val="2000"/>
              <a:buChar char="○"/>
            </a:pPr>
            <a:r>
              <a:rPr lang="zh-CN" sz="2000"/>
              <a:t>train their models on 1 type  of asset</a:t>
            </a:r>
            <a:endParaRPr sz="2000"/>
          </a:p>
          <a:p>
            <a:pPr indent="-355600" lvl="1" marL="914400" rtl="0" algn="l">
              <a:spcBef>
                <a:spcPts val="0"/>
              </a:spcBef>
              <a:spcAft>
                <a:spcPts val="0"/>
              </a:spcAft>
              <a:buSzPts val="2000"/>
              <a:buChar char="○"/>
            </a:pPr>
            <a:r>
              <a:rPr lang="zh-CN" sz="2000"/>
              <a:t>propose a model that works best for that asset type </a:t>
            </a:r>
            <a:endParaRPr sz="2000"/>
          </a:p>
          <a:p>
            <a:pPr indent="-355600" lvl="0" marL="457200" rtl="0" algn="l">
              <a:spcBef>
                <a:spcPts val="0"/>
              </a:spcBef>
              <a:spcAft>
                <a:spcPts val="0"/>
              </a:spcAft>
              <a:buSzPts val="2000"/>
              <a:buChar char="●"/>
            </a:pPr>
            <a:r>
              <a:rPr lang="zh-CN" sz="2000"/>
              <a:t>adding cryptocurrency to the asset allocation will increase the portfolio’s effectiveness [7]</a:t>
            </a:r>
            <a:endParaRPr sz="2000"/>
          </a:p>
          <a:p>
            <a:pPr indent="-342900" lvl="1" marL="914400" rtl="0" algn="l">
              <a:spcBef>
                <a:spcPts val="0"/>
              </a:spcBef>
              <a:spcAft>
                <a:spcPts val="0"/>
              </a:spcAft>
              <a:buSzPts val="1800"/>
              <a:buChar char="○"/>
            </a:pPr>
            <a:r>
              <a:rPr lang="zh-CN" sz="1800"/>
              <a:t>minimize the standard deviation </a:t>
            </a:r>
            <a:endParaRPr sz="1800"/>
          </a:p>
          <a:p>
            <a:pPr indent="-342900" lvl="1" marL="914400" rtl="0" algn="l">
              <a:spcBef>
                <a:spcPts val="0"/>
              </a:spcBef>
              <a:spcAft>
                <a:spcPts val="0"/>
              </a:spcAft>
              <a:buSzPts val="1800"/>
              <a:buChar char="○"/>
            </a:pPr>
            <a:r>
              <a:rPr lang="zh-CN" sz="1800"/>
              <a:t>more allocation options</a:t>
            </a:r>
            <a:endParaRPr sz="1800"/>
          </a:p>
          <a:p>
            <a:pPr indent="-342900" lvl="1" marL="914400" rtl="0" algn="l">
              <a:spcBef>
                <a:spcPts val="0"/>
              </a:spcBef>
              <a:spcAft>
                <a:spcPts val="0"/>
              </a:spcAft>
              <a:buSzPts val="1800"/>
              <a:buChar char="○"/>
            </a:pPr>
            <a:r>
              <a:rPr lang="zh-CN" sz="1800"/>
              <a:t>optimum allocation of Cryptocurrency is from 5% to 20% depending on the risk tolerance of the investor</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