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9" r:id="rId6"/>
    <p:sldId id="270" r:id="rId7"/>
    <p:sldId id="271" r:id="rId8"/>
    <p:sldId id="258" r:id="rId9"/>
    <p:sldId id="272" r:id="rId10"/>
    <p:sldId id="268" r:id="rId1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25c74a7_0_2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6c425c74a7_0_2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y objetos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tags" Target="../tags/tag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95275" y="411946"/>
            <a:ext cx="82089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elleza"/>
              <a:buNone/>
            </a:pPr>
            <a:r>
              <a:rPr lang="en-US" sz="3600" b="1" i="0" u="none">
                <a:solidFill>
                  <a:srgbClr val="002060"/>
                </a:solidFill>
              </a:rPr>
              <a:t>ELEN-6893 </a:t>
            </a:r>
            <a:br>
              <a:rPr lang="en-US" sz="3600" b="1" i="0" u="none">
                <a:solidFill>
                  <a:srgbClr val="002060"/>
                </a:solidFill>
              </a:rPr>
            </a:br>
            <a:r>
              <a:rPr lang="en-US" sz="3600" b="1" i="0" u="none">
                <a:solidFill>
                  <a:srgbClr val="002060"/>
                </a:solidFill>
              </a:rPr>
              <a:t>Big Data Analysis </a:t>
            </a:r>
            <a:endParaRPr lang="en-US" sz="3600" b="1" i="0" u="none">
              <a:solidFill>
                <a:srgbClr val="00206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95275" y="1904600"/>
            <a:ext cx="89646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Final Project: </a:t>
            </a:r>
            <a:endParaRPr lang="en-US" sz="2400" b="1" i="0" u="none" strike="noStrike" cap="none">
              <a:solidFill>
                <a:srgbClr val="00206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Automatic Image Labelling System</a:t>
            </a:r>
            <a:endParaRPr lang="en-US" sz="2400" b="1" i="0" u="none" strike="noStrike" cap="none">
              <a:solidFill>
                <a:srgbClr val="00206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90204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Group #3: Jing Peng, Jiashu Chen, Yi Yang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</a:pPr>
            <a:endParaRPr sz="1800" b="1" i="0" u="none" strike="noStrike" cap="none">
              <a:solidFill>
                <a:srgbClr val="00206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90204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Date Performed: December 19rd, 2021 </a:t>
            </a:r>
            <a:endParaRPr sz="18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67" name="Google Shape;67;p14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14"/>
          <p:cNvPicPr preferRelativeResize="0"/>
          <p:nvPr/>
        </p:nvPicPr>
        <p:blipFill rotWithShape="1">
          <a:blip r:embed="rId2"/>
          <a:srcRect r="20280"/>
          <a:stretch>
            <a:fillRect/>
          </a:stretch>
        </p:blipFill>
        <p:spPr>
          <a:xfrm>
            <a:off x="6208625" y="467325"/>
            <a:ext cx="2935225" cy="40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Methods - Algorithm</a:t>
            </a:r>
            <a:endParaRPr sz="3000"/>
          </a:p>
        </p:txBody>
      </p:sp>
      <p:pic>
        <p:nvPicPr>
          <p:cNvPr id="4" name="图片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1172210"/>
            <a:ext cx="2808605" cy="26136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96615" y="600710"/>
            <a:ext cx="5638165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eaLnBrk="1" fontAlgn="auto" latinLnBrk="0" hangingPunct="1">
              <a:lnSpc>
                <a:spcPct val="150000"/>
              </a:lnSpc>
            </a:pPr>
            <a:r>
              <a:rPr lang="en-US" altLang="zh-CN" sz="1800"/>
              <a:t>Faster-RCNN:</a:t>
            </a:r>
            <a:endParaRPr lang="en-US" altLang="zh-CN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Region-based classification and detection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ResNet: Feature map extractor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Region Proposal Network: Two-stage detector to generate region proposals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Non-Maximum Supression: Merge candidate region boxes</a:t>
            </a:r>
            <a:endParaRPr lang="en-US" altLang="zh-CN" sz="1200"/>
          </a:p>
          <a:p>
            <a:pPr marL="57150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RoI Head branches: Classification and Bounding-box regression</a:t>
            </a:r>
            <a:endParaRPr lang="en-US" altLang="zh-CN" sz="1200"/>
          </a:p>
          <a:p>
            <a:pPr marL="57150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Implemented our experiments in PyTorch and visualize via OpenCV</a:t>
            </a:r>
            <a:endParaRPr lang="en-US" altLang="zh-CN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965" y="3000375"/>
            <a:ext cx="2712720" cy="1654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247650" y="843280"/>
            <a:ext cx="3293110" cy="3279140"/>
          </a:xfrm>
          <a:prstGeom prst="flowChartAlternateProcess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Methods - Software</a:t>
            </a:r>
            <a:endParaRPr sz="3000"/>
          </a:p>
        </p:txBody>
      </p:sp>
      <p:pic>
        <p:nvPicPr>
          <p:cNvPr id="3" name="Picture 2" descr="Screen Shot 2021-11-17 at 7.34.08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" y="1023620"/>
            <a:ext cx="2849880" cy="1650365"/>
          </a:xfrm>
          <a:prstGeom prst="rect">
            <a:avLst/>
          </a:prstGeom>
        </p:spPr>
      </p:pic>
      <p:pic>
        <p:nvPicPr>
          <p:cNvPr id="2" name="Picture 1" descr="Screen Shot 2021-11-17 at 7.34.25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2936875"/>
            <a:ext cx="2522855" cy="788670"/>
          </a:xfrm>
          <a:prstGeom prst="rect">
            <a:avLst/>
          </a:prstGeom>
        </p:spPr>
      </p:pic>
      <p:sp>
        <p:nvSpPr>
          <p:cNvPr id="6" name="文本框 1"/>
          <p:cNvSpPr txBox="1"/>
          <p:nvPr/>
        </p:nvSpPr>
        <p:spPr>
          <a:xfrm>
            <a:off x="3822700" y="692150"/>
            <a:ext cx="5281930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eaLnBrk="1" fontAlgn="auto" latinLnBrk="0" hangingPunct="1">
              <a:lnSpc>
                <a:spcPct val="150000"/>
              </a:lnSpc>
            </a:pPr>
            <a:r>
              <a:rPr lang="en-US" altLang="zh-CN" sz="1800"/>
              <a:t>Across platform application:</a:t>
            </a:r>
            <a:endParaRPr lang="en-US" altLang="zh-CN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Front-end: 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Framework: Electron + React + Semantic UI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Data interaction: Axios + React Hooks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/>
              <a:t>Package: NPM</a:t>
            </a: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Back-end: 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API: Flask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Deep-Learning Model</a:t>
            </a:r>
            <a:endParaRPr lang="en-US" altLang="zh-CN" sz="1200"/>
          </a:p>
          <a:p>
            <a:pPr marL="1028700" lvl="1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200">
                <a:sym typeface="+mn-ea"/>
              </a:rPr>
              <a:t>Database: MySQL8.0</a:t>
            </a:r>
            <a:endParaRPr lang="en-US" altLang="zh-CN" sz="1200"/>
          </a:p>
          <a:p>
            <a:pPr marL="742950" lvl="1" indent="0" algn="l" eaLnBrk="1" fontAlgn="auto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200"/>
          </a:p>
          <a:p>
            <a:pPr marL="571500" indent="-285750" algn="l" eaLnBrk="1" fontAlgn="auto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Current Results</a:t>
            </a:r>
            <a:endParaRPr sz="3000"/>
          </a:p>
        </p:txBody>
      </p:sp>
      <p:pic>
        <p:nvPicPr>
          <p:cNvPr id="6" name="图片 0"/>
          <p:cNvPicPr>
            <a:picLocks noChangeAspect="1"/>
          </p:cNvPicPr>
          <p:nvPr/>
        </p:nvPicPr>
        <p:blipFill>
          <a:blip r:embed="rId2"/>
          <a:srcRect t="9794" r="2505" b="1763"/>
          <a:stretch>
            <a:fillRect/>
          </a:stretch>
        </p:blipFill>
        <p:spPr>
          <a:xfrm>
            <a:off x="4660265" y="1490345"/>
            <a:ext cx="1356360" cy="174815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371600" y="3638550"/>
          <a:ext cx="6400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AP50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AP75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APs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APm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APl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32.494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64.792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26.677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20.755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36.286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42.568</a:t>
                      </a:r>
                      <a:endParaRPr lang="en-US" altLang="zh-CN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t="10282" r="3000" b="2049"/>
          <a:stretch>
            <a:fillRect/>
          </a:stretch>
        </p:blipFill>
        <p:spPr>
          <a:xfrm>
            <a:off x="937260" y="1509395"/>
            <a:ext cx="1346835" cy="1729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l="16914" t="14842" r="11621"/>
          <a:stretch>
            <a:fillRect/>
          </a:stretch>
        </p:blipFill>
        <p:spPr>
          <a:xfrm>
            <a:off x="2808605" y="1490345"/>
            <a:ext cx="1327150" cy="1754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795" y="902335"/>
            <a:ext cx="4568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ResNet34 + RPN:</a:t>
            </a:r>
            <a:endParaRPr lang="en-US" altLang="zh-CN" sz="1600"/>
          </a:p>
        </p:txBody>
      </p:sp>
      <p:sp>
        <p:nvSpPr>
          <p:cNvPr id="1" name="椭圆形标注 0"/>
          <p:cNvSpPr/>
          <p:nvPr/>
        </p:nvSpPr>
        <p:spPr>
          <a:xfrm>
            <a:off x="5822950" y="44450"/>
            <a:ext cx="2639695" cy="1376680"/>
          </a:xfrm>
          <a:prstGeom prst="wedgeEllipseCallout">
            <a:avLst>
              <a:gd name="adj1" fmla="val -39968"/>
              <a:gd name="adj2" fmla="val 5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29985" y="248285"/>
            <a:ext cx="21056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Our model can detect targets in different colors, shapes and sizes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Current Results</a:t>
            </a:r>
            <a:endParaRPr sz="3000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742315"/>
            <a:ext cx="5192395" cy="29063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46445" y="708025"/>
            <a:ext cx="292417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/>
              <a:t>Upload your image to be labelled</a:t>
            </a:r>
            <a:endParaRPr lang="en-US" altLang="zh-CN"/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/>
              <a:t>Wait for annotations generated by our deep-learning model</a:t>
            </a:r>
            <a:endParaRPr lang="en-US" altLang="zh-CN"/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/>
              <a:t>Make modifications to achieve a better result</a:t>
            </a:r>
            <a:endParaRPr lang="en-US" altLang="zh-CN"/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/>
              <a:t>Confirm your labels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84" name="Google Shape;84;p1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85" name="Google Shape;85;p1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16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Problems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501777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Model divergence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Non-ideal initiation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Adjustment on learning rate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Warm-up training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Model Under-fitting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ResNet-18 seems to under-fit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Use a deeper net: ResNet-34/50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>
                <a:solidFill>
                  <a:schemeClr val="dk1"/>
                </a:solidFill>
              </a:rPr>
              <a:t>More epoches in the training process</a:t>
            </a:r>
            <a:endParaRPr lang="en-US" sz="16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Lack of variaty in training dataset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Detect some specific types of targets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Enlarge the training dataset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Ensure that training data contains targets of different shapes and color, etc.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5" name="Google Shape;95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Evaluation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605282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Deep-learning Model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Performance: AP as the most important criteria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Speed: How long it takes to process each image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Availability: Applicable to different targets and tasks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Software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Performance: Using Lazyload for images and components in the page.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Functions:</a:t>
            </a:r>
            <a:endParaRPr lang="en-US" sz="16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Annotations of uploaded images</a:t>
            </a:r>
            <a:endParaRPr lang="en-US" sz="16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Change of the annotations</a:t>
            </a:r>
            <a:endParaRPr lang="en-US" sz="1600"/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add</a:t>
            </a:r>
            <a:endParaRPr lang="en-US" sz="1600"/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delete</a:t>
            </a:r>
            <a:endParaRPr lang="en-US" sz="1600"/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update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243" name="Google Shape;243;p2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44" name="Google Shape;244;p2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26"/>
          <p:cNvSpPr txBox="1"/>
          <p:nvPr>
            <p:ph type="title"/>
          </p:nvPr>
        </p:nvSpPr>
        <p:spPr>
          <a:xfrm>
            <a:off x="247675" y="0"/>
            <a:ext cx="4075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 panose="00000400000000000000"/>
              <a:buNone/>
            </a:pPr>
            <a:r>
              <a:rPr lang="en-US" sz="3000"/>
              <a:t>Future Work</a:t>
            </a:r>
            <a:endParaRPr sz="3000"/>
          </a:p>
        </p:txBody>
      </p:sp>
      <p:sp>
        <p:nvSpPr>
          <p:cNvPr id="87" name="Google Shape;87;p16"/>
          <p:cNvSpPr txBox="1"/>
          <p:nvPr/>
        </p:nvSpPr>
        <p:spPr>
          <a:xfrm>
            <a:off x="247650" y="692150"/>
            <a:ext cx="6052820" cy="3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Deep-learning Model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Model training interface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Parameters adjust for better performance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Training dataset variety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Software</a:t>
            </a:r>
            <a:endParaRPr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Display real-time change of bounding box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Periodically training of the deep-learning model</a:t>
            </a:r>
            <a:endParaRPr lang="en-US" sz="16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/>
              <a:t>Optimization of the front-end UI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7cc2fa7-1733-4e4c-9fdf-be0d48d6ff71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1979</Words>
  <Application>WPS 表格</Application>
  <PresentationFormat/>
  <Paragraphs>115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方正书宋_GBK</vt:lpstr>
      <vt:lpstr>Wingdings</vt:lpstr>
      <vt:lpstr>Arial</vt:lpstr>
      <vt:lpstr>Belleza</vt:lpstr>
      <vt:lpstr>Thonburi</vt:lpstr>
      <vt:lpstr>DecoType Naskh</vt:lpstr>
      <vt:lpstr>Wingdings</vt:lpstr>
      <vt:lpstr>Times New Roman Regular</vt:lpstr>
      <vt:lpstr>微软雅黑</vt:lpstr>
      <vt:lpstr>汉仪旗黑</vt:lpstr>
      <vt:lpstr>宋体</vt:lpstr>
      <vt:lpstr>Arial Unicode MS</vt:lpstr>
      <vt:lpstr>汉仪书宋二KW</vt:lpstr>
      <vt:lpstr>宋体-简</vt:lpstr>
      <vt:lpstr>Simple Light</vt:lpstr>
      <vt:lpstr>ELEN-6893  Big Data Analysis </vt:lpstr>
      <vt:lpstr>Methods - Algorithm</vt:lpstr>
      <vt:lpstr>Methods - Software</vt:lpstr>
      <vt:lpstr>Current Results</vt:lpstr>
      <vt:lpstr>Current Results</vt:lpstr>
      <vt:lpstr>Problems</vt:lpstr>
      <vt:lpstr>Evaluation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ELEN-6893  Big Data Analysis </dc:title>
  <dc:creator/>
  <cp:lastModifiedBy>yangyi</cp:lastModifiedBy>
  <cp:revision>27</cp:revision>
  <dcterms:created xsi:type="dcterms:W3CDTF">2021-11-19T03:40:58Z</dcterms:created>
  <dcterms:modified xsi:type="dcterms:W3CDTF">2021-11-19T03:40:58Z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  <property fmtid="{D5CDD505-2E9C-101B-9397-08002B2CF9AE}" pid="3" name="ICV">
    <vt:lpwstr>ED024A972A694FCC9F5C235991CB3054</vt:lpwstr>
  </property>
</Properties>
</file>