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5" r:id="rId5"/>
    <p:sldId id="260" r:id="rId6"/>
    <p:sldId id="262" r:id="rId7"/>
    <p:sldId id="264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5718F1-6AA7-4D86-B73F-704B6E2DA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7E19-BF69-41A9-AE4C-EA2734C935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19791-27D3-4F67-9ACB-744C86071AC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C7FA5-50AA-4584-B0D6-89CA85B4E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C94F6-C4D9-46CA-B654-54E126C0C5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4053-3BCD-4BCC-A5D5-0FF9072D6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074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C536-D190-4C2B-B91D-30EA924BD84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57358-D64F-4D0E-9DF5-2B8A58432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4209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79C1-31BC-4365-974B-E5A47F09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E3D6A-EA06-4397-AF85-4006014D5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110-7E08-4139-99D1-A5976161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26CB40-A9D8-4BAF-B2D1-5B0B35832C7F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7F89-0F0C-4DFF-AA70-1BF0C285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6592" y="6530201"/>
            <a:ext cx="1758815" cy="2769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William Lees IV (wjl2128)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DAD1-CDC7-43A8-BF99-D9D945FD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62A4-F4A7-4CEC-BA53-87888B7E815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4FCB0-7D19-4B0A-968A-E72FA8E8E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05"/>
          <a:stretch/>
        </p:blipFill>
        <p:spPr>
          <a:xfrm>
            <a:off x="237895" y="136525"/>
            <a:ext cx="2237368" cy="4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3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1F4C-3306-4B16-AAA7-A101ACE2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23A2E-B319-4A8F-9B6C-AC1A8E25B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275D-2B19-459D-A02A-AE333379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D938-9B8E-49F8-9143-64DB9E71A221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F433-A147-4269-A63F-5EEF21EC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A14D-27DF-4F7F-BC22-428B89AF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62A4-F4A7-4CEC-BA53-87888B7E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B9E0B-3BE1-44E6-AB79-541E3E0D5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7878-286B-4E1B-A012-61A91B420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4F7F-4505-47A6-BAA8-7AD4AD08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2828-E00E-441B-8788-D605552803E6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F1ECF-2109-4965-9D87-6744DE2F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65222-21D3-4DF9-96BD-D568FDCB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62A4-F4A7-4CEC-BA53-87888B7E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1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9617-AD96-41DE-9DE9-F00316F2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2B03-950F-42E3-9471-A2CB55B6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A6F-16DC-4E69-A7AB-B6D61418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B951FE-637A-4E8E-B99D-8D6A80B78BC4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C73B-61D8-4101-AB18-A828EA58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6592" y="6530201"/>
            <a:ext cx="1758815" cy="2769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William Lees IV (wjl2128)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02959-FD69-476B-9045-264AA1D4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62A4-F4A7-4CEC-BA53-87888B7E815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DB82C6-E5CE-4FCD-A58B-6B0D35FB9B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05"/>
          <a:stretch/>
        </p:blipFill>
        <p:spPr>
          <a:xfrm>
            <a:off x="237895" y="136525"/>
            <a:ext cx="2237368" cy="4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EEEF-F441-48E0-A914-87756B8E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89BEE-32DD-463A-9ABC-83C44DE2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BAF7-BBD0-4A40-AC88-8C58EEEB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64D1E4-3D7E-4EC1-8C52-8502447B733E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C17A-9216-41ED-A1F1-AA9DAEFC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6592" y="6530201"/>
            <a:ext cx="1758815" cy="2769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William Lees IV (wjl2128)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79DA-2461-479C-A4FA-891206E0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62A4-F4A7-4CEC-BA53-87888B7E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2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9FF9-93A2-41F1-B5A2-8B421C07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A1C2-2680-4B52-ABDD-2091F32B6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0BBA1-5C0B-475F-975A-48B0FCD6A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6256F-3B83-4917-835F-5664F386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324E-D1AA-47DF-9CC5-BA987D6BC607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2BF7-F948-4054-AC4A-51F94646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EE319-BD48-4C98-A83A-860740F1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62A4-F4A7-4CEC-BA53-87888B7E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5364-266E-41A9-A642-B5CE4108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86158-F7E6-4423-A8AE-5C5797C29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BAC1B-3FB7-48BB-9E3C-DFBFD02CC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96A53-865D-4D6E-B618-BFF9C4C8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8C428-12CC-498A-9AD7-E607C5D4D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6D61F-FDB4-4E9B-91C0-FC3FB75C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2850-BD9E-46D5-B316-9A8B7230F8C1}" type="datetime1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48A72-C0C1-4A74-9054-EAC0FE9D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65B18-C3D8-4788-AD8A-1B3D57DA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62A4-F4A7-4CEC-BA53-87888B7E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FB4A-BC75-480D-8A6D-48B2A0FD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AB8E2-016E-4832-806D-66E65125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E449-0BC8-4901-ACD8-0EBB905FE634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C2062-583A-4E2B-A06F-065315DB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4ADB9-95E2-4DB0-BACC-C99BF5DD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62A4-F4A7-4CEC-BA53-87888B7E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A5BF7-3FBF-490D-A9B6-0A951E45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ABE4-F9AD-432F-AFAD-1F1B9A7B5EE7}" type="datetime1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0B9F-2AA3-4BF0-B18D-9477ABF7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08F4-9BDB-4F32-A1BD-DD1E612E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62A4-F4A7-4CEC-BA53-87888B7E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7768-4A9B-4B0A-9E31-589E9E6E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C2D3-00F7-4BF4-BAC6-7F9F1BFA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DB1F5-3F53-403F-A5FA-457A5E486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83BF7-2F81-4041-B699-B0B8C1EF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8ED-365D-40CC-8E0B-F0D613E8AF4C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E7541-63F9-4923-B5DB-A92EE477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6283-B534-4FE4-8DD5-C1BA9BCF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62A4-F4A7-4CEC-BA53-87888B7E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3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92AD-4A13-422F-B848-A1EAC3CC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75F68-4EFD-44D9-B6F1-96EE83601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436B1-0ACB-41AE-B764-564F0E69E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F44B1-BF7C-43C3-AF2C-CD9E340A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F905-E84B-47E0-8211-AF20DBCB3D6A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BF16B-A53E-4EF2-ADB9-0F16DBA8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3B81B-8260-413B-870F-D40CAB94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62A4-F4A7-4CEC-BA53-87888B7E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0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0"/>
              </a:schemeClr>
            </a:gs>
            <a:gs pos="57000">
              <a:schemeClr val="bg2">
                <a:lumMod val="75000"/>
              </a:schemeClr>
            </a:gs>
            <a:gs pos="77000">
              <a:schemeClr val="bg2">
                <a:lumMod val="75000"/>
              </a:schemeClr>
            </a:gs>
            <a:gs pos="35392">
              <a:srgbClr val="CCCACA"/>
            </a:gs>
            <a:gs pos="8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D3693-22D9-4AD0-83C4-57970422F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6592" y="5791537"/>
            <a:ext cx="1758815" cy="1015663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William Lees IV (wjl2128)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6A39E-A722-4651-9A34-7FE07B9A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42C4-3432-40BD-A199-639CD0601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28ED-3C94-4A3C-9ECE-8551F0890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EFF9-1FD6-4C77-8E9B-7911C610B469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7A3B8-7B77-4805-9BC4-53BA524F9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D62A4-F4A7-4CEC-BA53-87888B7E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B6DA7-6A5F-4588-9CAD-9CC31C76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6592" y="6345535"/>
            <a:ext cx="1758815" cy="461665"/>
          </a:xfrm>
        </p:spPr>
        <p:txBody>
          <a:bodyPr wrap="none" anchor="b" anchorCtr="1">
            <a:spAutoFit/>
          </a:bodyPr>
          <a:lstStyle/>
          <a:p>
            <a:r>
              <a:rPr lang="en-US"/>
              <a:t>William Lees IV (wjl2128)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320CD-1993-4E88-8C6A-6B4B7AF54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Movie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C781B-5FE2-49E4-B0B2-AADBD59D2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of Machine learning and linear regression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09DBE-AD95-4705-83AE-9E4BC6F5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A187-4D76-4F17-B3F7-ADF48C895B6E}" type="datetime1">
              <a:rPr lang="en-US" smtClean="0"/>
              <a:t>11/3/2021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9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B326-C887-489F-9B87-A75FF96E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7245-C69D-41DA-AC29-AA0D502C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marketing a movie tailer still produce adequate profit even if the movie is viewed as overall bad in the public eye after release? </a:t>
            </a:r>
          </a:p>
          <a:p>
            <a:pPr lvl="1"/>
            <a:r>
              <a:rPr lang="en-US" dirty="0"/>
              <a:t>Are there any outliers?</a:t>
            </a:r>
          </a:p>
          <a:p>
            <a:r>
              <a:rPr lang="en-US" dirty="0"/>
              <a:t>Is it possible to predict the outcome of a movies performance (IMDb rating and net profit) based off twitter reviews of the trailer. </a:t>
            </a:r>
          </a:p>
          <a:p>
            <a:r>
              <a:rPr lang="en-US" dirty="0"/>
              <a:t>If it is possible to predict these things how will it impact the entertainment industry?</a:t>
            </a:r>
          </a:p>
          <a:p>
            <a:pPr lvl="1"/>
            <a:r>
              <a:rPr lang="en-US" dirty="0"/>
              <a:t>How will trailers adapt how will movies adapt to meet consumer needs when ML is implemented?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C9C93-7388-45E1-AF8F-0930DEE6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F916-9BCE-4538-8099-1D4F705B17C9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1DC64-8BF2-4260-A69C-90D100E5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B326-C887-489F-9B87-A75FF96E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7245-C69D-41DA-AC29-AA0D502C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2046 words with rankings (-5 to 5)</a:t>
            </a:r>
          </a:p>
          <a:p>
            <a:r>
              <a:rPr lang="en-US" dirty="0"/>
              <a:t>List of 154 action movies</a:t>
            </a:r>
          </a:p>
          <a:p>
            <a:pPr lvl="1"/>
            <a:r>
              <a:rPr lang="en-US" dirty="0"/>
              <a:t>Gross income for action movie list </a:t>
            </a:r>
          </a:p>
          <a:p>
            <a:r>
              <a:rPr lang="en-US" dirty="0"/>
              <a:t>Twitter stream to pull data for 60 seconds per movie in movie list (total run time approx. 25 mins)</a:t>
            </a:r>
          </a:p>
          <a:p>
            <a:r>
              <a:rPr lang="en-US" dirty="0"/>
              <a:t>List of all movies releasing in 2022 with trailers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FE87A-2F12-44D0-97FF-1E901A8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426C-58BD-4C87-8ED8-BC45875126F7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86274-4959-4B29-ADAB-3BFD3C5E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B326-C887-489F-9B87-A75FF96E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7245-C69D-41DA-AC29-AA0D502C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Twitter TCP stream</a:t>
            </a:r>
          </a:p>
          <a:p>
            <a:pPr lvl="1"/>
            <a:r>
              <a:rPr lang="en-US" dirty="0"/>
              <a:t>Implemented to produce twitter results in </a:t>
            </a:r>
            <a:r>
              <a:rPr lang="en-US" dirty="0" err="1"/>
              <a:t>Pypark</a:t>
            </a:r>
            <a:r>
              <a:rPr lang="en-US" dirty="0"/>
              <a:t> </a:t>
            </a:r>
            <a:r>
              <a:rPr lang="en-US" dirty="0" err="1"/>
              <a:t>Dstream</a:t>
            </a:r>
            <a:r>
              <a:rPr lang="en-US" dirty="0"/>
              <a:t> for processing stream information </a:t>
            </a:r>
          </a:p>
          <a:p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Dstream</a:t>
            </a:r>
            <a:r>
              <a:rPr lang="en-US" dirty="0"/>
              <a:t> transformations</a:t>
            </a:r>
          </a:p>
          <a:p>
            <a:pPr lvl="1"/>
            <a:r>
              <a:rPr lang="en-US" dirty="0"/>
              <a:t>Used to change and manipulate data stream in format needed to teach models</a:t>
            </a:r>
          </a:p>
          <a:p>
            <a:r>
              <a:rPr lang="en-US" dirty="0" err="1"/>
              <a:t>Vectorizor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Used to vectorize data for Machine learning</a:t>
            </a:r>
          </a:p>
          <a:p>
            <a:r>
              <a:rPr lang="en-US" dirty="0" err="1"/>
              <a:t>Pyspark</a:t>
            </a:r>
            <a:r>
              <a:rPr lang="en-US" dirty="0"/>
              <a:t> ML Linear regression</a:t>
            </a:r>
          </a:p>
          <a:p>
            <a:pPr lvl="1"/>
            <a:r>
              <a:rPr lang="en-US" dirty="0"/>
              <a:t>Machine learning backbone to process the data predictions</a:t>
            </a:r>
          </a:p>
          <a:p>
            <a:pPr lvl="1"/>
            <a:r>
              <a:rPr lang="en-US" dirty="0"/>
              <a:t>Dual linear regression model to produce two predicted outcomes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d3.js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Used to produce visual representations of regression results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FE87A-2F12-44D0-97FF-1E901A8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426C-58BD-4C87-8ED8-BC45875126F7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86274-4959-4B29-ADAB-3BFD3C5E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7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B326-C887-489F-9B87-A75FF96E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Train ML (step one)</a:t>
            </a:r>
          </a:p>
        </p:txBody>
      </p:sp>
      <p:sp>
        <p:nvSpPr>
          <p:cNvPr id="60" name="Date Placeholder 59">
            <a:extLst>
              <a:ext uri="{FF2B5EF4-FFF2-40B4-BE49-F238E27FC236}">
                <a16:creationId xmlns:a16="http://schemas.microsoft.com/office/drawing/2014/main" id="{737605D3-3028-4E43-8FD2-1514FBED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03AA-864A-4F4D-B41F-4951F647671D}" type="datetime1">
              <a:rPr lang="en-US" smtClean="0"/>
              <a:t>11/3/2021</a:t>
            </a:fld>
            <a:endParaRPr lang="en-US"/>
          </a:p>
        </p:txBody>
      </p:sp>
      <p:sp>
        <p:nvSpPr>
          <p:cNvPr id="59" name="Footer Placeholder 58">
            <a:extLst>
              <a:ext uri="{FF2B5EF4-FFF2-40B4-BE49-F238E27FC236}">
                <a16:creationId xmlns:a16="http://schemas.microsoft.com/office/drawing/2014/main" id="{5E5B3DDD-F13F-4A67-A26A-99906508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A8AEB-9EB7-4E17-A0F3-944DCAC0CE2C}"/>
              </a:ext>
            </a:extLst>
          </p:cNvPr>
          <p:cNvSpPr/>
          <p:nvPr/>
        </p:nvSpPr>
        <p:spPr>
          <a:xfrm>
            <a:off x="1348337" y="3071913"/>
            <a:ext cx="1896177" cy="7026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Key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1C8F9-0DF8-43CA-A4A4-448CC6EE0488}"/>
              </a:ext>
            </a:extLst>
          </p:cNvPr>
          <p:cNvSpPr/>
          <p:nvPr/>
        </p:nvSpPr>
        <p:spPr>
          <a:xfrm>
            <a:off x="1348338" y="1794160"/>
            <a:ext cx="1896177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 TCP stream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449E-7116-4A9A-A2AF-F93182774F06}"/>
              </a:ext>
            </a:extLst>
          </p:cNvPr>
          <p:cNvSpPr/>
          <p:nvPr/>
        </p:nvSpPr>
        <p:spPr>
          <a:xfrm>
            <a:off x="4908080" y="1794160"/>
            <a:ext cx="1896177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BBD79-E2EB-453C-AF47-8748A0E44A1E}"/>
              </a:ext>
            </a:extLst>
          </p:cNvPr>
          <p:cNvSpPr txBox="1"/>
          <p:nvPr/>
        </p:nvSpPr>
        <p:spPr>
          <a:xfrm>
            <a:off x="990195" y="4110553"/>
            <a:ext cx="261246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set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2400 key 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Ranking of key words (-5 bad to +5 good)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C628E7-D4B8-4227-A403-5CC3B14383D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2296425" y="3774557"/>
            <a:ext cx="1" cy="33599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90945A-0C8D-4C99-89F4-E1D999807D0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244515" y="2145482"/>
            <a:ext cx="166356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AC35115-117A-4A3F-BEBE-50E51C8FB5CB}"/>
              </a:ext>
            </a:extLst>
          </p:cNvPr>
          <p:cNvCxnSpPr>
            <a:cxnSpLocks/>
          </p:cNvCxnSpPr>
          <p:nvPr/>
        </p:nvCxnSpPr>
        <p:spPr>
          <a:xfrm flipV="1">
            <a:off x="3244514" y="2496805"/>
            <a:ext cx="1895376" cy="698782"/>
          </a:xfrm>
          <a:prstGeom prst="bentConnector3">
            <a:avLst>
              <a:gd name="adj1" fmla="val 100275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5E59AA-2AAB-479F-B3C8-F9A11099ADD8}"/>
              </a:ext>
            </a:extLst>
          </p:cNvPr>
          <p:cNvSpPr txBox="1"/>
          <p:nvPr/>
        </p:nvSpPr>
        <p:spPr>
          <a:xfrm>
            <a:off x="3311490" y="1854607"/>
            <a:ext cx="159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 data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804AAE-6D19-4310-B3C8-BABD7B98629F}"/>
              </a:ext>
            </a:extLst>
          </p:cNvPr>
          <p:cNvSpPr txBox="1"/>
          <p:nvPr/>
        </p:nvSpPr>
        <p:spPr>
          <a:xfrm>
            <a:off x="6671104" y="3486997"/>
            <a:ext cx="189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title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FFFBE2-E85B-4B17-97D6-391B7A5351A9}"/>
              </a:ext>
            </a:extLst>
          </p:cNvPr>
          <p:cNvSpPr/>
          <p:nvPr/>
        </p:nvSpPr>
        <p:spPr>
          <a:xfrm>
            <a:off x="8404460" y="3475672"/>
            <a:ext cx="1896177" cy="7026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movies in 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989F29-2FF1-411A-8B83-D80D425754F4}"/>
              </a:ext>
            </a:extLst>
          </p:cNvPr>
          <p:cNvSpPr txBox="1"/>
          <p:nvPr/>
        </p:nvSpPr>
        <p:spPr>
          <a:xfrm>
            <a:off x="8046318" y="4600374"/>
            <a:ext cx="261246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set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154 movies released in 2020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Revenue received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ED3068-123B-46A3-8B3C-1020411FDD96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9352548" y="4178316"/>
            <a:ext cx="1" cy="42205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D58ECF7-A5D1-4A8E-99F6-A83F8ABAFCF6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6612556" y="2496804"/>
            <a:ext cx="1791904" cy="1330190"/>
          </a:xfrm>
          <a:prstGeom prst="bentConnector3">
            <a:avLst>
              <a:gd name="adj1" fmla="val 99955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4CA4A5-5F59-48F8-A834-A09A7F8B0396}"/>
              </a:ext>
            </a:extLst>
          </p:cNvPr>
          <p:cNvSpPr txBox="1"/>
          <p:nvPr/>
        </p:nvSpPr>
        <p:spPr>
          <a:xfrm>
            <a:off x="3435813" y="2861675"/>
            <a:ext cx="15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word data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32D13A2-55AC-48EB-BBA0-1A8C1B2C453B}"/>
              </a:ext>
            </a:extLst>
          </p:cNvPr>
          <p:cNvCxnSpPr>
            <a:cxnSpLocks/>
            <a:stCxn id="8" idx="3"/>
            <a:endCxn id="34" idx="0"/>
          </p:cNvCxnSpPr>
          <p:nvPr/>
        </p:nvCxnSpPr>
        <p:spPr>
          <a:xfrm>
            <a:off x="6804257" y="2145482"/>
            <a:ext cx="2548292" cy="1330190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3872936-7C34-4939-AE81-34E69AECF2CB}"/>
              </a:ext>
            </a:extLst>
          </p:cNvPr>
          <p:cNvSpPr txBox="1"/>
          <p:nvPr/>
        </p:nvSpPr>
        <p:spPr>
          <a:xfrm>
            <a:off x="6804257" y="1613979"/>
            <a:ext cx="280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Array of twitter ranking results </a:t>
            </a:r>
          </a:p>
          <a:p>
            <a:pPr algn="ctr"/>
            <a:r>
              <a:rPr lang="en-US" sz="1600" dirty="0"/>
              <a:t>for every movie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E81B3F-BD4F-4679-893E-C3C8E66A8EF3}"/>
              </a:ext>
            </a:extLst>
          </p:cNvPr>
          <p:cNvSpPr txBox="1"/>
          <p:nvPr/>
        </p:nvSpPr>
        <p:spPr>
          <a:xfrm>
            <a:off x="4287857" y="4016718"/>
            <a:ext cx="3168515" cy="2092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General Scope: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Pulls data of titles and uses it to pull trailer twitter reviews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Parses twitter data stream with key words from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outputs array for each movie with ranks of key words for each movie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263592-BB47-4309-8003-A5ADE1F0B8A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>
            <a:off x="5856169" y="2496804"/>
            <a:ext cx="15946" cy="1519914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3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B326-C887-489F-9B87-A75FF96E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Train ML (step two)</a:t>
            </a:r>
          </a:p>
        </p:txBody>
      </p:sp>
      <p:sp>
        <p:nvSpPr>
          <p:cNvPr id="70" name="Date Placeholder 69">
            <a:extLst>
              <a:ext uri="{FF2B5EF4-FFF2-40B4-BE49-F238E27FC236}">
                <a16:creationId xmlns:a16="http://schemas.microsoft.com/office/drawing/2014/main" id="{810B1AA6-E045-44E9-8064-599A6079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AED0-1856-4F0B-AE22-0E3EFCC06DDD}" type="datetime1">
              <a:rPr lang="en-US" smtClean="0"/>
              <a:t>11/3/2021</a:t>
            </a:fld>
            <a:endParaRPr lang="en-US"/>
          </a:p>
        </p:txBody>
      </p:sp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1D144B44-51CE-4324-93E3-656BAD69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A8AEB-9EB7-4E17-A0F3-944DCAC0CE2C}"/>
              </a:ext>
            </a:extLst>
          </p:cNvPr>
          <p:cNvSpPr/>
          <p:nvPr/>
        </p:nvSpPr>
        <p:spPr>
          <a:xfrm>
            <a:off x="1268125" y="1793541"/>
            <a:ext cx="1896177" cy="7026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Key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449E-7116-4A9A-A2AF-F93182774F06}"/>
              </a:ext>
            </a:extLst>
          </p:cNvPr>
          <p:cNvSpPr/>
          <p:nvPr/>
        </p:nvSpPr>
        <p:spPr>
          <a:xfrm>
            <a:off x="4908080" y="1794160"/>
            <a:ext cx="1896177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BBD79-E2EB-453C-AF47-8748A0E44A1E}"/>
              </a:ext>
            </a:extLst>
          </p:cNvPr>
          <p:cNvSpPr txBox="1"/>
          <p:nvPr/>
        </p:nvSpPr>
        <p:spPr>
          <a:xfrm>
            <a:off x="909983" y="2748333"/>
            <a:ext cx="261246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set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154 movies released in 2020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Revenue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Twitter Ranking results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C628E7-D4B8-4227-A403-5CC3B14383D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2216213" y="2496185"/>
            <a:ext cx="1" cy="25214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AFFFBE2-E85B-4B17-97D6-391B7A5351A9}"/>
              </a:ext>
            </a:extLst>
          </p:cNvPr>
          <p:cNvSpPr/>
          <p:nvPr/>
        </p:nvSpPr>
        <p:spPr>
          <a:xfrm>
            <a:off x="8599670" y="1601038"/>
            <a:ext cx="2423961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linear regression IMDb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E81B3F-BD4F-4679-893E-C3C8E66A8EF3}"/>
              </a:ext>
            </a:extLst>
          </p:cNvPr>
          <p:cNvSpPr txBox="1"/>
          <p:nvPr/>
        </p:nvSpPr>
        <p:spPr>
          <a:xfrm>
            <a:off x="4280629" y="2977566"/>
            <a:ext cx="3168515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General Scope: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Vectorizes the data sets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Trains two separate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IMDb is structured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Features: Twitter rank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Id: IMDb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</a:t>
            </a:r>
            <a:r>
              <a:rPr lang="en-US" sz="1600" dirty="0" err="1"/>
              <a:t>netRev</a:t>
            </a:r>
            <a:r>
              <a:rPr lang="en-US" sz="1600" dirty="0"/>
              <a:t> is structured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Features: Twitter rank, IMDb Rank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Id: Move Revenue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263592-BB47-4309-8003-A5ADE1F0B8A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>
            <a:off x="5856169" y="2496804"/>
            <a:ext cx="8718" cy="48076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1CEF86-9BA8-400E-8F0C-C3C57B6C61AA}"/>
              </a:ext>
            </a:extLst>
          </p:cNvPr>
          <p:cNvCxnSpPr>
            <a:cxnSpLocks/>
          </p:cNvCxnSpPr>
          <p:nvPr/>
        </p:nvCxnSpPr>
        <p:spPr>
          <a:xfrm>
            <a:off x="3164302" y="1952360"/>
            <a:ext cx="1743778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C21BD1A-F352-4D90-AFEB-1BDF4F4B7FF8}"/>
              </a:ext>
            </a:extLst>
          </p:cNvPr>
          <p:cNvSpPr/>
          <p:nvPr/>
        </p:nvSpPr>
        <p:spPr>
          <a:xfrm>
            <a:off x="640675" y="4669693"/>
            <a:ext cx="1896177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IMDb API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AF7039D-7A56-4FA5-92E7-A1E7DAE45BDB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 flipV="1">
            <a:off x="2536852" y="2145482"/>
            <a:ext cx="2371228" cy="2875533"/>
          </a:xfrm>
          <a:prstGeom prst="bentConnector3">
            <a:avLst>
              <a:gd name="adj1" fmla="val 66237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D54BF9E-C6D5-4473-9D76-45BFC671A60B}"/>
              </a:ext>
            </a:extLst>
          </p:cNvPr>
          <p:cNvSpPr txBox="1"/>
          <p:nvPr/>
        </p:nvSpPr>
        <p:spPr>
          <a:xfrm>
            <a:off x="2504056" y="4477809"/>
            <a:ext cx="158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IMDb movie rank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0FA940-D518-4B0D-B5EF-F06DC264424C}"/>
              </a:ext>
            </a:extLst>
          </p:cNvPr>
          <p:cNvSpPr/>
          <p:nvPr/>
        </p:nvSpPr>
        <p:spPr>
          <a:xfrm>
            <a:off x="8548034" y="3422025"/>
            <a:ext cx="2423961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linear regression </a:t>
            </a:r>
            <a:r>
              <a:rPr lang="en-US" dirty="0" err="1"/>
              <a:t>netRev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1599E2-08B8-4486-AF55-4413B2B2741F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 flipV="1">
            <a:off x="6804257" y="1952360"/>
            <a:ext cx="1795413" cy="19312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D661E5-0728-434E-AD89-ED92DBCE6B48}"/>
              </a:ext>
            </a:extLst>
          </p:cNvPr>
          <p:cNvCxnSpPr>
            <a:cxnSpLocks/>
            <a:stCxn id="8" idx="3"/>
            <a:endCxn id="51" idx="1"/>
          </p:cNvCxnSpPr>
          <p:nvPr/>
        </p:nvCxnSpPr>
        <p:spPr>
          <a:xfrm>
            <a:off x="6804257" y="2145482"/>
            <a:ext cx="1743777" cy="162786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0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B326-C887-489F-9B87-A75FF96E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Linear Regression (step one)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66F66-BB70-48ED-86F7-6E0EB61F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24D-E5FE-480E-BE8B-2CDEC506BD1F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2EF1C-A403-4D92-96B3-DB32C7E1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A8AEB-9EB7-4E17-A0F3-944DCAC0CE2C}"/>
              </a:ext>
            </a:extLst>
          </p:cNvPr>
          <p:cNvSpPr/>
          <p:nvPr/>
        </p:nvSpPr>
        <p:spPr>
          <a:xfrm>
            <a:off x="1348337" y="3071913"/>
            <a:ext cx="1896177" cy="7026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Key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1C8F9-0DF8-43CA-A4A4-448CC6EE0488}"/>
              </a:ext>
            </a:extLst>
          </p:cNvPr>
          <p:cNvSpPr/>
          <p:nvPr/>
        </p:nvSpPr>
        <p:spPr>
          <a:xfrm>
            <a:off x="1348338" y="1794160"/>
            <a:ext cx="1896177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 TCP stream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449E-7116-4A9A-A2AF-F93182774F06}"/>
              </a:ext>
            </a:extLst>
          </p:cNvPr>
          <p:cNvSpPr/>
          <p:nvPr/>
        </p:nvSpPr>
        <p:spPr>
          <a:xfrm>
            <a:off x="4908080" y="1794160"/>
            <a:ext cx="1896177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BBD79-E2EB-453C-AF47-8748A0E44A1E}"/>
              </a:ext>
            </a:extLst>
          </p:cNvPr>
          <p:cNvSpPr txBox="1"/>
          <p:nvPr/>
        </p:nvSpPr>
        <p:spPr>
          <a:xfrm>
            <a:off x="990195" y="4110553"/>
            <a:ext cx="261246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set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2400 key 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Ranking of key words (-5 bad to +5 good)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C628E7-D4B8-4227-A403-5CC3B14383D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2296425" y="3774557"/>
            <a:ext cx="1" cy="33599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90945A-0C8D-4C99-89F4-E1D999807D0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244515" y="2145482"/>
            <a:ext cx="1663565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AC35115-117A-4A3F-BEBE-50E51C8FB5CB}"/>
              </a:ext>
            </a:extLst>
          </p:cNvPr>
          <p:cNvCxnSpPr>
            <a:cxnSpLocks/>
          </p:cNvCxnSpPr>
          <p:nvPr/>
        </p:nvCxnSpPr>
        <p:spPr>
          <a:xfrm flipV="1">
            <a:off x="3244514" y="2496805"/>
            <a:ext cx="1895376" cy="698782"/>
          </a:xfrm>
          <a:prstGeom prst="bentConnector3">
            <a:avLst>
              <a:gd name="adj1" fmla="val 100275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5E59AA-2AAB-479F-B3C8-F9A11099ADD8}"/>
              </a:ext>
            </a:extLst>
          </p:cNvPr>
          <p:cNvSpPr txBox="1"/>
          <p:nvPr/>
        </p:nvSpPr>
        <p:spPr>
          <a:xfrm>
            <a:off x="3311490" y="1854607"/>
            <a:ext cx="159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Twitter data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804AAE-6D19-4310-B3C8-BABD7B98629F}"/>
              </a:ext>
            </a:extLst>
          </p:cNvPr>
          <p:cNvSpPr txBox="1"/>
          <p:nvPr/>
        </p:nvSpPr>
        <p:spPr>
          <a:xfrm>
            <a:off x="6671104" y="3486997"/>
            <a:ext cx="189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title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FFFBE2-E85B-4B17-97D6-391B7A5351A9}"/>
              </a:ext>
            </a:extLst>
          </p:cNvPr>
          <p:cNvSpPr/>
          <p:nvPr/>
        </p:nvSpPr>
        <p:spPr>
          <a:xfrm>
            <a:off x="8404460" y="3475672"/>
            <a:ext cx="1896177" cy="7026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movies in 2022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989F29-2FF1-411A-8B83-D80D425754F4}"/>
              </a:ext>
            </a:extLst>
          </p:cNvPr>
          <p:cNvSpPr txBox="1"/>
          <p:nvPr/>
        </p:nvSpPr>
        <p:spPr>
          <a:xfrm>
            <a:off x="8046318" y="4600374"/>
            <a:ext cx="261246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set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resent list of releasable movies must at least have trailer released.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ED3068-123B-46A3-8B3C-1020411FDD96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9352548" y="4178316"/>
            <a:ext cx="1" cy="42205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D58ECF7-A5D1-4A8E-99F6-A83F8ABAFCF6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6612556" y="2496804"/>
            <a:ext cx="1791904" cy="1330190"/>
          </a:xfrm>
          <a:prstGeom prst="bentConnector3">
            <a:avLst>
              <a:gd name="adj1" fmla="val 99955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4CA4A5-5F59-48F8-A834-A09A7F8B0396}"/>
              </a:ext>
            </a:extLst>
          </p:cNvPr>
          <p:cNvSpPr txBox="1"/>
          <p:nvPr/>
        </p:nvSpPr>
        <p:spPr>
          <a:xfrm>
            <a:off x="3435813" y="2861675"/>
            <a:ext cx="154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word data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32D13A2-55AC-48EB-BBA0-1A8C1B2C453B}"/>
              </a:ext>
            </a:extLst>
          </p:cNvPr>
          <p:cNvCxnSpPr>
            <a:cxnSpLocks/>
            <a:stCxn id="8" idx="3"/>
            <a:endCxn id="34" idx="0"/>
          </p:cNvCxnSpPr>
          <p:nvPr/>
        </p:nvCxnSpPr>
        <p:spPr>
          <a:xfrm>
            <a:off x="6804257" y="2145482"/>
            <a:ext cx="2548292" cy="1330190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3872936-7C34-4939-AE81-34E69AECF2CB}"/>
              </a:ext>
            </a:extLst>
          </p:cNvPr>
          <p:cNvSpPr txBox="1"/>
          <p:nvPr/>
        </p:nvSpPr>
        <p:spPr>
          <a:xfrm>
            <a:off x="6804257" y="1613979"/>
            <a:ext cx="280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Array of twitter ranking results </a:t>
            </a:r>
          </a:p>
          <a:p>
            <a:pPr algn="ctr"/>
            <a:r>
              <a:rPr lang="en-US" sz="1600" dirty="0"/>
              <a:t>for every movie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E81B3F-BD4F-4679-893E-C3C8E66A8EF3}"/>
              </a:ext>
            </a:extLst>
          </p:cNvPr>
          <p:cNvSpPr txBox="1"/>
          <p:nvPr/>
        </p:nvSpPr>
        <p:spPr>
          <a:xfrm>
            <a:off x="4287857" y="4016718"/>
            <a:ext cx="3168515" cy="2092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General Scope: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Pulls data of titles and uses it to pull trailer twitter reviews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Parses twitter data stream with key words from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outputs array for each movie with ranks of key words for each movie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263592-BB47-4309-8003-A5ADE1F0B8A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>
            <a:off x="5856169" y="2496804"/>
            <a:ext cx="15946" cy="1519914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68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B326-C887-489F-9B87-A75FF96E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Linear Regression (step two)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74A79C79-1B21-4F41-AFD5-826BAB2A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4C0D-5A03-48E4-9EFA-1DB12294BE42}" type="datetime1">
              <a:rPr lang="en-US" smtClean="0"/>
              <a:t>11/3/2021</a:t>
            </a:fld>
            <a:endParaRPr lang="en-US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ECAE2038-0902-4AAD-B25F-C270C3F6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FFFBE2-E85B-4B17-97D6-391B7A5351A9}"/>
              </a:ext>
            </a:extLst>
          </p:cNvPr>
          <p:cNvSpPr/>
          <p:nvPr/>
        </p:nvSpPr>
        <p:spPr>
          <a:xfrm>
            <a:off x="4886641" y="2124047"/>
            <a:ext cx="2423961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linear regression IMDb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1CEF86-9BA8-400E-8F0C-C3C57B6C61A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580549" y="2794519"/>
            <a:ext cx="4313770" cy="755521"/>
          </a:xfrm>
          <a:prstGeom prst="bentConnector3">
            <a:avLst>
              <a:gd name="adj1" fmla="val 18093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AF7039D-7A56-4FA5-92E7-A1E7DAE45BDB}"/>
              </a:ext>
            </a:extLst>
          </p:cNvPr>
          <p:cNvCxnSpPr>
            <a:cxnSpLocks/>
            <a:stCxn id="34" idx="3"/>
            <a:endCxn id="51" idx="0"/>
          </p:cNvCxnSpPr>
          <p:nvPr/>
        </p:nvCxnSpPr>
        <p:spPr>
          <a:xfrm>
            <a:off x="7310602" y="2475369"/>
            <a:ext cx="1795698" cy="723349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D54BF9E-C6D5-4473-9D76-45BFC671A60B}"/>
              </a:ext>
            </a:extLst>
          </p:cNvPr>
          <p:cNvSpPr txBox="1"/>
          <p:nvPr/>
        </p:nvSpPr>
        <p:spPr>
          <a:xfrm>
            <a:off x="7529713" y="2156073"/>
            <a:ext cx="278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IMDb movie rank Predictions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0FA940-D518-4B0D-B5EF-F06DC264424C}"/>
              </a:ext>
            </a:extLst>
          </p:cNvPr>
          <p:cNvSpPr/>
          <p:nvPr/>
        </p:nvSpPr>
        <p:spPr>
          <a:xfrm>
            <a:off x="7894319" y="3198718"/>
            <a:ext cx="2423961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linear regression </a:t>
            </a:r>
            <a:r>
              <a:rPr lang="en-US" dirty="0" err="1"/>
              <a:t>netRev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1599E2-08B8-4486-AF55-4413B2B2741F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3580549" y="2475369"/>
            <a:ext cx="130609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915FEC9-4CA9-4CEF-81F7-3CAA5EDB8C19}"/>
              </a:ext>
            </a:extLst>
          </p:cNvPr>
          <p:cNvSpPr/>
          <p:nvPr/>
        </p:nvSpPr>
        <p:spPr>
          <a:xfrm>
            <a:off x="1684372" y="2124047"/>
            <a:ext cx="1896177" cy="7026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movies in 2021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8D4C0-C796-490C-B90C-A799AAF68A38}"/>
              </a:ext>
            </a:extLst>
          </p:cNvPr>
          <p:cNvSpPr txBox="1"/>
          <p:nvPr/>
        </p:nvSpPr>
        <p:spPr>
          <a:xfrm>
            <a:off x="1326230" y="3248749"/>
            <a:ext cx="261246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set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resent list of releasable movies must at least have trailer 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Twitter ranking data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A1D2E1-A567-4BB8-A448-4FAB4138A21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632460" y="2826691"/>
            <a:ext cx="1" cy="42205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F5ED8A-5765-4B90-9001-6C8173FFD5CA}"/>
              </a:ext>
            </a:extLst>
          </p:cNvPr>
          <p:cNvSpPr txBox="1"/>
          <p:nvPr/>
        </p:nvSpPr>
        <p:spPr>
          <a:xfrm>
            <a:off x="3478294" y="1918334"/>
            <a:ext cx="151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Twitter ranking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35B2DD-4E75-4C14-967D-25ED4923E35E}"/>
              </a:ext>
            </a:extLst>
          </p:cNvPr>
          <p:cNvSpPr txBox="1"/>
          <p:nvPr/>
        </p:nvSpPr>
        <p:spPr>
          <a:xfrm>
            <a:off x="5086657" y="3230744"/>
            <a:ext cx="2023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Twitter ranking data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239467-0B7E-4C7C-A69F-D5A32BBE6EC2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9106299" y="3901362"/>
            <a:ext cx="1" cy="50700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7C4EE15-2697-4079-BC32-85CAD1DF55B8}"/>
              </a:ext>
            </a:extLst>
          </p:cNvPr>
          <p:cNvSpPr/>
          <p:nvPr/>
        </p:nvSpPr>
        <p:spPr>
          <a:xfrm>
            <a:off x="7894319" y="4408371"/>
            <a:ext cx="2423961" cy="702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80840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B326-C887-489F-9B87-A75FF96E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FE87A-2F12-44D0-97FF-1E901A8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426C-58BD-4C87-8ED8-BC45875126F7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86274-4959-4B29-ADAB-3BFD3C5E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William Lees IV (wjl2128)</a:t>
            </a:r>
          </a:p>
          <a:p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2F25B34-ADC2-4A65-B939-783E87923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64133"/>
              </p:ext>
            </p:extLst>
          </p:nvPr>
        </p:nvGraphicFramePr>
        <p:xfrm>
          <a:off x="1603827" y="1581537"/>
          <a:ext cx="8984344" cy="444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2172">
                  <a:extLst>
                    <a:ext uri="{9D8B030D-6E8A-4147-A177-3AD203B41FA5}">
                      <a16:colId xmlns:a16="http://schemas.microsoft.com/office/drawing/2014/main" val="4026566577"/>
                    </a:ext>
                  </a:extLst>
                </a:gridCol>
                <a:gridCol w="4492172">
                  <a:extLst>
                    <a:ext uri="{9D8B030D-6E8A-4147-A177-3AD203B41FA5}">
                      <a16:colId xmlns:a16="http://schemas.microsoft.com/office/drawing/2014/main" val="263807264"/>
                    </a:ext>
                  </a:extLst>
                </a:gridCol>
              </a:tblGrid>
              <a:tr h="469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Date 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84966"/>
                  </a:ext>
                </a:extLst>
              </a:tr>
              <a:tr h="469500">
                <a:tc>
                  <a:txBody>
                    <a:bodyPr/>
                    <a:lstStyle/>
                    <a:p>
                      <a:r>
                        <a:rPr lang="en-US" sz="1600" dirty="0"/>
                        <a:t>Establish TCP connection to Twitter API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11/12/2021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40420"/>
                  </a:ext>
                </a:extLst>
              </a:tr>
              <a:tr h="469500">
                <a:tc>
                  <a:txBody>
                    <a:bodyPr/>
                    <a:lstStyle/>
                    <a:p>
                      <a:r>
                        <a:rPr lang="en-US" sz="1600" dirty="0"/>
                        <a:t>Pull IMDb data and append it to movie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11/12/2021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03162"/>
                  </a:ext>
                </a:extLst>
              </a:tr>
              <a:tr h="469500">
                <a:tc>
                  <a:txBody>
                    <a:bodyPr/>
                    <a:lstStyle/>
                    <a:p>
                      <a:r>
                        <a:rPr lang="en-US" sz="1600" dirty="0"/>
                        <a:t>2020 Data formatting and Twitter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11/19/2021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01"/>
                  </a:ext>
                </a:extLst>
              </a:tr>
              <a:tr h="469500">
                <a:tc>
                  <a:txBody>
                    <a:bodyPr/>
                    <a:lstStyle/>
                    <a:p>
                      <a:r>
                        <a:rPr lang="en-US" sz="1600" dirty="0"/>
                        <a:t>Training Linear regression 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11/22/2021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3557"/>
                  </a:ext>
                </a:extLst>
              </a:tr>
              <a:tr h="46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2022 Data formatting and Twitter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11/22/2021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1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Run Linear regression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11/26/2021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70162"/>
                  </a:ext>
                </a:extLst>
              </a:tr>
              <a:tr h="469500">
                <a:tc>
                  <a:txBody>
                    <a:bodyPr/>
                    <a:lstStyle/>
                    <a:p>
                      <a:r>
                        <a:rPr lang="en-US" sz="1600" dirty="0"/>
                        <a:t>Data analysis and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12/10/2021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588239"/>
                  </a:ext>
                </a:extLst>
              </a:tr>
              <a:tr h="469500">
                <a:tc>
                  <a:txBody>
                    <a:bodyPr/>
                    <a:lstStyle/>
                    <a:p>
                      <a:r>
                        <a:rPr lang="en-US" sz="1600" dirty="0"/>
                        <a:t>Cross correlation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TBD: If time permits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2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0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709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Movie Performance</vt:lpstr>
      <vt:lpstr>Goals</vt:lpstr>
      <vt:lpstr>Data sets</vt:lpstr>
      <vt:lpstr>Methods </vt:lpstr>
      <vt:lpstr>System: Train ML (step one)</vt:lpstr>
      <vt:lpstr>System: Train ML (step two)</vt:lpstr>
      <vt:lpstr>System: Linear Regression (step one)</vt:lpstr>
      <vt:lpstr>System: Linear Regression (step two)</vt:lpstr>
      <vt:lpstr>Schedule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Lees IV, William J (US)</dc:creator>
  <cp:keywords>Unrestricted</cp:keywords>
  <cp:lastModifiedBy>Lees IV, William J (US)</cp:lastModifiedBy>
  <cp:revision>25</cp:revision>
  <dcterms:created xsi:type="dcterms:W3CDTF">2021-11-02T15:00:20Z</dcterms:created>
  <dcterms:modified xsi:type="dcterms:W3CDTF">2021-11-03T17:49:08Z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US\e371042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  <property fmtid="{D5CDD505-2E9C-101B-9397-08002B2CF9AE}" pid="13" name="TextBoxAndDropdownValues">
    <vt:lpwstr/>
  </property>
</Properties>
</file>