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rcRect l="0" t="67315" r="0" b="0"/>
          <a:stretch/>
        </p:blipFill>
        <p:spPr>
          <a:xfrm>
            <a:off x="237960" y="136440"/>
            <a:ext cx="2236680" cy="432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2"/>
          <a:srcRect l="0" t="67315" r="0" b="0"/>
          <a:stretch/>
        </p:blipFill>
        <p:spPr>
          <a:xfrm>
            <a:off x="237960" y="136440"/>
            <a:ext cx="2236680" cy="4327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D17835-53D7-49DA-A5B5-39030AC90F7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5216760" y="6530040"/>
            <a:ext cx="1758600" cy="276480"/>
          </a:xfrm>
          <a:prstGeom prst="rect">
            <a:avLst/>
          </a:prstGeom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091733-286D-4817-9FC8-0D9685170A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2"/>
          <a:srcRect l="0" t="67315" r="0" b="0"/>
          <a:stretch/>
        </p:blipFill>
        <p:spPr>
          <a:xfrm>
            <a:off x="237960" y="136440"/>
            <a:ext cx="2237040" cy="433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rcRect l="0" t="67337" r="0" b="0"/>
          <a:stretch/>
        </p:blipFill>
        <p:spPr>
          <a:xfrm>
            <a:off x="237960" y="136440"/>
            <a:ext cx="2236680" cy="43272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16760" y="2737440"/>
            <a:ext cx="1758240" cy="40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Predicting Movie Performance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Implementation of Machine learning and linear regression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09B450CB-623D-479E-A0DE-A76516CCE9A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Training/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Dual linear regression models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70% learning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30% test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linear regression provides poor results other ML models will be considered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Full evaluation of accuracy models will be evaluated if needed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API issues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of the major setbacks to robust code is the limitiations to the youtube API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 Arounds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HTML parsing and Js scraping both provide robust solutions to data cap limits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vidsual analysis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will be crossreference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Keyword corolation analysis will be performed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AFAAFDBE-4450-4022-B0C1-3640547B730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Schedule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F3D9278-B6A3-4794-870A-14505C012E2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24" name="Table 4"/>
          <p:cNvGraphicFramePr/>
          <p:nvPr/>
        </p:nvGraphicFramePr>
        <p:xfrm>
          <a:off x="1603800" y="1581480"/>
          <a:ext cx="8983800" cy="3673080"/>
        </p:xfrm>
        <a:graphic>
          <a:graphicData uri="http://schemas.openxmlformats.org/drawingml/2006/table">
            <a:tbl>
              <a:tblPr/>
              <a:tblGrid>
                <a:gridCol w="4492080"/>
                <a:gridCol w="4492080"/>
              </a:tblGrid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Estimated Date Completion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Establish TCP connection to Twitter API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11/12/2021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Pull IMDb data and append it to movie dataset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11/12/2021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2020 Data formatting and Twitter ranking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11/19/2021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 Linear regression models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11/22/2021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2022 Data formatting and Twitter ranking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11/22/2021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61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 Linear regression tests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11/26/2021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analysis and visualization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12/10/2021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6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Cross correlation data analysis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TBD: If time permits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Film Industry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501200"/>
            <a:ext cx="59284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film is a 2.9 billion dollar industry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Each year there is roughly 300+ movies released to the general public.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Over 200 million box office tickets sold within 2021 alone.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Trailers have become one of the largest marketing stradigies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F18F12C-4645-4EC6-80AE-F849855D759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858000" y="1364400"/>
            <a:ext cx="5120640" cy="3207600"/>
          </a:xfrm>
          <a:prstGeom prst="rect">
            <a:avLst/>
          </a:prstGeom>
          <a:ln>
            <a:noFill/>
          </a:ln>
        </p:spPr>
      </p:pic>
      <p:sp>
        <p:nvSpPr>
          <p:cNvPr id="168" name="TextShape 5"/>
          <p:cNvSpPr txBox="1"/>
          <p:nvPr/>
        </p:nvSpPr>
        <p:spPr>
          <a:xfrm>
            <a:off x="7021440" y="4572000"/>
            <a:ext cx="512064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https://</a:t>
            </a:r>
            <a:r>
              <a:rPr b="0" lang="en-US" sz="1200" spc="-1" strike="noStrike">
                <a:latin typeface="Arial"/>
              </a:rPr>
              <a:t>www.statista.co</a:t>
            </a:r>
            <a:r>
              <a:rPr b="0" lang="en-US" sz="1200" spc="-1" strike="noStrike">
                <a:latin typeface="Arial"/>
              </a:rPr>
              <a:t>m/statistics/</a:t>
            </a:r>
            <a:r>
              <a:rPr b="0" lang="en-US" sz="1200" spc="-1" strike="noStrike">
                <a:latin typeface="Arial"/>
              </a:rPr>
              <a:t>554148/movie-</a:t>
            </a:r>
            <a:r>
              <a:rPr b="0" lang="en-US" sz="1200" spc="-1" strike="noStrike">
                <a:latin typeface="Arial"/>
              </a:rPr>
              <a:t>teaser-trailer-</a:t>
            </a:r>
            <a:r>
              <a:rPr b="0" lang="en-US" sz="1200" spc="-1" strike="noStrike">
                <a:latin typeface="Arial"/>
              </a:rPr>
              <a:t>view/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Relevence Sonic Movie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501200"/>
            <a:ext cx="5196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April 4</a:t>
            </a:r>
            <a:r>
              <a:rPr b="0" lang="en-US" sz="2800" spc="-1" strike="noStrike" baseline="1400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2020 First trailer for the sonic movie was released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original design (left) was considered a citical disaster in character design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off feedback from social media sources the entire design was changed (Right)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change cost the studio 35 Million Dollars to fix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Resulted in major setbacks to release date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change as a result to the youtube and social media comments ended up revinued 154 million in box office sales.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8359A18-0082-4CD5-A4C1-C158915D68B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309360" y="1947600"/>
            <a:ext cx="5747040" cy="299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006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Goals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429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marketing a movie tailer still produce adequate profit even if the movie is viewed as overall bad in the public eye after release?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Are there any outliers?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it possible to predict the outcome of a movies performance (Rotten Tomato rating and net profit) based off twitter reviews of the trailer.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 is possible to predict these things how will it impact the entertainment industry?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will trailers adapt how will movies adapt to meet consumer needs when ML is implemented?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FC55A42-CB91-4A8B-BF5A-EA6FF27735D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5216760" y="6530040"/>
            <a:ext cx="1758600" cy="276480"/>
          </a:xfrm>
          <a:prstGeom prst="rect">
            <a:avLst/>
          </a:prstGeom>
          <a:noFill/>
          <a:ln>
            <a:noFill/>
          </a:ln>
        </p:spPr>
        <p:txBody>
          <a:bodyPr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Methods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5012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API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keys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pull all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154 movie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trailer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links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Pandas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manipulat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append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CSV data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Urllib,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Beautiful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Soup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Parsing for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movie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ranking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(Rotten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tomato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ranks)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Selenium:go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ogle chrome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google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chrome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library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script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(comment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Pyspark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Regression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ML libraries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Dual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regression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models for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movie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ranking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net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revinue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VectorizerAs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sembler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D64D000-B175-4F12-9910-0F35AAAFC3C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 regression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846A87A1-7A84-478A-B2AE-0DFFC3E71BF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rcRect l="0" t="0" r="0" b="24284"/>
          <a:stretch/>
        </p:blipFill>
        <p:spPr>
          <a:xfrm>
            <a:off x="1608480" y="1335600"/>
            <a:ext cx="8541360" cy="1956240"/>
          </a:xfrm>
          <a:prstGeom prst="rect">
            <a:avLst/>
          </a:prstGeom>
          <a:ln>
            <a:noFill/>
          </a:ln>
        </p:spPr>
      </p:pic>
      <p:sp>
        <p:nvSpPr>
          <p:cNvPr id="186" name="TextShape 4"/>
          <p:cNvSpPr txBox="1"/>
          <p:nvPr/>
        </p:nvSpPr>
        <p:spPr>
          <a:xfrm>
            <a:off x="731520" y="3247920"/>
            <a:ext cx="11247120" cy="279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Arial"/>
              </a:rPr>
              <a:t>Data Aquisistion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	</a:t>
            </a:r>
            <a:r>
              <a:rPr b="0" lang="en-US" sz="1600" spc="-1" strike="noStrike" u="sng">
                <a:uFillTx/>
                <a:latin typeface="Arial"/>
              </a:rPr>
              <a:t>Youtube Codes:</a:t>
            </a:r>
            <a:r>
              <a:rPr b="1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Uses Youtube API to pull trailer end code for youtube video. (2021 and 2022)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  <a:ea typeface="Noto Sans CJK SC"/>
              </a:rPr>
              <a:t>	</a:t>
            </a:r>
            <a:r>
              <a:rPr b="0" lang="en-US" sz="1600" spc="-1" strike="noStrike" u="sng">
                <a:uFillTx/>
                <a:latin typeface="Arial"/>
                <a:ea typeface="Noto Sans CJK SC"/>
              </a:rPr>
              <a:t>Youtube Comments:</a:t>
            </a:r>
            <a:r>
              <a:rPr b="0" lang="en-US" sz="1600" spc="-1" strike="noStrike">
                <a:latin typeface="Arial"/>
                <a:ea typeface="Noto Sans CJK SC"/>
              </a:rPr>
              <a:t> Uses </a:t>
            </a:r>
            <a:r>
              <a:rPr b="0" lang="en-US" sz="1600" spc="-1" strike="noStrike">
                <a:latin typeface="Arial"/>
              </a:rPr>
              <a:t>Selenium</a:t>
            </a:r>
            <a:r>
              <a:rPr b="0" lang="en-US" sz="1600" spc="-1" strike="noStrike">
                <a:latin typeface="Arial"/>
              </a:rPr>
              <a:t> libraries and youtube codes to pull trailer comment metadata </a:t>
            </a:r>
            <a:endParaRPr b="0" lang="en-US" sz="16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Tradeoff: Ammount of data for training VS Code run time (154 movies for 2021 alone)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	</a:t>
            </a:r>
            <a:r>
              <a:rPr b="0" lang="en-US" sz="1600" spc="-1" strike="noStrike" u="sng">
                <a:uFillTx/>
                <a:latin typeface="Arial"/>
              </a:rPr>
              <a:t>Rotten Tomatos:</a:t>
            </a:r>
            <a:r>
              <a:rPr b="0" lang="en-US" sz="1600" spc="-1" strike="noStrike">
                <a:latin typeface="Arial"/>
              </a:rPr>
              <a:t> Uses Html and Beautiful soup to scrape metadata for list of 2021 rotten tomato ranks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Arial"/>
              </a:rPr>
              <a:t>Data Processing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	</a:t>
            </a:r>
            <a:r>
              <a:rPr b="0" lang="en-US" sz="1600" spc="-1" strike="noStrike" u="sng">
                <a:uFillTx/>
                <a:latin typeface="Arial"/>
              </a:rPr>
              <a:t>Comment ranking:</a:t>
            </a:r>
            <a:r>
              <a:rPr b="1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Uses list of 2000+ common words with ranking (-5 to 5) to determine comment relevence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Arial"/>
                <a:ea typeface="Noto Sans CJK SC"/>
              </a:rPr>
              <a:t>Linear Regression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  <a:ea typeface="Noto Sans CJK SC"/>
              </a:rPr>
              <a:t>	</a:t>
            </a:r>
            <a:r>
              <a:rPr b="0" lang="en-US" sz="1600" spc="-1" strike="noStrike" u="sng">
                <a:uFillTx/>
                <a:latin typeface="Arial"/>
                <a:ea typeface="Noto Sans CJK SC"/>
              </a:rPr>
              <a:t>Model 1 training:</a:t>
            </a:r>
            <a:r>
              <a:rPr b="1" lang="en-US" sz="1600" spc="-1" strike="noStrike">
                <a:latin typeface="Arial"/>
                <a:ea typeface="Noto Sans CJK SC"/>
              </a:rPr>
              <a:t> </a:t>
            </a:r>
            <a:r>
              <a:rPr b="0" lang="en-US" sz="1600" spc="-1" strike="noStrike">
                <a:latin typeface="Arial"/>
                <a:ea typeface="Noto Sans CJK SC"/>
              </a:rPr>
              <a:t>Uses pyspark ML Libraries to predict rotten tomato rating based off a comment ranking array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Noto Sans CJK SC"/>
              </a:rPr>
              <a:t>	</a:t>
            </a:r>
            <a:r>
              <a:rPr b="0" lang="en-US" sz="1600" spc="-1" strike="noStrike" u="sng">
                <a:uFillTx/>
                <a:latin typeface="Arial"/>
                <a:ea typeface="Noto Sans CJK SC"/>
              </a:rPr>
              <a:t>Model 2 training:</a:t>
            </a:r>
            <a:r>
              <a:rPr b="1" lang="en-US" sz="1600" spc="-1" strike="noStrike">
                <a:latin typeface="Arial"/>
                <a:ea typeface="Noto Sans CJK SC"/>
              </a:rPr>
              <a:t> </a:t>
            </a:r>
            <a:r>
              <a:rPr b="0" lang="en-US" sz="1600" spc="-1" strike="noStrike">
                <a:latin typeface="Arial"/>
                <a:ea typeface="Noto Sans CJK SC"/>
              </a:rPr>
              <a:t>Uses pyspark ML Libraries to predict Gross revenue based off rotten tomato, and comment ranking arrays 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 u="sng">
                <a:uFillTx/>
                <a:latin typeface="Arial"/>
              </a:rPr>
              <a:t>2022 Movie Data:</a:t>
            </a:r>
            <a:r>
              <a:rPr b="1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Uses both trained models to predict outcomes for movies in 2022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CSV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4C272F8-2EB6-4537-98B8-0D01AD8775E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57200" y="1371600"/>
            <a:ext cx="20113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 u="sng">
                <a:uFillTx/>
                <a:latin typeface="Arial"/>
              </a:rPr>
              <a:t>movies2020_ratings.csv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40640" y="3108960"/>
            <a:ext cx="19198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 u="sng">
                <a:uFillTx/>
                <a:latin typeface="Arial"/>
              </a:rPr>
              <a:t>movies2020_codes.csv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81800" y="3366720"/>
            <a:ext cx="9510480" cy="1279800"/>
          </a:xfrm>
          <a:prstGeom prst="rect">
            <a:avLst/>
          </a:prstGeom>
          <a:ln>
            <a:noFill/>
          </a:ln>
        </p:spPr>
      </p:pic>
      <p:sp>
        <p:nvSpPr>
          <p:cNvPr id="193" name="CustomShape 6"/>
          <p:cNvSpPr/>
          <p:nvPr/>
        </p:nvSpPr>
        <p:spPr>
          <a:xfrm>
            <a:off x="5577840" y="3366720"/>
            <a:ext cx="4114440" cy="12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82880" y="4946040"/>
            <a:ext cx="8137800" cy="1454400"/>
          </a:xfrm>
          <a:prstGeom prst="rect">
            <a:avLst/>
          </a:prstGeom>
          <a:ln>
            <a:noFill/>
          </a:ln>
        </p:spPr>
      </p:pic>
      <p:sp>
        <p:nvSpPr>
          <p:cNvPr id="195" name="CustomShape 7"/>
          <p:cNvSpPr/>
          <p:nvPr/>
        </p:nvSpPr>
        <p:spPr>
          <a:xfrm>
            <a:off x="457200" y="4717080"/>
            <a:ext cx="22856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 u="sng">
                <a:uFillTx/>
                <a:latin typeface="Arial"/>
              </a:rPr>
              <a:t>Comments for first video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182880" y="1689840"/>
            <a:ext cx="6600600" cy="1314000"/>
          </a:xfrm>
          <a:prstGeom prst="rect">
            <a:avLst/>
          </a:prstGeom>
          <a:ln>
            <a:noFill/>
          </a:ln>
        </p:spPr>
      </p:pic>
      <p:sp>
        <p:nvSpPr>
          <p:cNvPr id="197" name="CustomShape 8"/>
          <p:cNvSpPr/>
          <p:nvPr/>
        </p:nvSpPr>
        <p:spPr>
          <a:xfrm>
            <a:off x="6309360" y="1645920"/>
            <a:ext cx="548640" cy="144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8448480" y="4968720"/>
            <a:ext cx="2890080" cy="1432080"/>
          </a:xfrm>
          <a:prstGeom prst="rect">
            <a:avLst/>
          </a:prstGeom>
          <a:ln>
            <a:noFill/>
          </a:ln>
        </p:spPr>
      </p:pic>
      <p:sp>
        <p:nvSpPr>
          <p:cNvPr id="199" name="CustomShape 9"/>
          <p:cNvSpPr/>
          <p:nvPr/>
        </p:nvSpPr>
        <p:spPr>
          <a:xfrm>
            <a:off x="8870040" y="5139720"/>
            <a:ext cx="2468520" cy="12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Linear Regression Model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02E7489-55F5-43B8-A79D-51CE0695394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57200" y="1371600"/>
            <a:ext cx="20113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 u="sng">
                <a:uFillTx/>
                <a:latin typeface="Arial"/>
              </a:rPr>
              <a:t>movies2020_ratings.csv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40640" y="3108960"/>
            <a:ext cx="191988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 u="sng">
                <a:uFillTx/>
                <a:latin typeface="Arial"/>
              </a:rPr>
              <a:t>movies2020_codes.csv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1800" y="3366720"/>
            <a:ext cx="9510480" cy="1279800"/>
          </a:xfrm>
          <a:prstGeom prst="rect">
            <a:avLst/>
          </a:prstGeom>
          <a:ln>
            <a:noFill/>
          </a:ln>
        </p:spPr>
      </p:pic>
      <p:sp>
        <p:nvSpPr>
          <p:cNvPr id="206" name="CustomShape 6"/>
          <p:cNvSpPr/>
          <p:nvPr/>
        </p:nvSpPr>
        <p:spPr>
          <a:xfrm>
            <a:off x="5577840" y="3366720"/>
            <a:ext cx="4114440" cy="12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182880" y="4946040"/>
            <a:ext cx="8137800" cy="1454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>
            <a:off x="457200" y="4717080"/>
            <a:ext cx="22856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 u="sng">
                <a:uFillTx/>
                <a:latin typeface="Arial"/>
              </a:rPr>
              <a:t>Comments for first video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182880" y="1689840"/>
            <a:ext cx="6600600" cy="1314000"/>
          </a:xfrm>
          <a:prstGeom prst="rect">
            <a:avLst/>
          </a:prstGeom>
          <a:ln>
            <a:noFill/>
          </a:ln>
        </p:spPr>
      </p:pic>
      <p:sp>
        <p:nvSpPr>
          <p:cNvPr id="210" name="CustomShape 8"/>
          <p:cNvSpPr/>
          <p:nvPr/>
        </p:nvSpPr>
        <p:spPr>
          <a:xfrm>
            <a:off x="6309360" y="1645920"/>
            <a:ext cx="548640" cy="144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4"/>
          <a:stretch/>
        </p:blipFill>
        <p:spPr>
          <a:xfrm>
            <a:off x="8448480" y="4968720"/>
            <a:ext cx="2890080" cy="1432080"/>
          </a:xfrm>
          <a:prstGeom prst="rect">
            <a:avLst/>
          </a:prstGeom>
          <a:ln>
            <a:noFill/>
          </a:ln>
        </p:spPr>
      </p:pic>
      <p:sp>
        <p:nvSpPr>
          <p:cNvPr id="212" name="CustomShape 9"/>
          <p:cNvSpPr/>
          <p:nvPr/>
        </p:nvSpPr>
        <p:spPr>
          <a:xfrm>
            <a:off x="8870040" y="5139720"/>
            <a:ext cx="2468520" cy="12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Training/Test Data comparisons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Testing Dual linear regression models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70% learning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30% test data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linear regression provides poor results other ML models will be considered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Full evaluation of accuracy models will be evaluated if needed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Youtube API issues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of the major setbacks to robust code is the limitiations to the youtube API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 Arounds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HTML parsing and Js scraping both provide robust solutions to data cap limits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vidsual analysis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will be crossreference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Keyword corolation analysis will be performed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8733604-2BBA-4592-89CC-C157B22146E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12/17/2021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216760" y="6530040"/>
            <a:ext cx="175824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William Lees IV (wjl2128)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Application>LibreOffice/6.4.7.2$Linux_X86_64 LibreOffice_project/40$Build-2</Application>
  <Words>709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2021-11-02T15:00:20Z</dcterms:created>
  <dc:creator>Lees IV, William J (US)</dc:creator>
  <dc:description/>
  <cp:keywords>Unrestricted</cp:keywords>
  <dc:language>en-US</dc:language>
  <cp:lastModifiedBy/>
  <dcterms:modified xsi:type="dcterms:W3CDTF">2021-12-17T15:12:02Z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low Footer Overwrite">
    <vt:bool>1</vt:bool>
  </property>
  <property fmtid="{D5CDD505-2E9C-101B-9397-08002B2CF9AE}" pid="3" name="Allow Header Overwrite">
    <vt:bool>1</vt:bool>
  </property>
  <property fmtid="{D5CDD505-2E9C-101B-9397-08002B2CF9AE}" pid="4" name="AppVersion">
    <vt:lpwstr>16.0000</vt:lpwstr>
  </property>
  <property fmtid="{D5CDD505-2E9C-101B-9397-08002B2CF9AE}" pid="5" name="Document Author">
    <vt:lpwstr>US\e371042</vt:lpwstr>
  </property>
  <property fmtid="{D5CDD505-2E9C-101B-9397-08002B2CF9AE}" pid="6" name="Document Sensitivity">
    <vt:lpwstr>1</vt:lpwstr>
  </property>
  <property fmtid="{D5CDD505-2E9C-101B-9397-08002B2CF9AE}" pid="7" name="ExpCountry">
    <vt:lpwstr/>
  </property>
  <property fmtid="{D5CDD505-2E9C-101B-9397-08002B2CF9AE}" pid="8" name="HiddenSlides">
    <vt:i4>0</vt:i4>
  </property>
  <property fmtid="{D5CDD505-2E9C-101B-9397-08002B2CF9AE}" pid="9" name="HyperlinksChanged">
    <vt:bool>0</vt:bool>
  </property>
  <property fmtid="{D5CDD505-2E9C-101B-9397-08002B2CF9AE}" pid="10" name="LM SIP Document Sensitivity">
    <vt:lpwstr/>
  </property>
  <property fmtid="{D5CDD505-2E9C-101B-9397-08002B2CF9AE}" pid="11" name="LinksUpToDate">
    <vt:bool>0</vt:bool>
  </property>
  <property fmtid="{D5CDD505-2E9C-101B-9397-08002B2CF9AE}" pid="12" name="MMClips">
    <vt:i4>0</vt:i4>
  </property>
  <property fmtid="{D5CDD505-2E9C-101B-9397-08002B2CF9AE}" pid="13" name="Multiple Selected">
    <vt:lpwstr>-1</vt:lpwstr>
  </property>
  <property fmtid="{D5CDD505-2E9C-101B-9397-08002B2CF9AE}" pid="14" name="Notes">
    <vt:i4>0</vt:i4>
  </property>
  <property fmtid="{D5CDD505-2E9C-101B-9397-08002B2CF9AE}" pid="15" name="OCI Additional Info">
    <vt:lpwstr/>
  </property>
  <property fmtid="{D5CDD505-2E9C-101B-9397-08002B2CF9AE}" pid="16" name="OCI Restriction">
    <vt:bool>0</vt:bool>
  </property>
  <property fmtid="{D5CDD505-2E9C-101B-9397-08002B2CF9AE}" pid="17" name="PresentationFormat">
    <vt:lpwstr>Widescreen</vt:lpwstr>
  </property>
  <property fmtid="{D5CDD505-2E9C-101B-9397-08002B2CF9AE}" pid="18" name="SIPLongWording">
    <vt:lpwstr>
</vt:lpwstr>
  </property>
  <property fmtid="{D5CDD505-2E9C-101B-9397-08002B2CF9AE}" pid="19" name="ScaleCrop">
    <vt:bool>0</vt:bool>
  </property>
  <property fmtid="{D5CDD505-2E9C-101B-9397-08002B2CF9AE}" pid="20" name="ShareDoc">
    <vt:bool>0</vt:bool>
  </property>
  <property fmtid="{D5CDD505-2E9C-101B-9397-08002B2CF9AE}" pid="21" name="Slides">
    <vt:i4>9</vt:i4>
  </property>
  <property fmtid="{D5CDD505-2E9C-101B-9397-08002B2CF9AE}" pid="22" name="TextBoxAndDropdownValues">
    <vt:lpwstr/>
  </property>
  <property fmtid="{D5CDD505-2E9C-101B-9397-08002B2CF9AE}" pid="23" name="ThirdParty">
    <vt:lpwstr/>
  </property>
</Properties>
</file>