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标题文本"/>
          <p:cNvSpPr txBox="1"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苏子柔"/>
          <p:cNvSpPr txBox="1"/>
          <p:nvPr>
            <p:ph type="body" sz="quarter" idx="21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–苏子柔</a:t>
            </a:r>
          </a:p>
        </p:txBody>
      </p:sp>
      <p:sp>
        <p:nvSpPr>
          <p:cNvPr id="102" name="“在此键入引文。”"/>
          <p:cNvSpPr txBox="1"/>
          <p:nvPr>
            <p:ph type="body" sz="quarter" idx="22"/>
          </p:nvPr>
        </p:nvSpPr>
        <p:spPr>
          <a:xfrm>
            <a:off x="1270000" y="4241799"/>
            <a:ext cx="10464800" cy="8128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意大利古城的航拍图"/>
          <p:cNvSpPr/>
          <p:nvPr>
            <p:ph type="pic" idx="21"/>
          </p:nvPr>
        </p:nvSpPr>
        <p:spPr>
          <a:xfrm>
            <a:off x="-177800" y="0"/>
            <a:ext cx="133731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线条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仰望蓝色天空下的斗兽场的部分视图"/>
          <p:cNvSpPr/>
          <p:nvPr>
            <p:ph type="pic" idx="21"/>
          </p:nvPr>
        </p:nvSpPr>
        <p:spPr>
          <a:xfrm>
            <a:off x="0" y="-25400"/>
            <a:ext cx="13004800" cy="77253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标题文本"/>
          <p:cNvSpPr txBox="1"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线条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仰望蓝色天空下的斗兽场的部分视图"/>
          <p:cNvSpPr/>
          <p:nvPr>
            <p:ph type="pic" idx="21"/>
          </p:nvPr>
        </p:nvSpPr>
        <p:spPr>
          <a:xfrm>
            <a:off x="4775200" y="0"/>
            <a:ext cx="15392400" cy="9766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标题文本"/>
          <p:cNvSpPr txBox="1"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4" name="正文级别 1…"/>
          <p:cNvSpPr txBox="1"/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" name="一排蓝色贡多拉，背景是威尼斯"/>
          <p:cNvSpPr/>
          <p:nvPr>
            <p:ph type="pic" idx="21"/>
          </p:nvPr>
        </p:nvSpPr>
        <p:spPr>
          <a:xfrm>
            <a:off x="6477000" y="-152400"/>
            <a:ext cx="6654800" cy="990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标题文本"/>
          <p:cNvSpPr txBox="1"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2" name="正文级别 1…"/>
          <p:cNvSpPr txBox="1"/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幻灯片编号"/>
          <p:cNvSpPr txBox="1"/>
          <p:nvPr>
            <p:ph type="sldNum" sz="quarter" idx="2"/>
          </p:nvPr>
        </p:nvSpPr>
        <p:spPr>
          <a:xfrm>
            <a:off x="510743" y="9199778"/>
            <a:ext cx="312014" cy="299823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正文级别 1…"/>
          <p:cNvSpPr txBox="1"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" name="城市建筑背景下河上的桥梁"/>
          <p:cNvSpPr/>
          <p:nvPr>
            <p:ph type="pic" sz="half" idx="21"/>
          </p:nvPr>
        </p:nvSpPr>
        <p:spPr>
          <a:xfrm>
            <a:off x="9168011" y="4584788"/>
            <a:ext cx="6506665" cy="4343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一排蓝色贡多拉，背景是威尼斯"/>
          <p:cNvSpPr/>
          <p:nvPr>
            <p:ph type="pic" sz="quarter" idx="22"/>
          </p:nvPr>
        </p:nvSpPr>
        <p:spPr>
          <a:xfrm>
            <a:off x="9182100" y="-101600"/>
            <a:ext cx="3365500" cy="500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意大利古城的航拍图"/>
          <p:cNvSpPr/>
          <p:nvPr>
            <p:ph type="pic" idx="23"/>
          </p:nvPr>
        </p:nvSpPr>
        <p:spPr>
          <a:xfrm>
            <a:off x="-800100" y="469900"/>
            <a:ext cx="11049000" cy="80539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2268199" y="9199778"/>
            <a:ext cx="312015" cy="2998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一朵粉色花朵的特写照片" descr="一朵粉色花朵的特写照片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7190" t="0" r="7190" b="0"/>
          <a:stretch>
            <a:fillRect/>
          </a:stretch>
        </p:blipFill>
        <p:spPr>
          <a:xfrm>
            <a:off x="0" y="0"/>
            <a:ext cx="13004800" cy="7594600"/>
          </a:xfrm>
          <a:prstGeom prst="rect">
            <a:avLst/>
          </a:prstGeom>
        </p:spPr>
      </p:pic>
      <p:sp>
        <p:nvSpPr>
          <p:cNvPr id="128" name="Twitter Real-Time Sentiment Analysis Progress Re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3696"/>
            </a:lvl1pPr>
          </a:lstStyle>
          <a:p>
            <a:pPr/>
            <a:r>
              <a:t>Twitter Real-Time Sentiment Analysis Progress Report</a:t>
            </a:r>
          </a:p>
        </p:txBody>
      </p:sp>
      <p:sp>
        <p:nvSpPr>
          <p:cNvPr id="129" name="Tiancheng Shi, Yuanchen Wei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Tiancheng Shi, Yuanchen Wei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pic>
        <p:nvPicPr>
          <p:cNvPr id="132" name="r9Lm6Ja1Rc4I11LmNCSC5l0oIPjEN2Udtab-BVN2VhRSTRchbKPZihDboy8eDIxIqlg-SDYiK35Q8-FOCpenxDd7itS7KScTQ1Dr_jl2VlBgctWWr86_jAEUeowfO86RVsImTXahSL8TSq_dsZTWHUy3S6t7y7pO2tssxz_sp33kmHl2pdazyWTlM5LdtDie.png" descr="r9Lm6Ja1Rc4I11LmNCSC5l0oIPjEN2Udtab-BVN2VhRSTRchbKPZihDboy8eDIxIqlg-SDYiK35Q8-FOCpenxDd7itS7KScTQ1Dr_jl2VlBgctWWr86_jAEUeowfO86RVsImTXahSL8TSq_dsZTWHUy3S6t7y7pO2tssxz_sp33kmHl2pdazyWTlM5LdtD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2543" y="6041938"/>
            <a:ext cx="9619714" cy="3505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5356" y="2287889"/>
            <a:ext cx="6100532" cy="3441139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Collected the following static dataset from Kaggle…"/>
          <p:cNvSpPr txBox="1"/>
          <p:nvPr/>
        </p:nvSpPr>
        <p:spPr>
          <a:xfrm>
            <a:off x="557325" y="2672204"/>
            <a:ext cx="6590992" cy="3056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ct val="110000"/>
              </a:lnSpc>
              <a:buClr>
                <a:srgbClr val="595959"/>
              </a:buClr>
              <a:buSzPct val="75000"/>
              <a:buFont typeface="Arial"/>
              <a:buChar char="•"/>
              <a:defRPr sz="3000"/>
            </a:pPr>
            <a:r>
              <a:t>Collected the following static dataset from Kaggle</a:t>
            </a:r>
          </a:p>
          <a:p>
            <a:pPr marL="457200" indent="-317500" algn="l" defTabSz="457200">
              <a:lnSpc>
                <a:spcPct val="110000"/>
              </a:lnSpc>
              <a:buClr>
                <a:srgbClr val="595959"/>
              </a:buClr>
              <a:buSzPct val="75000"/>
              <a:buFont typeface="Arial"/>
              <a:buChar char="•"/>
              <a:defRPr sz="3000"/>
            </a:pPr>
            <a:r>
              <a:t>Performed data cleaning and exploratory analysis</a:t>
            </a:r>
          </a:p>
          <a:p>
            <a:pPr marL="457200" indent="-317500" algn="l" defTabSz="457200">
              <a:lnSpc>
                <a:spcPct val="110000"/>
              </a:lnSpc>
              <a:spcBef>
                <a:spcPts val="1600"/>
              </a:spcBef>
              <a:buClr>
                <a:srgbClr val="595959"/>
              </a:buClr>
              <a:buSzPct val="75000"/>
              <a:buFont typeface="Arial"/>
              <a:buChar char="•"/>
              <a:defRPr sz="3000"/>
            </a:pPr>
            <a:r>
              <a:t>Trained a base NLP model with text and sentiment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Methods</a:t>
            </a:r>
          </a:p>
        </p:txBody>
      </p:sp>
      <p:pic>
        <p:nvPicPr>
          <p:cNvPr id="137" name="DJLVclyjYz2yl4NrJJO-7h_HDls_3aJ8FbYDLK_4AaHl4ecCE4VNqpaAWjbGWFuBDxahw8PghFs-e_bSHwL2iZ7lT-dSZOj9JQUj9KCKLxaA_umMADYdBd3RnFzAdMEWiBbVIT1XHq1nhGnwg8WAQ5AHNAmYANIL5kjLJ2yZa_BrYaMQIO0Pvzp7CHe8KxvK.png" descr="DJLVclyjYz2yl4NrJJO-7h_HDls_3aJ8FbYDLK_4AaHl4ecCE4VNqpaAWjbGWFuBDxahw8PghFs-e_bSHwL2iZ7lT-dSZOj9JQUj9KCKLxaA_umMADYdBd3RnFzAdMEWiBbVIT1XHq1nhGnwg8WAQ5AHNAmYANIL5kjLJ2yZa_BrYaMQIO0Pvzp7CHe8Kxv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6175" y="5152617"/>
            <a:ext cx="5980521" cy="4597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JEjY0Gjxow6rBzeUc1ZtZrW59Ol7XZUei-o_-s5D2WjDu1FAzSzHCPDc4Dt1RCC9mFTMBCGafjqyaUQyjCiei32RFrOiv_IygO_va3727Dfk_JCS8EynOicj1cx2e53HUQNfTJh_42J8vpjkdBtqzW5WsU1N0zT9MaZ8mhkitGipzjTaY7LHfb50hQ7PcIEa.png" descr="JEjY0Gjxow6rBzeUc1ZtZrW59Ol7XZUei-o_-s5D2WjDu1FAzSzHCPDc4Dt1RCC9mFTMBCGafjqyaUQyjCiei32RFrOiv_IygO_va3727Dfk_JCS8EynOicj1cx2e53HUQNfTJh_42J8vpjkdBtqzW5WsU1N0zT9MaZ8mhkitGipzjTaY7LHfb50hQ7PcIE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104" y="5197920"/>
            <a:ext cx="6310489" cy="4206993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Applied NLTK word tokenizer and analyzed the word frequency patterns in different sentiments.…"/>
          <p:cNvSpPr txBox="1"/>
          <p:nvPr>
            <p:ph type="body" sz="quarter" idx="4294967295"/>
          </p:nvPr>
        </p:nvSpPr>
        <p:spPr>
          <a:xfrm>
            <a:off x="571500" y="2222500"/>
            <a:ext cx="11970996" cy="2113958"/>
          </a:xfrm>
          <a:prstGeom prst="rect">
            <a:avLst/>
          </a:prstGeom>
        </p:spPr>
        <p:txBody>
          <a:bodyPr/>
          <a:lstStyle/>
          <a:p>
            <a:pPr indent="-317500" defTabSz="457200">
              <a:spcBef>
                <a:spcPts val="1600"/>
              </a:spcBef>
              <a:buClr>
                <a:srgbClr val="000000"/>
              </a:buClr>
              <a:buSzPct val="103000"/>
              <a:buFont typeface="Arial"/>
              <a:buChar char="‣"/>
              <a:defRPr sz="2900">
                <a:solidFill>
                  <a:srgbClr val="000000"/>
                </a:solidFill>
              </a:defRPr>
            </a:pPr>
            <a:r>
              <a:t>Applied NLTK word tokenizer and analyzed the word frequency patterns in different sentiments.</a:t>
            </a:r>
          </a:p>
          <a:p>
            <a:pPr indent="-317500" defTabSz="457200">
              <a:spcBef>
                <a:spcPts val="1600"/>
              </a:spcBef>
              <a:buClr>
                <a:srgbClr val="000000"/>
              </a:buClr>
              <a:buSzPct val="103000"/>
              <a:buFont typeface="Arial"/>
              <a:buChar char="‣"/>
              <a:defRPr sz="2900">
                <a:solidFill>
                  <a:srgbClr val="000000"/>
                </a:solidFill>
              </a:defRPr>
            </a:pPr>
            <a:r>
              <a:t>Applied Vader Sentiment Analyzer to generate a raw sentiment score between -1 (negative) and 1 (positive).</a:t>
            </a:r>
          </a:p>
        </p:txBody>
      </p:sp>
      <p:sp>
        <p:nvSpPr>
          <p:cNvPr id="140" name="A data point deviated from the diagonal implies the intense sentiment of the word."/>
          <p:cNvSpPr/>
          <p:nvPr/>
        </p:nvSpPr>
        <p:spPr>
          <a:xfrm>
            <a:off x="7703793" y="4252118"/>
            <a:ext cx="5020470" cy="1249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" y="0"/>
                </a:moveTo>
                <a:cubicBezTo>
                  <a:pt x="389" y="0"/>
                  <a:pt x="266" y="492"/>
                  <a:pt x="266" y="1098"/>
                </a:cubicBezTo>
                <a:lnTo>
                  <a:pt x="266" y="7582"/>
                </a:lnTo>
                <a:lnTo>
                  <a:pt x="0" y="21600"/>
                </a:lnTo>
                <a:lnTo>
                  <a:pt x="850" y="15775"/>
                </a:lnTo>
                <a:lnTo>
                  <a:pt x="21327" y="15775"/>
                </a:lnTo>
                <a:cubicBezTo>
                  <a:pt x="21478" y="15775"/>
                  <a:pt x="21600" y="15283"/>
                  <a:pt x="21600" y="14677"/>
                </a:cubicBezTo>
                <a:lnTo>
                  <a:pt x="21600" y="1098"/>
                </a:lnTo>
                <a:cubicBezTo>
                  <a:pt x="21600" y="492"/>
                  <a:pt x="21478" y="0"/>
                  <a:pt x="21327" y="0"/>
                </a:cubicBezTo>
                <a:lnTo>
                  <a:pt x="540" y="0"/>
                </a:lnTo>
                <a:close/>
              </a:path>
            </a:pathLst>
          </a:custGeom>
          <a:solidFill>
            <a:schemeClr val="accent6">
              <a:satOff val="6899"/>
              <a:lumOff val="-25862"/>
              <a:alpha val="7906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900">
                <a:solidFill>
                  <a:schemeClr val="accent3">
                    <a:hueOff val="64570"/>
                    <a:satOff val="16327"/>
                    <a:lumOff val="16686"/>
                  </a:schemeClr>
                </a:solidFill>
              </a:defRPr>
            </a:lvl1pPr>
          </a:lstStyle>
          <a:p>
            <a:pPr/>
            <a:r>
              <a:t>A data point deviated from the diagonal implies the intense sentiment of the word.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Methods (cont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Methods (cont.)</a:t>
            </a:r>
          </a:p>
        </p:txBody>
      </p:sp>
      <p:sp>
        <p:nvSpPr>
          <p:cNvPr id="143" name="Loaded pre-trained model from HuggingFace…"/>
          <p:cNvSpPr txBox="1"/>
          <p:nvPr/>
        </p:nvSpPr>
        <p:spPr>
          <a:xfrm>
            <a:off x="839199" y="2489857"/>
            <a:ext cx="10664535" cy="3685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spcBef>
                <a:spcPts val="1600"/>
              </a:spcBef>
              <a:buClr>
                <a:srgbClr val="000000"/>
              </a:buClr>
              <a:buSzPct val="103000"/>
              <a:buFont typeface="Arial"/>
              <a:buChar char="‣"/>
              <a:defRPr sz="2900"/>
            </a:pPr>
            <a:r>
              <a:t>Loaded pre-trained model from HuggingFace</a:t>
            </a:r>
          </a:p>
          <a:p>
            <a:pPr marL="457200" indent="-317500" algn="l" defTabSz="457200">
              <a:spcBef>
                <a:spcPts val="1600"/>
              </a:spcBef>
              <a:buClr>
                <a:srgbClr val="000000"/>
              </a:buClr>
              <a:buSzPct val="103000"/>
              <a:buFont typeface="Arial"/>
              <a:buChar char="‣"/>
              <a:defRPr sz="2900"/>
            </a:pPr>
            <a:r>
              <a:t>BERT-base-uncased with 100M parameters</a:t>
            </a:r>
          </a:p>
          <a:p>
            <a:pPr marL="457200" indent="-317500" algn="l" defTabSz="457200">
              <a:spcBef>
                <a:spcPts val="1600"/>
              </a:spcBef>
              <a:buClr>
                <a:srgbClr val="000000"/>
              </a:buClr>
              <a:buSzPct val="103000"/>
              <a:buFont typeface="Arial"/>
              <a:buChar char="‣"/>
              <a:defRPr sz="2900"/>
            </a:pPr>
            <a:r>
              <a:t>Dense Neural Network layers for text classification</a:t>
            </a:r>
          </a:p>
          <a:p>
            <a:pPr marL="457200" indent="-317500" algn="l" defTabSz="457200">
              <a:spcBef>
                <a:spcPts val="1600"/>
              </a:spcBef>
              <a:buClr>
                <a:srgbClr val="000000"/>
              </a:buClr>
              <a:buSzPct val="103000"/>
              <a:buFont typeface="Arial"/>
              <a:buChar char="‣"/>
              <a:defRPr sz="2900"/>
            </a:pPr>
            <a:r>
              <a:t>Fine-tuned in 5 epochs</a:t>
            </a:r>
          </a:p>
          <a:p>
            <a:pPr marL="457200" indent="-317500" algn="l" defTabSz="457200">
              <a:spcBef>
                <a:spcPts val="1600"/>
              </a:spcBef>
              <a:buClr>
                <a:srgbClr val="000000"/>
              </a:buClr>
              <a:buSzPct val="103000"/>
              <a:buFont typeface="Arial"/>
              <a:buChar char="‣"/>
              <a:defRPr sz="2900"/>
            </a:pPr>
            <a:r>
              <a:t>Validation accuracy: 80.57%</a:t>
            </a:r>
          </a:p>
        </p:txBody>
      </p:sp>
      <p:pic>
        <p:nvPicPr>
          <p:cNvPr id="14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9096" y="5982370"/>
            <a:ext cx="8150818" cy="3260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</a:t>
            </a:r>
          </a:p>
        </p:txBody>
      </p:sp>
      <p:sp>
        <p:nvSpPr>
          <p:cNvPr id="147" name="Evaluation on the labeled data…"/>
          <p:cNvSpPr txBox="1"/>
          <p:nvPr/>
        </p:nvSpPr>
        <p:spPr>
          <a:xfrm>
            <a:off x="357249" y="2209928"/>
            <a:ext cx="12290302" cy="7483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spcBef>
                <a:spcPts val="1600"/>
              </a:spcBef>
              <a:buClr>
                <a:srgbClr val="000000"/>
              </a:buClr>
              <a:buSzPct val="103000"/>
              <a:buFont typeface="Arial"/>
              <a:buChar char="‣"/>
              <a:defRPr sz="2900"/>
            </a:pPr>
            <a:r>
              <a:t>Evaluation on the labeled data</a:t>
            </a:r>
          </a:p>
          <a:p>
            <a:pPr lvl="1" marL="596900" indent="-317500" algn="l" defTabSz="457200">
              <a:spcBef>
                <a:spcPts val="1600"/>
              </a:spcBef>
              <a:buClr>
                <a:srgbClr val="000000"/>
              </a:buClr>
              <a:buSzPct val="75000"/>
              <a:buFont typeface="Arial"/>
              <a:buChar char="•"/>
              <a:defRPr sz="2800"/>
            </a:pPr>
            <a:r>
              <a:t>F1-Score</a:t>
            </a:r>
          </a:p>
          <a:p>
            <a:pPr lvl="1" marL="596900" indent="-317500" algn="l" defTabSz="457200">
              <a:spcBef>
                <a:spcPts val="1600"/>
              </a:spcBef>
              <a:buClr>
                <a:srgbClr val="000000"/>
              </a:buClr>
              <a:buSzPct val="75000"/>
              <a:buFont typeface="Arial"/>
              <a:buChar char="•"/>
              <a:defRPr sz="2800"/>
            </a:pPr>
            <a:r>
              <a:t>AUROC</a:t>
            </a:r>
          </a:p>
          <a:p>
            <a:pPr lvl="1" marL="596900" indent="-317500" algn="l" defTabSz="457200">
              <a:spcBef>
                <a:spcPts val="1600"/>
              </a:spcBef>
              <a:buClr>
                <a:srgbClr val="000000"/>
              </a:buClr>
              <a:buSzPct val="75000"/>
              <a:buFont typeface="Arial"/>
              <a:buChar char="•"/>
              <a:defRPr sz="2800"/>
            </a:pPr>
            <a:r>
              <a:t>Precision-Recall Curve</a:t>
            </a:r>
          </a:p>
          <a:p>
            <a:pPr lvl="1" marL="596900" indent="-317500" algn="l" defTabSz="457200">
              <a:spcBef>
                <a:spcPts val="1600"/>
              </a:spcBef>
              <a:buClr>
                <a:srgbClr val="000000"/>
              </a:buClr>
              <a:buSzPct val="75000"/>
              <a:buFont typeface="Arial"/>
              <a:buChar char="•"/>
              <a:defRPr sz="2800"/>
            </a:pPr>
            <a:r>
              <a:t>Robustness tests: manipulate the text data and test the model performance</a:t>
            </a:r>
          </a:p>
          <a:p>
            <a:pPr lvl="2" marL="1794933" indent="-448733" algn="l" defTabSz="457200">
              <a:spcBef>
                <a:spcPts val="1600"/>
              </a:spcBef>
              <a:buClr>
                <a:srgbClr val="000000"/>
              </a:buClr>
              <a:buSzPct val="100000"/>
              <a:buAutoNum type="arabicPeriod" startAt="1"/>
              <a:defRPr sz="27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Intentionally negate its meaning =&gt; opposite sentiment</a:t>
            </a:r>
          </a:p>
          <a:p>
            <a:pPr lvl="2" marL="1794933" indent="-448733" algn="l" defTabSz="457200">
              <a:spcBef>
                <a:spcPts val="1600"/>
              </a:spcBef>
              <a:buClr>
                <a:srgbClr val="000000"/>
              </a:buClr>
              <a:buSzPct val="100000"/>
              <a:buAutoNum type="arabicPeriod" startAt="1"/>
              <a:defRPr sz="27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Change unrelated words (name, location, etc.) =&gt; similar sentiment</a:t>
            </a:r>
            <a:endParaRPr>
              <a:solidFill>
                <a:srgbClr val="000000"/>
              </a:solidFill>
            </a:endParaRPr>
          </a:p>
          <a:p>
            <a:pPr marL="457200" indent="-317500" algn="l" defTabSz="457200">
              <a:spcBef>
                <a:spcPts val="1600"/>
              </a:spcBef>
              <a:buClr>
                <a:srgbClr val="000000"/>
              </a:buClr>
              <a:buSzPct val="103000"/>
              <a:buFont typeface="Arial"/>
              <a:buChar char="‣"/>
              <a:defRPr sz="2900">
                <a:solidFill>
                  <a:srgbClr val="595959"/>
                </a:solidFill>
              </a:defRPr>
            </a:pPr>
            <a:r>
              <a:rPr>
                <a:solidFill>
                  <a:srgbClr val="000000"/>
                </a:solidFill>
              </a:rPr>
              <a:t>Evaluation on the streaming data</a:t>
            </a:r>
            <a:endParaRPr>
              <a:solidFill>
                <a:srgbClr val="000000"/>
              </a:solidFill>
            </a:endParaRPr>
          </a:p>
          <a:p>
            <a:pPr lvl="1" marL="596900" indent="-317500" algn="l" defTabSz="457200">
              <a:spcBef>
                <a:spcPts val="1600"/>
              </a:spcBef>
              <a:buClr>
                <a:srgbClr val="595959"/>
              </a:buClr>
              <a:buSzPct val="75000"/>
              <a:buFont typeface="Arial"/>
              <a:buChar char="•"/>
              <a:defRPr sz="2800">
                <a:solidFill>
                  <a:srgbClr val="595959"/>
                </a:solidFill>
              </a:defRPr>
            </a:pPr>
            <a:r>
              <a:rPr>
                <a:solidFill>
                  <a:srgbClr val="000000"/>
                </a:solidFill>
              </a:rPr>
              <a:t>manually label 100 or more new tweets to check the performance</a:t>
            </a:r>
            <a:endParaRPr>
              <a:solidFill>
                <a:srgbClr val="000000"/>
              </a:solidFill>
            </a:endParaRPr>
          </a:p>
          <a:p>
            <a:pPr lvl="1" marL="596900" indent="-317500" algn="l" defTabSz="457200">
              <a:spcBef>
                <a:spcPts val="1600"/>
              </a:spcBef>
              <a:buClr>
                <a:srgbClr val="595959"/>
              </a:buClr>
              <a:buSzPct val="75000"/>
              <a:buFont typeface="Arial"/>
              <a:buChar char="•"/>
              <a:defRPr sz="2800">
                <a:solidFill>
                  <a:srgbClr val="595959"/>
                </a:solidFill>
              </a:defRPr>
            </a:pPr>
          </a:p>
          <a:p>
            <a:pPr algn="l" defTabSz="457200">
              <a:spcBef>
                <a:spcPts val="1600"/>
              </a:spcBef>
              <a:defRPr sz="27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uture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Plan</a:t>
            </a:r>
          </a:p>
        </p:txBody>
      </p:sp>
      <p:sp>
        <p:nvSpPr>
          <p:cNvPr id="150" name="Improve the NLP model…"/>
          <p:cNvSpPr txBox="1"/>
          <p:nvPr/>
        </p:nvSpPr>
        <p:spPr>
          <a:xfrm>
            <a:off x="804687" y="2209928"/>
            <a:ext cx="11395426" cy="377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spcBef>
                <a:spcPts val="1600"/>
              </a:spcBef>
              <a:buClr>
                <a:srgbClr val="000000"/>
              </a:buClr>
              <a:buSzPct val="103000"/>
              <a:buFont typeface="Arial"/>
              <a:buChar char="‣"/>
              <a:defRPr sz="2900"/>
            </a:pPr>
            <a:r>
              <a:t>Improve the NLP model</a:t>
            </a:r>
          </a:p>
          <a:p>
            <a:pPr lvl="1" marL="663045" indent="-383645" algn="l" defTabSz="457200">
              <a:spcBef>
                <a:spcPts val="1600"/>
              </a:spcBef>
              <a:buClr>
                <a:srgbClr val="000000"/>
              </a:buClr>
              <a:buSzPct val="75000"/>
              <a:buFont typeface="Arial"/>
              <a:buChar char="•"/>
              <a:defRPr sz="2900"/>
            </a:pPr>
            <a:r>
              <a:t>Train the complex BERT network (e.g., BERT-large)</a:t>
            </a:r>
          </a:p>
          <a:p>
            <a:pPr lvl="1" marL="663045" indent="-383645" algn="l" defTabSz="457200">
              <a:spcBef>
                <a:spcPts val="1600"/>
              </a:spcBef>
              <a:buClr>
                <a:srgbClr val="000000"/>
              </a:buClr>
              <a:buSzPct val="75000"/>
              <a:buFont typeface="Arial"/>
              <a:buChar char="•"/>
              <a:defRPr sz="2900"/>
            </a:pPr>
            <a:r>
              <a:t>Train for more epochs with better-tuned hyper-parameters</a:t>
            </a:r>
          </a:p>
          <a:p>
            <a:pPr marL="457200" indent="-317500" algn="l" defTabSz="457200">
              <a:spcBef>
                <a:spcPts val="1600"/>
              </a:spcBef>
              <a:buClr>
                <a:srgbClr val="000000"/>
              </a:buClr>
              <a:buSzPct val="103000"/>
              <a:buFont typeface="Arial"/>
              <a:buChar char="‣"/>
              <a:defRPr sz="2900"/>
            </a:pPr>
            <a:r>
              <a:t>Deploy the trained model to real-time data</a:t>
            </a:r>
          </a:p>
          <a:p>
            <a:pPr lvl="1" marL="663045" indent="-383645" algn="l" defTabSz="457200">
              <a:spcBef>
                <a:spcPts val="1600"/>
              </a:spcBef>
              <a:buClr>
                <a:srgbClr val="000000"/>
              </a:buClr>
              <a:buSzPct val="75000"/>
              <a:buFont typeface="Arial"/>
              <a:buChar char="•"/>
              <a:defRPr sz="2900"/>
            </a:pPr>
            <a:r>
              <a:t>Twitter API streaming on PySpark</a:t>
            </a:r>
          </a:p>
        </p:txBody>
      </p:sp>
      <p:pic>
        <p:nvPicPr>
          <p:cNvPr id="15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1021" y="6466574"/>
            <a:ext cx="10142758" cy="2256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