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95" autoAdjust="0"/>
  </p:normalViewPr>
  <p:slideViewPr>
    <p:cSldViewPr snapToGrid="0">
      <p:cViewPr varScale="1">
        <p:scale>
          <a:sx n="132" d="100"/>
          <a:sy n="132" d="100"/>
        </p:scale>
        <p:origin x="10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b63c0dec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b63c0dec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bb63c0dec6_1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bb63c0dec6_1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b63c0dec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b63c0dec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b63c0dec6_1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b63c0dec6_1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b63c0dec6_1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b63c0dec6_1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bab2be676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bbab2be676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b63c0dec6_1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bb63c0dec6_1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bab2be67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bbab2be67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bbab2be676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bbab2be676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b63c0dec6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bb63c0dec6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442325" y="1270150"/>
            <a:ext cx="85206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9" b="1">
                <a:solidFill>
                  <a:srgbClr val="000000"/>
                </a:solidFill>
              </a:rPr>
              <a:t>Stock Price Prediction with Media Sentiment</a:t>
            </a:r>
            <a:r>
              <a:rPr lang="en" sz="4480" b="1">
                <a:solidFill>
                  <a:srgbClr val="000000"/>
                </a:solidFill>
              </a:rPr>
              <a:t> </a:t>
            </a:r>
            <a:endParaRPr sz="4480"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  <p:sp>
        <p:nvSpPr>
          <p:cNvPr id="87" name="Google Shape;87;p13"/>
          <p:cNvSpPr txBox="1"/>
          <p:nvPr/>
        </p:nvSpPr>
        <p:spPr>
          <a:xfrm>
            <a:off x="311700" y="3376725"/>
            <a:ext cx="8520600" cy="14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            </a:t>
            </a:r>
            <a:r>
              <a:rPr lang="en">
                <a:solidFill>
                  <a:schemeClr val="accent1"/>
                </a:solidFill>
              </a:rPr>
              <a:t>sc5124 Shengqi Cao</a:t>
            </a:r>
            <a:r>
              <a:rPr lang="en">
                <a:solidFill>
                  <a:srgbClr val="595959"/>
                </a:solidFill>
              </a:rPr>
              <a:t> </a:t>
            </a:r>
            <a:endParaRPr>
              <a:solidFill>
                <a:srgbClr val="595959"/>
              </a:solidFill>
            </a:endParaRPr>
          </a:p>
          <a:p>
            <a:pPr marL="3200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   jh4312 Jingchao Hu</a:t>
            </a:r>
            <a:endParaRPr>
              <a:solidFill>
                <a:srgbClr val="595959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 wx2283 Wenshuo Xie </a:t>
            </a:r>
            <a:endParaRPr>
              <a:solidFill>
                <a:srgbClr val="595959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Demo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75" y="1997550"/>
            <a:ext cx="4339425" cy="25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775" y="1852875"/>
            <a:ext cx="4267197" cy="2808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&amp; Novelty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456900" y="1923375"/>
            <a:ext cx="8376600" cy="28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Our goal is to create a model that provides accurate and reliable predictions about stock prices to assist with investment decision-making.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Build a model that can predict stock prices using sentiment analysis on Twitter data.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Estimate the “market sentiment” based on the “public sentiment” and then predict the stock trend.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Our novelty is connecting the public sentiment with the stock price, and  the use of different techniques to improve the accuracy and interpretability of the model.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548650" y="1853850"/>
            <a:ext cx="37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7650" y="1179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456900" y="1644875"/>
            <a:ext cx="85509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Tweets about the Top Companies from 2015 to 2020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972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ct val="123076"/>
              <a:buFont typeface="Arial"/>
              <a:buChar char="●"/>
            </a:pPr>
            <a:r>
              <a:rPr lang="en"/>
              <a:t>Volume:  Over 3 million rows of unique tweets data</a:t>
            </a:r>
            <a:endParaRPr/>
          </a:p>
          <a:p>
            <a:pPr marL="457200" lvl="0" indent="-299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23076"/>
              <a:buFont typeface="Arial"/>
              <a:buChar char="●"/>
            </a:pPr>
            <a:r>
              <a:rPr lang="en"/>
              <a:t>Velocity:  We performed a one-time scraping to collect the data,  it contains tweets about top companies from 2015 to 2020</a:t>
            </a:r>
            <a:endParaRPr/>
          </a:p>
          <a:p>
            <a:pPr marL="457200" lvl="0" indent="-299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33333"/>
              <a:buFont typeface="Arial"/>
              <a:buChar char="●"/>
            </a:pPr>
            <a:r>
              <a:rPr lang="en"/>
              <a:t>Variety: 7 columns, including tweet id, author of the tweet, post date, the text body of the tweet, and the number of comments, likes, and retweets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 of Top NASDAQ Companies from 2010 to 2020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972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ct val="123076"/>
              <a:buFont typeface="Arial"/>
              <a:buChar char="●"/>
            </a:pPr>
            <a:r>
              <a:rPr lang="en"/>
              <a:t>Volume:  About 17,500  rows of stock price data</a:t>
            </a:r>
            <a:endParaRPr/>
          </a:p>
          <a:p>
            <a:pPr marL="457200" lvl="0" indent="-299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23076"/>
              <a:buFont typeface="Arial"/>
              <a:buChar char="●"/>
            </a:pPr>
            <a:r>
              <a:rPr lang="en"/>
              <a:t>Velocity:  We performed a one-time scraping to collect the data, it contains stock price data of top companies from 2010 to 2020</a:t>
            </a:r>
            <a:endParaRPr/>
          </a:p>
          <a:p>
            <a:pPr marL="457200" lvl="0" indent="-299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33333"/>
              <a:buFont typeface="Arial"/>
              <a:buChar char="●"/>
            </a:pPr>
            <a:r>
              <a:rPr lang="en"/>
              <a:t>Variety: 7 columns, including ticker symbol, day date, close value, volume, open value, high value, low value</a:t>
            </a:r>
            <a:endParaRPr sz="1200" u="sng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Twitter7 dataset(from Stanford Large Network Dataset Collection)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972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ct val="123076"/>
              <a:buFont typeface="Arial"/>
              <a:buChar char="●"/>
            </a:pPr>
            <a:r>
              <a:rPr lang="en"/>
              <a:t>Volume:  467 million Twitter posts from 20 million users</a:t>
            </a:r>
            <a:endParaRPr/>
          </a:p>
          <a:p>
            <a:pPr marL="457200" lvl="0" indent="-299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23076"/>
              <a:buFont typeface="Arial"/>
              <a:buChar char="●"/>
            </a:pPr>
            <a:r>
              <a:rPr lang="en"/>
              <a:t>Velocity:  It’s an existing dataset. It contains data covering a 7 month period  from June 1 2009 to December 31 2009</a:t>
            </a:r>
            <a:endParaRPr/>
          </a:p>
          <a:p>
            <a:pPr marL="457200" lvl="0" indent="-299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23076"/>
              <a:buFont typeface="Arial"/>
              <a:buChar char="●"/>
            </a:pPr>
            <a:r>
              <a:rPr lang="en"/>
              <a:t>Variety: 7 columns, including tweet id, author of the tweet, post date, the text body of the tweet, and the number of comments, likes, and retweets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Historical stock price dataset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29972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ct val="123076"/>
              <a:buFont typeface="Arial"/>
              <a:buChar char="●"/>
            </a:pPr>
            <a:r>
              <a:rPr lang="en"/>
              <a:t>Volume:  About 15,000  rows of stock price data</a:t>
            </a:r>
            <a:endParaRPr/>
          </a:p>
          <a:p>
            <a:pPr marL="457200" lvl="0" indent="-299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23076"/>
              <a:buFont typeface="Arial"/>
              <a:buChar char="●"/>
            </a:pPr>
            <a:r>
              <a:rPr lang="en"/>
              <a:t>Velocity:   It’s an existing dataset. It contains stock price data of top companies in 2009</a:t>
            </a:r>
            <a:endParaRPr/>
          </a:p>
          <a:p>
            <a:pPr marL="457200" lvl="0" indent="-299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88888"/>
              <a:buFont typeface="Arial"/>
              <a:buChar char="●"/>
            </a:pPr>
            <a:r>
              <a:rPr lang="en"/>
              <a:t>Variety: 7 columns, including ticker symbol, day date, close value, volume, open value, high value, low value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456900" y="1905975"/>
            <a:ext cx="3706200" cy="32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b="1"/>
              <a:t>Data Pre-processing:</a:t>
            </a:r>
            <a:endParaRPr b="1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the data csv file into the Google Cloud storage bucket, and use Pyspark to read it, then we parse and filter the data.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b="1"/>
              <a:t>Sentiment Analysis:</a:t>
            </a:r>
            <a:endParaRPr b="1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the </a:t>
            </a:r>
            <a:r>
              <a:rPr lang="en" b="1"/>
              <a:t>vader_lexicon</a:t>
            </a:r>
            <a:r>
              <a:rPr lang="en"/>
              <a:t> in the NLTK package in Python to conduct sentiment analysis on the twitter data, obtaining the polarity of the tweets for each day.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825" y="967000"/>
            <a:ext cx="4827176" cy="715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6825" y="2198150"/>
            <a:ext cx="4827174" cy="75493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>
            <a:off x="6473025" y="1772700"/>
            <a:ext cx="349200" cy="3357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6473025" y="3166725"/>
            <a:ext cx="349200" cy="716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3357" y="3979120"/>
            <a:ext cx="4928525" cy="1019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27650" y="13091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125" y="1309175"/>
            <a:ext cx="5290675" cy="29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217925" y="2404875"/>
            <a:ext cx="3000000" cy="13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 startAt="3"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Model Training and evaluation: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Trained and evaluated machine  learning models (linear regression, random forest, and multilayer perceptron) on the processed data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4485450" y="4472025"/>
            <a:ext cx="355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Training Sets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456900" y="1905975"/>
            <a:ext cx="8402700" cy="28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b="1"/>
              <a:t>Linear regression:</a:t>
            </a:r>
            <a:endParaRPr b="1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Modeled the relationship between sentiment data from twitter and stock prices.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b="1"/>
              <a:t>Random forest:</a:t>
            </a:r>
            <a:endParaRPr b="1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an ensemble learning method to predict stock prices based on twitter sentiment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b="1"/>
              <a:t>Multilayer perceptron (MLP)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an artificial neural network to predict stock prices based on twitter sentiment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Result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9" y="2190350"/>
            <a:ext cx="2870626" cy="206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1850" y="2163625"/>
            <a:ext cx="2842647" cy="20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982" y="2217063"/>
            <a:ext cx="2741468" cy="201011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528075" y="4372500"/>
            <a:ext cx="22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Linear Regression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3382013" y="4372500"/>
            <a:ext cx="22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Random Forest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6398850" y="4372500"/>
            <a:ext cx="22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Multilayer Perceptron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686475" y="1790150"/>
            <a:ext cx="190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Tweet7 dataset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Result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050" y="2318200"/>
            <a:ext cx="2882626" cy="21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450" y="2353251"/>
            <a:ext cx="2788375" cy="202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1013925" y="4457000"/>
            <a:ext cx="288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Linear Regression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5163150" y="4457000"/>
            <a:ext cx="22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Multilayer Perceptron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835050" y="1895450"/>
            <a:ext cx="190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New dataset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548650" y="1853850"/>
            <a:ext cx="37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038" y="1975801"/>
            <a:ext cx="7040773" cy="291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Microsoft Office PowerPoint</Application>
  <PresentationFormat>全屏显示(16:9)</PresentationFormat>
  <Paragraphs>61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Raleway</vt:lpstr>
      <vt:lpstr>Lato</vt:lpstr>
      <vt:lpstr>Roboto</vt:lpstr>
      <vt:lpstr>Arial</vt:lpstr>
      <vt:lpstr>Streamline</vt:lpstr>
      <vt:lpstr>PowerPoint 演示文稿</vt:lpstr>
      <vt:lpstr>Goal &amp; Novelty</vt:lpstr>
      <vt:lpstr>Data</vt:lpstr>
      <vt:lpstr>Methodology</vt:lpstr>
      <vt:lpstr>Methodology</vt:lpstr>
      <vt:lpstr>Algorithm</vt:lpstr>
      <vt:lpstr>Test Result </vt:lpstr>
      <vt:lpstr>Test Result</vt:lpstr>
      <vt:lpstr>System</vt:lpstr>
      <vt:lpstr>Website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cao sq</cp:lastModifiedBy>
  <cp:revision>1</cp:revision>
  <dcterms:modified xsi:type="dcterms:W3CDTF">2022-12-19T03:18:59Z</dcterms:modified>
</cp:coreProperties>
</file>