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79" r:id="rId5"/>
    <p:sldId id="280" r:id="rId6"/>
    <p:sldId id="266" r:id="rId7"/>
    <p:sldId id="278" r:id="rId8"/>
    <p:sldId id="271" r:id="rId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9900"/>
    <a:srgbClr val="FF8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0709"/>
  </p:normalViewPr>
  <p:slideViewPr>
    <p:cSldViewPr snapToGrid="0" snapToObjects="1">
      <p:cViewPr>
        <p:scale>
          <a:sx n="100" d="100"/>
          <a:sy n="100" d="100"/>
        </p:scale>
        <p:origin x="1404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9" name="Shape 49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916532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228600" y="728661"/>
            <a:ext cx="8594725" cy="159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6324600" y="6577012"/>
            <a:ext cx="2636838" cy="246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79" tIns="46079" rIns="46079" bIns="46079">
            <a:spAutoFit/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600" b="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 CY Lin, 201</a:t>
            </a:r>
            <a:r>
              <a:rPr lang="en-US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Columbia University</a:t>
            </a:r>
          </a:p>
        </p:txBody>
      </p:sp>
      <p:sp>
        <p:nvSpPr>
          <p:cNvPr id="37" name="Shape 37"/>
          <p:cNvSpPr/>
          <p:nvPr/>
        </p:nvSpPr>
        <p:spPr>
          <a:xfrm>
            <a:off x="3009900" y="6629400"/>
            <a:ext cx="1973231" cy="233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6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E6895 Advanced Big Data Analytics </a:t>
            </a:r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half" idx="1"/>
          </p:nvPr>
        </p:nvSpPr>
        <p:spPr>
          <a:xfrm>
            <a:off x="1371600" y="2781300"/>
            <a:ext cx="6400800" cy="2971800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1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9600" y="85725"/>
            <a:ext cx="533400" cy="430213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xfrm>
            <a:off x="100148" y="6445250"/>
            <a:ext cx="2133600" cy="368300"/>
          </a:xfrm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/>
        </p:nvSpPr>
        <p:spPr>
          <a:xfrm>
            <a:off x="228600" y="549274"/>
            <a:ext cx="8594725" cy="1589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6324600" y="6577011"/>
            <a:ext cx="2636839" cy="246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79" tIns="46079" rIns="46079" bIns="46079">
            <a:spAutoFit/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dirty="0"/>
              <a:t>© 201</a:t>
            </a:r>
            <a:r>
              <a:rPr lang="en-US" sz="1000" dirty="0"/>
              <a:t>7</a:t>
            </a:r>
            <a:r>
              <a:rPr sz="1000" dirty="0"/>
              <a:t> CY Lin, Columbia University</a:t>
            </a:r>
          </a:p>
        </p:txBody>
      </p:sp>
      <p:sp>
        <p:nvSpPr>
          <p:cNvPr id="488" name="Shape 488"/>
          <p:cNvSpPr/>
          <p:nvPr/>
        </p:nvSpPr>
        <p:spPr>
          <a:xfrm>
            <a:off x="2438400" y="6613525"/>
            <a:ext cx="2133530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8" tIns="46798" rIns="46798" bIns="46798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dirty="0"/>
              <a:t>E689</a:t>
            </a:r>
            <a:r>
              <a:rPr lang="en-US" sz="1000" dirty="0"/>
              <a:t>5</a:t>
            </a:r>
            <a:r>
              <a:rPr sz="1000" dirty="0"/>
              <a:t> </a:t>
            </a:r>
            <a:r>
              <a:rPr lang="en-US" sz="1000" dirty="0"/>
              <a:t>Advanced </a:t>
            </a:r>
            <a:r>
              <a:rPr sz="1000" dirty="0"/>
              <a:t>Big Data Analytics</a:t>
            </a:r>
          </a:p>
        </p:txBody>
      </p:sp>
      <p:pic>
        <p:nvPicPr>
          <p:cNvPr id="48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9600" y="85725"/>
            <a:ext cx="533400" cy="430213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Shape 490"/>
          <p:cNvSpPr>
            <a:spLocks noGrp="1"/>
          </p:cNvSpPr>
          <p:nvPr>
            <p:ph type="sldNum" sz="quarter" idx="2"/>
          </p:nvPr>
        </p:nvSpPr>
        <p:spPr>
          <a:xfrm>
            <a:off x="304800" y="6488112"/>
            <a:ext cx="1282700" cy="333459"/>
          </a:xfrm>
          <a:prstGeom prst="rect">
            <a:avLst/>
          </a:prstGeom>
        </p:spPr>
        <p:txBody>
          <a:bodyPr lIns="46079" tIns="46079" rIns="46079" bIns="46079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91" name="Shape 491"/>
          <p:cNvSpPr>
            <a:spLocks noGrp="1"/>
          </p:cNvSpPr>
          <p:nvPr>
            <p:ph type="title"/>
          </p:nvPr>
        </p:nvSpPr>
        <p:spPr>
          <a:xfrm>
            <a:off x="182562" y="593725"/>
            <a:ext cx="8561389" cy="6619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2" name="Shape 492"/>
          <p:cNvSpPr>
            <a:spLocks noGrp="1"/>
          </p:cNvSpPr>
          <p:nvPr>
            <p:ph type="body" idx="1"/>
          </p:nvPr>
        </p:nvSpPr>
        <p:spPr>
          <a:xfrm>
            <a:off x="182562" y="1255712"/>
            <a:ext cx="8561389" cy="4809422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defRPr sz="1600"/>
            </a:lvl1pPr>
            <a:lvl2pPr indent="0">
              <a:defRPr sz="1600"/>
            </a:lvl2pPr>
            <a:lvl3pPr indent="0">
              <a:defRPr sz="1600"/>
            </a:lvl3pPr>
            <a:lvl4pPr indent="0">
              <a:defRPr sz="1600"/>
            </a:lvl4pPr>
            <a:lvl5pPr indent="0">
              <a:defRPr sz="16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74637" y="6583362"/>
            <a:ext cx="1266826" cy="339279"/>
          </a:xfrm>
        </p:spPr>
        <p:txBody>
          <a:bodyPr/>
          <a:lstStyle/>
          <a:p>
            <a:fld id="{493AC699-7502-F74A-AF40-7924BCD6E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28600" y="549274"/>
            <a:ext cx="8594725" cy="159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24600" y="6577012"/>
            <a:ext cx="2636838" cy="246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79" tIns="46079" rIns="46079" bIns="46079">
            <a:spAutoFit/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600" b="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CY Lin</a:t>
            </a:r>
            <a:r>
              <a:rPr lang="en-US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2017</a:t>
            </a:r>
            <a:r>
              <a:rPr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Columbia University</a:t>
            </a:r>
          </a:p>
        </p:txBody>
      </p:sp>
      <p:sp>
        <p:nvSpPr>
          <p:cNvPr id="4" name="Shape 4"/>
          <p:cNvSpPr/>
          <p:nvPr/>
        </p:nvSpPr>
        <p:spPr>
          <a:xfrm>
            <a:off x="3060700" y="6641662"/>
            <a:ext cx="1941171" cy="233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6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E6895 Advanced Big Data Analytics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274637" y="6583362"/>
            <a:ext cx="1266826" cy="333461"/>
          </a:xfrm>
          <a:prstGeom prst="rect">
            <a:avLst/>
          </a:prstGeom>
          <a:ln w="12700">
            <a:miter lim="400000"/>
          </a:ln>
        </p:spPr>
        <p:txBody>
          <a:bodyPr lIns="46079" tIns="46079" rIns="46079" bIns="46079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82562" y="593725"/>
            <a:ext cx="8545513" cy="661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799" tIns="46799" rIns="46799" bIns="46799"/>
          <a:lstStyle/>
          <a:p>
            <a: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82562" y="1255712"/>
            <a:ext cx="8545513" cy="532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799" tIns="46799" rIns="46799" bIns="4679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" name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29600" y="85725"/>
            <a:ext cx="533400" cy="43021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6" r:id="rId2"/>
    <p:sldLayoutId id="2147483688" r:id="rId3"/>
  </p:sldLayoutIdLst>
  <p:transition spd="med"/>
  <p:hf hdr="0" ftr="0" dt="0"/>
  <p:txStyles>
    <p:titleStyle>
      <a:lvl1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7889FB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7889FB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7889FB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7889FB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7889FB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7889FB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7889FB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7889FB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7889FB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42900" marR="0" indent="1143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342900" marR="0" indent="571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342900" marR="0" indent="10287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342900" marR="0" indent="14859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342900" marR="0" indent="19431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42900" marR="0" indent="24003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2900" marR="0" indent="285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42900" marR="0" indent="33147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9XvaVNsGpw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ewQ6mcEEFq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/>
        </p:nvSpPr>
        <p:spPr>
          <a:xfrm>
            <a:off x="328215" y="792724"/>
            <a:ext cx="8729664" cy="1479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799" tIns="46799" rIns="46799" bIns="46799" anchor="b">
            <a:spAutoFit/>
          </a:bodyPr>
          <a:lstStyle/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5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E6895 Advanced Big Data Analytics </a:t>
            </a:r>
            <a:r>
              <a:rPr lang="en-US" sz="2500" b="1" dirty="0">
                <a:latin typeface="Arial"/>
                <a:ea typeface="Arial"/>
                <a:cs typeface="Arial"/>
                <a:sym typeface="Arial"/>
              </a:rPr>
              <a:t>Task Milestone 3</a:t>
            </a:r>
            <a:r>
              <a:rPr sz="25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5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5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500" b="1" i="1" dirty="0">
                <a:solidFill>
                  <a:srgbClr val="0257FD"/>
                </a:solidFill>
                <a:latin typeface="Arial"/>
                <a:ea typeface="Arial"/>
                <a:cs typeface="Arial"/>
                <a:sym typeface="Arial"/>
              </a:rPr>
              <a:t>Visual Exploration of Large Graph in Immersive Environment</a:t>
            </a:r>
            <a:endParaRPr sz="2500" b="1" i="1" dirty="0">
              <a:solidFill>
                <a:srgbClr val="0257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373062" y="3303826"/>
            <a:ext cx="8639970" cy="329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8" tIns="46798" rIns="46798" bIns="46798" anchor="b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en-US" sz="1700" b="1" dirty="0">
                <a:latin typeface="Calibri"/>
                <a:ea typeface="Calibri"/>
                <a:cs typeface="Calibri"/>
                <a:sym typeface="Calibri"/>
              </a:rPr>
              <a:t>Sam Guleff [SG2665]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69918" y="6212910"/>
            <a:ext cx="170655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February 2nd, 2017</a:t>
            </a:r>
          </a:p>
        </p:txBody>
      </p:sp>
      <p:pic>
        <p:nvPicPr>
          <p:cNvPr id="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225" y="3908425"/>
            <a:ext cx="8589965" cy="2236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 sz="1600"/>
              <a:t>2</a:t>
            </a:fld>
            <a:endParaRPr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Goals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29" y="2440690"/>
            <a:ext cx="8561389" cy="24690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562" y="1097750"/>
            <a:ext cx="5165836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Milestone I – Researc</a:t>
            </a:r>
            <a:r>
              <a:rPr lang="en-US" dirty="0"/>
              <a:t>h, 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Setup &amp; Design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Milestone II – Build Fundamentals and Demo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Milestone</a:t>
            </a:r>
            <a:r>
              <a:rPr kumimoji="0" lang="en-US" sz="1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III – Advance &amp; Extend Capabilities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Aspirational – External</a:t>
            </a:r>
            <a:r>
              <a:rPr kumimoji="0" lang="en-US" sz="1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Connections &amp; Advanced Interactions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Image result for green check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8" y="2842602"/>
            <a:ext cx="172061" cy="1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green check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5" y="2995002"/>
            <a:ext cx="172061" cy="1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green check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5" y="3147096"/>
            <a:ext cx="172061" cy="1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green check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" y="3279223"/>
            <a:ext cx="172061" cy="1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green check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1" y="3583411"/>
            <a:ext cx="172061" cy="1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green check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" y="3725977"/>
            <a:ext cx="172061" cy="1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green check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5" y="3876148"/>
            <a:ext cx="172061" cy="1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green check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5" y="4018714"/>
            <a:ext cx="172061" cy="1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green check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" y="4292143"/>
            <a:ext cx="172061" cy="1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green check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5" y="4442314"/>
            <a:ext cx="172061" cy="1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green check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6" y="4592485"/>
            <a:ext cx="172061" cy="1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green check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6" y="4731965"/>
            <a:ext cx="172061" cy="1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III – Current Library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72" y="1025113"/>
            <a:ext cx="7032364" cy="2910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9" b="5180"/>
          <a:stretch/>
        </p:blipFill>
        <p:spPr>
          <a:xfrm>
            <a:off x="456478" y="4027990"/>
            <a:ext cx="8287473" cy="260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514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/>
          <p:cNvSpPr/>
          <p:nvPr/>
        </p:nvSpPr>
        <p:spPr>
          <a:xfrm>
            <a:off x="5819140" y="1633681"/>
            <a:ext cx="1630680" cy="3173269"/>
          </a:xfrm>
          <a:prstGeom prst="round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4112260" y="1633681"/>
            <a:ext cx="1630680" cy="3173269"/>
          </a:xfrm>
          <a:prstGeom prst="round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Rectangle: Rounded Corners 27"/>
          <p:cNvSpPr/>
          <p:nvPr/>
        </p:nvSpPr>
        <p:spPr>
          <a:xfrm>
            <a:off x="2428240" y="1633681"/>
            <a:ext cx="1630680" cy="3173269"/>
          </a:xfrm>
          <a:prstGeom prst="round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746760" y="1633681"/>
            <a:ext cx="1630680" cy="3173269"/>
          </a:xfrm>
          <a:prstGeom prst="round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III – Interactivity Architecture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426686"/>
            <a:ext cx="1478280" cy="246219"/>
          </a:xfrm>
          <a:prstGeom prst="rect">
            <a:avLst/>
          </a:prstGeom>
          <a:solidFill>
            <a:srgbClr val="FF99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Cursor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147010"/>
            <a:ext cx="1478280" cy="246219"/>
          </a:xfrm>
          <a:prstGeom prst="rect">
            <a:avLst/>
          </a:prstGeom>
          <a:solidFill>
            <a:srgbClr val="FF99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Gaze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3877380"/>
            <a:ext cx="1478280" cy="246219"/>
          </a:xfrm>
          <a:prstGeom prst="rect">
            <a:avLst/>
          </a:prstGeom>
          <a:solidFill>
            <a:srgbClr val="FF99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GazeStabilizaer</a:t>
            </a: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32380" y="2435012"/>
            <a:ext cx="1478280" cy="246219"/>
          </a:xfrm>
          <a:prstGeom prst="rect">
            <a:avLst/>
          </a:prstGeom>
          <a:solidFill>
            <a:srgbClr val="FF99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GestureManager</a:t>
            </a: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22220" y="3164252"/>
            <a:ext cx="1478280" cy="246219"/>
          </a:xfrm>
          <a:prstGeom prst="rect">
            <a:avLst/>
          </a:prstGeom>
          <a:solidFill>
            <a:srgbClr val="FF99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Interactible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88460" y="2435012"/>
            <a:ext cx="1478280" cy="246219"/>
          </a:xfrm>
          <a:prstGeom prst="rect">
            <a:avLst/>
          </a:prstGeom>
          <a:solidFill>
            <a:srgbClr val="FF99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TextToSpeechManager</a:t>
            </a: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2960" y="2439484"/>
            <a:ext cx="1478280" cy="246219"/>
          </a:xfrm>
          <a:prstGeom prst="rect">
            <a:avLst/>
          </a:prstGeom>
          <a:solidFill>
            <a:srgbClr val="FF99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VoiceManager</a:t>
            </a: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2960" y="3182594"/>
            <a:ext cx="1478280" cy="246219"/>
          </a:xfrm>
          <a:prstGeom prst="rect">
            <a:avLst/>
          </a:prstGeom>
          <a:solidFill>
            <a:srgbClr val="FF99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SpeechManager</a:t>
            </a: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88460" y="3180118"/>
            <a:ext cx="1478280" cy="246219"/>
          </a:xfrm>
          <a:prstGeom prst="rect">
            <a:avLst/>
          </a:prstGeom>
          <a:solidFill>
            <a:srgbClr val="FF99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SpeechProcessing</a:t>
            </a: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664491"/>
            <a:ext cx="1478280" cy="400108"/>
          </a:xfrm>
          <a:prstGeom prst="rect">
            <a:avLst/>
          </a:prstGeom>
          <a:solidFill>
            <a:srgbClr val="FFFF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Handles</a:t>
            </a:r>
            <a:r>
              <a:rPr kumimoji="0" lang="en-US" sz="1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 Curser Views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3393229"/>
            <a:ext cx="1478280" cy="400108"/>
          </a:xfrm>
          <a:prstGeom prst="rect">
            <a:avLst/>
          </a:prstGeom>
          <a:solidFill>
            <a:srgbClr val="FFFF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Head Tracking of cursor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200" y="4116215"/>
            <a:ext cx="1478280" cy="400108"/>
          </a:xfrm>
          <a:prstGeom prst="rect">
            <a:avLst/>
          </a:prstGeom>
          <a:solidFill>
            <a:srgbClr val="FFFF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Smooths Head Tracking of cursor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22220" y="2673756"/>
            <a:ext cx="1478280" cy="400108"/>
          </a:xfrm>
          <a:prstGeom prst="rect">
            <a:avLst/>
          </a:prstGeom>
          <a:solidFill>
            <a:srgbClr val="FFFF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Handles users gestures e.g. clicks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22220" y="3421398"/>
            <a:ext cx="1478280" cy="400108"/>
          </a:xfrm>
          <a:prstGeom prst="rect">
            <a:avLst/>
          </a:prstGeom>
          <a:solidFill>
            <a:srgbClr val="FFFF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Handles interactions of gaze with UI elements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8460" y="2685703"/>
            <a:ext cx="1478280" cy="400108"/>
          </a:xfrm>
          <a:prstGeom prst="rect">
            <a:avLst/>
          </a:prstGeom>
          <a:solidFill>
            <a:srgbClr val="FFFF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Handles converting text to speech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960" y="2687379"/>
            <a:ext cx="1478280" cy="400108"/>
          </a:xfrm>
          <a:prstGeom prst="rect">
            <a:avLst/>
          </a:prstGeom>
          <a:solidFill>
            <a:srgbClr val="FFFF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Relays graph properties to speech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02960" y="3436506"/>
            <a:ext cx="1478280" cy="400108"/>
          </a:xfrm>
          <a:prstGeom prst="rect">
            <a:avLst/>
          </a:prstGeom>
          <a:solidFill>
            <a:srgbClr val="FFFF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Handles most voice tasks for end user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88460" y="3427598"/>
            <a:ext cx="1478280" cy="400108"/>
          </a:xfrm>
          <a:prstGeom prst="rect">
            <a:avLst/>
          </a:prstGeom>
          <a:solidFill>
            <a:srgbClr val="FFFF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Handles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Interactible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events to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TextToSpeech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1026" name="Picture 2" descr="Image result for ey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285" y="1696213"/>
            <a:ext cx="646430" cy="64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ing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38" y="1755662"/>
            <a:ext cx="578849" cy="57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outh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18" y="1825591"/>
            <a:ext cx="640817" cy="41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ea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390" y="1717043"/>
            <a:ext cx="636135" cy="63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006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III – Interactivity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8512" y="1328440"/>
            <a:ext cx="7799569" cy="2800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b="1" dirty="0"/>
              <a:t>Graph Properties </a:t>
            </a:r>
            <a:r>
              <a:rPr lang="en-US" dirty="0"/>
              <a:t>– Give Graph properties</a:t>
            </a:r>
          </a:p>
          <a:p>
            <a:r>
              <a:rPr lang="en-US" b="1" dirty="0"/>
              <a:t>Dense </a:t>
            </a:r>
            <a:r>
              <a:rPr lang="en-US" dirty="0"/>
              <a:t>– Show highly connected components</a:t>
            </a:r>
          </a:p>
          <a:p>
            <a:r>
              <a:rPr lang="en-US" b="1" dirty="0"/>
              <a:t>Reset</a:t>
            </a:r>
            <a:r>
              <a:rPr lang="en-US" dirty="0"/>
              <a:t> – Reset graph to default state</a:t>
            </a:r>
          </a:p>
          <a:p>
            <a:r>
              <a:rPr lang="en-US" b="1" dirty="0"/>
              <a:t>Load Simple Graph </a:t>
            </a:r>
            <a:r>
              <a:rPr lang="en-US" dirty="0"/>
              <a:t>– Loads a baseline simple graph via </a:t>
            </a:r>
            <a:r>
              <a:rPr lang="en-US" dirty="0" err="1"/>
              <a:t>GraphX</a:t>
            </a:r>
            <a:endParaRPr lang="en-US" dirty="0"/>
          </a:p>
          <a:p>
            <a:r>
              <a:rPr lang="en-US" b="1" dirty="0"/>
              <a:t>Load Sample Graph </a:t>
            </a:r>
            <a:r>
              <a:rPr lang="en-US" dirty="0"/>
              <a:t>– Loads a more complex graph via </a:t>
            </a:r>
            <a:r>
              <a:rPr lang="en-US" dirty="0" err="1"/>
              <a:t>GraphX</a:t>
            </a:r>
            <a:endParaRPr lang="en-US" dirty="0"/>
          </a:p>
          <a:p>
            <a:r>
              <a:rPr lang="en-US" b="1" dirty="0"/>
              <a:t>Load Database Graph </a:t>
            </a:r>
            <a:r>
              <a:rPr lang="en-US" dirty="0"/>
              <a:t>– Loads Neo4j Graph</a:t>
            </a:r>
          </a:p>
          <a:p>
            <a:r>
              <a:rPr lang="en-US" b="1" dirty="0"/>
              <a:t>Depth First Search </a:t>
            </a:r>
            <a:r>
              <a:rPr lang="en-US" dirty="0"/>
              <a:t>– Visualizes a Depth first search against the graph from arbitrary node</a:t>
            </a:r>
          </a:p>
          <a:p>
            <a:r>
              <a:rPr lang="en-US" b="1" dirty="0"/>
              <a:t>Breadth First Search  </a:t>
            </a:r>
            <a:r>
              <a:rPr lang="en-US" dirty="0"/>
              <a:t>- Visualizes a Depth first search against the graph from arbitrary node</a:t>
            </a:r>
          </a:p>
          <a:p>
            <a:r>
              <a:rPr lang="en-US" b="1" dirty="0"/>
              <a:t>Move Nodes </a:t>
            </a:r>
            <a:r>
              <a:rPr lang="en-US" dirty="0"/>
              <a:t>– Randomly moves nodes</a:t>
            </a:r>
          </a:p>
          <a:p>
            <a:r>
              <a:rPr lang="en-US" b="1" dirty="0"/>
              <a:t>Disable Speech </a:t>
            </a:r>
            <a:r>
              <a:rPr lang="en-US" dirty="0"/>
              <a:t>– Disables text to speech</a:t>
            </a:r>
          </a:p>
          <a:p>
            <a:r>
              <a:rPr lang="en-US" b="1" dirty="0"/>
              <a:t>Enable Speech </a:t>
            </a:r>
            <a:r>
              <a:rPr lang="en-US" dirty="0"/>
              <a:t>– Enables text to speech 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-472834" y="2436437"/>
            <a:ext cx="2699206" cy="58477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Sample voice</a:t>
            </a:r>
            <a:r>
              <a:rPr kumimoji="0" lang="en-US" sz="16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commands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" name="Picture 10" descr="Image result for mouth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8" y="1504542"/>
            <a:ext cx="386062" cy="24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 rot="16200000">
            <a:off x="-38957" y="4823948"/>
            <a:ext cx="1828801" cy="58477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Sample touch</a:t>
            </a:r>
            <a:endParaRPr kumimoji="0" lang="en-US" sz="1600" b="1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" name="Picture 6" descr="Image result for fing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07" y="4315741"/>
            <a:ext cx="353271" cy="35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283580" y="4199989"/>
            <a:ext cx="423128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b="1" dirty="0"/>
              <a:t>Nodes – </a:t>
            </a:r>
            <a:r>
              <a:rPr lang="en-US" dirty="0"/>
              <a:t>Clicking on nodes voices node properties</a:t>
            </a:r>
          </a:p>
          <a:p>
            <a:r>
              <a:rPr lang="en-US" b="1" dirty="0"/>
              <a:t>Edges</a:t>
            </a:r>
            <a:r>
              <a:rPr lang="en-US" dirty="0"/>
              <a:t> – Clicking on edges voices edge properties</a:t>
            </a:r>
          </a:p>
        </p:txBody>
      </p:sp>
    </p:spTree>
    <p:extLst>
      <p:ext uri="{BB962C8B-B14F-4D97-AF65-F5344CB8AC3E}">
        <p14:creationId xmlns:p14="http://schemas.microsoft.com/office/powerpoint/2010/main" val="3626749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III – Demo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Image result for holol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401" y="1358920"/>
            <a:ext cx="5511477" cy="367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93139" y="5052632"/>
            <a:ext cx="284789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>
                <a:hlinkClick r:id="rId3"/>
              </a:rPr>
              <a:t>https://youtu.be/W9XvaVNsGpw</a:t>
            </a:r>
            <a:endParaRPr lang="en-US" dirty="0"/>
          </a:p>
          <a:p>
            <a:r>
              <a:rPr lang="en-US" dirty="0">
                <a:hlinkClick r:id="rId4"/>
              </a:rPr>
              <a:t>https://youtu.be/ewQ6mcEEFqc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040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 sz="1600"/>
              <a:t>7</a:t>
            </a:fld>
            <a:endParaRPr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&amp; Last Steps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0138" y="1028235"/>
            <a:ext cx="8062361" cy="3385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Lessons Learned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0138" y="3308547"/>
            <a:ext cx="8062361" cy="3385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6474" y="1366787"/>
            <a:ext cx="6441826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Use only Core .NET &amp; Unity Libraries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Embedded Resource, File Transfer, Database(s) [Retrieving Graph]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Using Database Libraries Failed – NPGSQL, SQLite [storing debug logs]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Parsing </a:t>
            </a:r>
            <a:r>
              <a:rPr lang="en-US" dirty="0" err="1"/>
              <a:t>Json</a:t>
            </a:r>
            <a:r>
              <a:rPr lang="en-US" dirty="0"/>
              <a:t> from Neo4j Retrieval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For Unity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proper context to objects and event handling</a:t>
            </a:r>
          </a:p>
        </p:txBody>
      </p:sp>
      <p:pic>
        <p:nvPicPr>
          <p:cNvPr id="3074" name="Picture 2" descr="Image result for clock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" y="1498251"/>
            <a:ext cx="485561" cy="48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clo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0741" y="2659645"/>
            <a:ext cx="485561" cy="48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26474" y="3741526"/>
            <a:ext cx="3965186" cy="2062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b="1" dirty="0" err="1"/>
              <a:t>Coneectivity</a:t>
            </a:r>
            <a:r>
              <a:rPr lang="en-US" b="1" dirty="0"/>
              <a:t> with other groups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and implement all necessary functions</a:t>
            </a:r>
          </a:p>
          <a:p>
            <a:r>
              <a:rPr lang="en-US" b="1" dirty="0"/>
              <a:t>Build out Neo4j functionality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connectivity and property parsing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Graph interactions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 graph properties </a:t>
            </a:r>
          </a:p>
          <a:p>
            <a:r>
              <a:rPr lang="en-US" b="1" dirty="0"/>
              <a:t>Scale out to larger graphs: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limits to objects are relatively low</a:t>
            </a:r>
          </a:p>
        </p:txBody>
      </p:sp>
      <p:pic>
        <p:nvPicPr>
          <p:cNvPr id="3076" name="Picture 4" descr="Trophy ic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7" t="5743" r="16533" b="6855"/>
          <a:stretch/>
        </p:blipFill>
        <p:spPr bwMode="auto">
          <a:xfrm>
            <a:off x="210741" y="5234905"/>
            <a:ext cx="441740" cy="44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74021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3074" name="Picture 2" descr="Image result for question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40" y="2206620"/>
            <a:ext cx="3743585" cy="259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2517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4218</TotalTime>
  <Words>369</Words>
  <Application>Microsoft Office PowerPoint</Application>
  <PresentationFormat>On-screen Show 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Roman</vt:lpstr>
      <vt:lpstr>Calibri</vt:lpstr>
      <vt:lpstr>Helvetica</vt:lpstr>
      <vt:lpstr>Times New Roman</vt:lpstr>
      <vt:lpstr>Default</vt:lpstr>
      <vt:lpstr>PowerPoint Presentation</vt:lpstr>
      <vt:lpstr>Milestone Goals</vt:lpstr>
      <vt:lpstr>Milestone III – Current Library Architecture</vt:lpstr>
      <vt:lpstr>Milestone III – Interactivity Architecture</vt:lpstr>
      <vt:lpstr>Milestone III – Interactivity Architecture</vt:lpstr>
      <vt:lpstr>Milestone III – Demo </vt:lpstr>
      <vt:lpstr>Lessons Learned &amp; Last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SGULEFF</dc:creator>
  <cp:lastModifiedBy>SGULEFF</cp:lastModifiedBy>
  <cp:revision>219</cp:revision>
  <cp:lastPrinted>2017-01-19T23:05:05Z</cp:lastPrinted>
  <dcterms:modified xsi:type="dcterms:W3CDTF">2017-05-10T04:39:58Z</dcterms:modified>
</cp:coreProperties>
</file>