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79" r:id="rId5"/>
    <p:sldId id="280" r:id="rId6"/>
    <p:sldId id="266" r:id="rId7"/>
    <p:sldId id="278" r:id="rId8"/>
    <p:sldId id="271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00"/>
    <a:srgbClr val="FF8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0709"/>
  </p:normalViewPr>
  <p:slideViewPr>
    <p:cSldViewPr snapToGrid="0" snapToObjects="1">
      <p:cViewPr varScale="1">
        <p:scale>
          <a:sx n="83" d="100"/>
          <a:sy n="83" d="100"/>
        </p:scale>
        <p:origin x="26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9" name="Shape 4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1653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28600" y="728661"/>
            <a:ext cx="8594725" cy="159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324600" y="6577012"/>
            <a:ext cx="2636838" cy="24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600" b="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 CY Lin, 201</a:t>
            </a:r>
            <a:r>
              <a:rPr lang="en-US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Columbia University</a:t>
            </a:r>
          </a:p>
        </p:txBody>
      </p:sp>
      <p:sp>
        <p:nvSpPr>
          <p:cNvPr id="37" name="Shape 37"/>
          <p:cNvSpPr/>
          <p:nvPr/>
        </p:nvSpPr>
        <p:spPr>
          <a:xfrm>
            <a:off x="3009900" y="6629400"/>
            <a:ext cx="1973231" cy="23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6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E6895 Advanced Big Data Analytics 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1371600" y="2781300"/>
            <a:ext cx="6400800" cy="2971800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600" y="85725"/>
            <a:ext cx="533400" cy="430213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100148" y="6445250"/>
            <a:ext cx="2133600" cy="368300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228600" y="549274"/>
            <a:ext cx="8594725" cy="1589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6324600" y="6577011"/>
            <a:ext cx="2636839" cy="24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dirty="0"/>
              <a:t>© 201</a:t>
            </a:r>
            <a:r>
              <a:rPr lang="en-US" sz="1000" dirty="0"/>
              <a:t>7</a:t>
            </a:r>
            <a:r>
              <a:rPr sz="1000" dirty="0"/>
              <a:t> CY Lin, Columbia University</a:t>
            </a:r>
          </a:p>
        </p:txBody>
      </p:sp>
      <p:sp>
        <p:nvSpPr>
          <p:cNvPr id="488" name="Shape 488"/>
          <p:cNvSpPr/>
          <p:nvPr/>
        </p:nvSpPr>
        <p:spPr>
          <a:xfrm>
            <a:off x="2438400" y="6613525"/>
            <a:ext cx="2133530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dirty="0"/>
              <a:t>E689</a:t>
            </a:r>
            <a:r>
              <a:rPr lang="en-US" sz="1000" dirty="0"/>
              <a:t>5</a:t>
            </a:r>
            <a:r>
              <a:rPr sz="1000" dirty="0"/>
              <a:t> </a:t>
            </a:r>
            <a:r>
              <a:rPr lang="en-US" sz="1000" dirty="0"/>
              <a:t>Advanced </a:t>
            </a:r>
            <a:r>
              <a:rPr sz="1000" dirty="0"/>
              <a:t>Big Data Analytics</a:t>
            </a:r>
          </a:p>
        </p:txBody>
      </p:sp>
      <p:pic>
        <p:nvPicPr>
          <p:cNvPr id="48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600" y="85725"/>
            <a:ext cx="533400" cy="430213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Shape 490"/>
          <p:cNvSpPr>
            <a:spLocks noGrp="1"/>
          </p:cNvSpPr>
          <p:nvPr>
            <p:ph type="sldNum" sz="quarter" idx="2"/>
          </p:nvPr>
        </p:nvSpPr>
        <p:spPr>
          <a:xfrm>
            <a:off x="304800" y="6488112"/>
            <a:ext cx="1282700" cy="333459"/>
          </a:xfrm>
          <a:prstGeom prst="rect">
            <a:avLst/>
          </a:prstGeom>
        </p:spPr>
        <p:txBody>
          <a:bodyPr lIns="46079" tIns="46079" rIns="46079" bIns="4607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182562" y="593725"/>
            <a:ext cx="8561389" cy="6619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182562" y="1255712"/>
            <a:ext cx="8561389" cy="4809422"/>
          </a:xfrm>
          <a:prstGeom prst="rect">
            <a:avLst/>
          </a:prstGeom>
        </p:spPr>
        <p:txBody>
          <a:bodyPr lIns="46798" tIns="46798" rIns="46798" bIns="46798"/>
          <a:lstStyle>
            <a:lvl1pPr>
              <a:defRPr sz="1600"/>
            </a:lvl1pPr>
            <a:lvl2pPr indent="0">
              <a:defRPr sz="1600"/>
            </a:lvl2pPr>
            <a:lvl3pPr indent="0">
              <a:defRPr sz="1600"/>
            </a:lvl3pPr>
            <a:lvl4pPr indent="0">
              <a:defRPr sz="1600"/>
            </a:lvl4pPr>
            <a:lvl5pPr indent="0">
              <a:defRPr sz="16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74637" y="6583362"/>
            <a:ext cx="1266826" cy="339279"/>
          </a:xfrm>
        </p:spPr>
        <p:txBody>
          <a:bodyPr/>
          <a:lstStyle/>
          <a:p>
            <a:fld id="{493AC699-7502-F74A-AF40-7924BCD6E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28600" y="549274"/>
            <a:ext cx="8594725" cy="159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24600" y="6577012"/>
            <a:ext cx="2636838" cy="24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600" b="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CY Lin</a:t>
            </a:r>
            <a:r>
              <a:rPr lang="en-US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2017</a:t>
            </a:r>
            <a:r>
              <a:rPr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Columbia University</a:t>
            </a:r>
          </a:p>
        </p:txBody>
      </p:sp>
      <p:sp>
        <p:nvSpPr>
          <p:cNvPr id="4" name="Shape 4"/>
          <p:cNvSpPr/>
          <p:nvPr/>
        </p:nvSpPr>
        <p:spPr>
          <a:xfrm>
            <a:off x="3060700" y="6641662"/>
            <a:ext cx="1941171" cy="23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6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E6895 Advanced Big Data Analytics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74637" y="6583362"/>
            <a:ext cx="1266826" cy="333461"/>
          </a:xfrm>
          <a:prstGeom prst="rect">
            <a:avLst/>
          </a:prstGeom>
          <a:ln w="12700">
            <a:miter lim="400000"/>
          </a:ln>
        </p:spPr>
        <p:txBody>
          <a:bodyPr lIns="46079" tIns="46079" rIns="46079" bIns="46079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82562" y="593725"/>
            <a:ext cx="8545513" cy="66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82562" y="1255712"/>
            <a:ext cx="8545513" cy="532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29600" y="85725"/>
            <a:ext cx="533400" cy="43021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6" r:id="rId2"/>
    <p:sldLayoutId id="2147483688" r:id="rId3"/>
  </p:sldLayoutIdLst>
  <p:transition spd="med"/>
  <p:hf hdr="0" ftr="0" dt="0"/>
  <p:txStyles>
    <p:titleStyle>
      <a:lvl1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7889F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9XvaVNsGpw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ewQ6mcEEFq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328215" y="792724"/>
            <a:ext cx="8729664" cy="147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b"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E6895 Advanced Big Data Analytics </a:t>
            </a:r>
            <a:r>
              <a:rPr lang="en-US" sz="2500" b="1" dirty="0">
                <a:latin typeface="Arial"/>
                <a:ea typeface="Arial"/>
                <a:cs typeface="Arial"/>
                <a:sym typeface="Arial"/>
              </a:rPr>
              <a:t>Task Milestone 3</a:t>
            </a:r>
            <a:r>
              <a:rPr sz="2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500" b="1" i="1" dirty="0">
                <a:solidFill>
                  <a:srgbClr val="0257FD"/>
                </a:solidFill>
                <a:latin typeface="Arial"/>
                <a:ea typeface="Arial"/>
                <a:cs typeface="Arial"/>
                <a:sym typeface="Arial"/>
              </a:rPr>
              <a:t>Visual Exploration of Large Graph in Immersive Environment</a:t>
            </a:r>
            <a:endParaRPr sz="2500" b="1" i="1" dirty="0">
              <a:solidFill>
                <a:srgbClr val="025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373062" y="3303826"/>
            <a:ext cx="8639970" cy="32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8" tIns="46798" rIns="46798" bIns="46798" anchor="b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Sam Guleff [SG2665]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9918" y="6212910"/>
            <a:ext cx="17065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February 2nd, 2017</a:t>
            </a:r>
          </a:p>
        </p:txBody>
      </p:sp>
      <p:pic>
        <p:nvPicPr>
          <p:cNvPr id="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225" y="3908425"/>
            <a:ext cx="8589965" cy="2236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 sz="1600"/>
              <a:t>2</a:t>
            </a:fld>
            <a:endParaRPr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Goals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9" y="2440690"/>
            <a:ext cx="8561389" cy="2469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562" y="1097750"/>
            <a:ext cx="516583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Milestone I – Researc</a:t>
            </a:r>
            <a:r>
              <a:rPr lang="en-US" dirty="0"/>
              <a:t>h,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Setup &amp; Design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Milestone II – Build Fundamentals and Demo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Milestone</a:t>
            </a:r>
            <a:r>
              <a:rPr kumimoji="0" lang="en-US" sz="1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III – Advance &amp; Extend Capabilities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Aspirational – External</a:t>
            </a:r>
            <a:r>
              <a:rPr kumimoji="0" lang="en-US" sz="1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Connections &amp; Advanced Interactions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8" y="2842602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" y="2995002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" y="3147096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" y="3279223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" y="3583411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" y="3725977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" y="3876148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" y="4018714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" y="4292143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" y="4442314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" y="4592485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green check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" y="4731965"/>
            <a:ext cx="172061" cy="1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III – Current Library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2" y="1025113"/>
            <a:ext cx="7032364" cy="2910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9" b="5180"/>
          <a:stretch/>
        </p:blipFill>
        <p:spPr>
          <a:xfrm>
            <a:off x="456478" y="4027990"/>
            <a:ext cx="8287473" cy="2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514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/>
          <p:cNvSpPr/>
          <p:nvPr/>
        </p:nvSpPr>
        <p:spPr>
          <a:xfrm>
            <a:off x="5819140" y="1633681"/>
            <a:ext cx="1630680" cy="3173269"/>
          </a:xfrm>
          <a:prstGeom prst="round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4112260" y="1633681"/>
            <a:ext cx="1630680" cy="3173269"/>
          </a:xfrm>
          <a:prstGeom prst="round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2428240" y="1633681"/>
            <a:ext cx="1630680" cy="3173269"/>
          </a:xfrm>
          <a:prstGeom prst="round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746760" y="1633681"/>
            <a:ext cx="1630680" cy="3173269"/>
          </a:xfrm>
          <a:prstGeom prst="round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III – Interactivity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426686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Cursor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147010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Gaze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877380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GazeStabilizaer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2380" y="2435012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GestureManager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2220" y="3164252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Interactible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8460" y="2435012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TextToSpeechManager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2960" y="2439484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VoiceManager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2960" y="3182594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SpeechManager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88460" y="3180118"/>
            <a:ext cx="1478280" cy="246219"/>
          </a:xfrm>
          <a:prstGeom prst="rect">
            <a:avLst/>
          </a:prstGeom>
          <a:solidFill>
            <a:srgbClr val="FF99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SpeechProcessing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664491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Handles</a:t>
            </a:r>
            <a:r>
              <a:rPr kumimoji="0" lang="en-US" sz="1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Curser Views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3393229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Head Tracking of cursor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4116215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Smooths Head Tracking of cursor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2220" y="2673756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Handles users gestures e.g. clicks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2220" y="3421398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Handles interactions of gaze with UI elements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8460" y="2685703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Handles converting text to speech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960" y="2687379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Relays graph properties to speech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02960" y="3436506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Handles most voice tasks for end user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88460" y="3427598"/>
            <a:ext cx="1478280" cy="400108"/>
          </a:xfrm>
          <a:prstGeom prst="rect">
            <a:avLst/>
          </a:prstGeom>
          <a:solidFill>
            <a:srgbClr val="FFFF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Handles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Interactible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events to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TextToSpeech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026" name="Picture 2" descr="Image result for ey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85" y="1696213"/>
            <a:ext cx="646430" cy="64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ng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38" y="1755662"/>
            <a:ext cx="578849" cy="57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out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18" y="1825591"/>
            <a:ext cx="640817" cy="4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a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90" y="1717043"/>
            <a:ext cx="636135" cy="6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0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III – Interactivity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8512" y="1328440"/>
            <a:ext cx="7799569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b="1" dirty="0"/>
              <a:t>Graph Properties </a:t>
            </a:r>
            <a:r>
              <a:rPr lang="en-US" dirty="0"/>
              <a:t>– Give Graph properties</a:t>
            </a:r>
          </a:p>
          <a:p>
            <a:r>
              <a:rPr lang="en-US" b="1" dirty="0"/>
              <a:t>Dense </a:t>
            </a:r>
            <a:r>
              <a:rPr lang="en-US" dirty="0"/>
              <a:t>– Show highly connected components</a:t>
            </a:r>
          </a:p>
          <a:p>
            <a:r>
              <a:rPr lang="en-US" b="1" dirty="0"/>
              <a:t>Reset</a:t>
            </a:r>
            <a:r>
              <a:rPr lang="en-US" dirty="0"/>
              <a:t> – Reset graph to default state</a:t>
            </a:r>
          </a:p>
          <a:p>
            <a:r>
              <a:rPr lang="en-US" b="1" dirty="0"/>
              <a:t>Load Simple Graph </a:t>
            </a:r>
            <a:r>
              <a:rPr lang="en-US" dirty="0"/>
              <a:t>– Loads a baseline simple graph via </a:t>
            </a:r>
            <a:r>
              <a:rPr lang="en-US" dirty="0" err="1"/>
              <a:t>GraphX</a:t>
            </a:r>
            <a:endParaRPr lang="en-US" dirty="0"/>
          </a:p>
          <a:p>
            <a:r>
              <a:rPr lang="en-US" b="1" dirty="0"/>
              <a:t>Load Sample Graph </a:t>
            </a:r>
            <a:r>
              <a:rPr lang="en-US" dirty="0"/>
              <a:t>– Loads a more complex graph via </a:t>
            </a:r>
            <a:r>
              <a:rPr lang="en-US" dirty="0" err="1"/>
              <a:t>GraphX</a:t>
            </a:r>
            <a:endParaRPr lang="en-US" dirty="0"/>
          </a:p>
          <a:p>
            <a:r>
              <a:rPr lang="en-US" b="1" dirty="0"/>
              <a:t>Load Database Graph </a:t>
            </a:r>
            <a:r>
              <a:rPr lang="en-US" dirty="0"/>
              <a:t>– Loads Neo4j Graph</a:t>
            </a:r>
          </a:p>
          <a:p>
            <a:r>
              <a:rPr lang="en-US" b="1" dirty="0"/>
              <a:t>Depth First Search </a:t>
            </a:r>
            <a:r>
              <a:rPr lang="en-US" dirty="0"/>
              <a:t>– Visualizes a Depth first search against the graph from arbitrary node</a:t>
            </a:r>
          </a:p>
          <a:p>
            <a:r>
              <a:rPr lang="en-US" b="1" dirty="0"/>
              <a:t>Breadth First Search  </a:t>
            </a:r>
            <a:r>
              <a:rPr lang="en-US" dirty="0"/>
              <a:t>- Visualizes a Depth first search against the graph from arbitrary node</a:t>
            </a:r>
          </a:p>
          <a:p>
            <a:r>
              <a:rPr lang="en-US" b="1" dirty="0"/>
              <a:t>Move Nodes </a:t>
            </a:r>
            <a:r>
              <a:rPr lang="en-US" dirty="0"/>
              <a:t>– Randomly moves nodes</a:t>
            </a:r>
          </a:p>
          <a:p>
            <a:r>
              <a:rPr lang="en-US" b="1" dirty="0"/>
              <a:t>Disable Speech </a:t>
            </a:r>
            <a:r>
              <a:rPr lang="en-US" dirty="0"/>
              <a:t>– Disables text to speech</a:t>
            </a:r>
          </a:p>
          <a:p>
            <a:r>
              <a:rPr lang="en-US" b="1" dirty="0"/>
              <a:t>Enable Speech </a:t>
            </a:r>
            <a:r>
              <a:rPr lang="en-US" dirty="0"/>
              <a:t>– Enables text to speech 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-472834" y="2436437"/>
            <a:ext cx="2699206" cy="5847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Sample voice</a:t>
            </a:r>
            <a:r>
              <a:rPr kumimoji="0" lang="en-US" sz="16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commands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" name="Picture 10" descr="Image result for mouth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8" y="1504542"/>
            <a:ext cx="386062" cy="2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 rot="16200000">
            <a:off x="-38957" y="4823948"/>
            <a:ext cx="1828801" cy="5847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Sample touch</a:t>
            </a:r>
            <a:endParaRPr kumimoji="0" lang="en-US" sz="1600" b="1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" name="Picture 6" descr="Image result for fing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7" y="4315741"/>
            <a:ext cx="353271" cy="3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283580" y="4199989"/>
            <a:ext cx="423128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b="1" dirty="0"/>
              <a:t>Nodes – </a:t>
            </a:r>
            <a:r>
              <a:rPr lang="en-US" dirty="0"/>
              <a:t>Clicking on nodes voices node properties</a:t>
            </a:r>
          </a:p>
          <a:p>
            <a:r>
              <a:rPr lang="en-US" b="1" dirty="0"/>
              <a:t>Edges</a:t>
            </a:r>
            <a:r>
              <a:rPr lang="en-US" dirty="0"/>
              <a:t> – Clicking on edges voices edge properties</a:t>
            </a:r>
          </a:p>
        </p:txBody>
      </p:sp>
    </p:spTree>
    <p:extLst>
      <p:ext uri="{BB962C8B-B14F-4D97-AF65-F5344CB8AC3E}">
        <p14:creationId xmlns:p14="http://schemas.microsoft.com/office/powerpoint/2010/main" val="362674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III – Demo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Image result for holol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01" y="1358920"/>
            <a:ext cx="5511477" cy="367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3139" y="5052632"/>
            <a:ext cx="284789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hlinkClick r:id="rId3"/>
              </a:rPr>
              <a:t>https://youtu.be/W9XvaVNsGpw</a:t>
            </a:r>
            <a:endParaRPr lang="en-US" dirty="0"/>
          </a:p>
          <a:p>
            <a:r>
              <a:rPr lang="en-US" dirty="0">
                <a:hlinkClick r:id="rId4"/>
              </a:rPr>
              <a:t>https://youtu.be/ewQ6mcEEFqc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040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>
              <a:defRPr sz="1800"/>
            </a:pPr>
            <a:fld id="{86CB4B4D-7CA3-9044-876B-883B54F8677D}" type="slidenum">
              <a:rPr sz="1600"/>
              <a:t>7</a:t>
            </a:fld>
            <a:endParaRPr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&amp; Last 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138" y="1028235"/>
            <a:ext cx="8062361" cy="3385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138" y="3308547"/>
            <a:ext cx="8062361" cy="3385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6474" y="1366787"/>
            <a:ext cx="6441826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Use only Core .NET &amp; Unity Libraries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Resource, File Transfer, Database(s) [Retrieving Graph]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Using Database Libraries Failed – NPGSQL, SQLite [storing debug logs]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Parsing </a:t>
            </a:r>
            <a:r>
              <a:rPr lang="en-US" dirty="0" err="1"/>
              <a:t>Json</a:t>
            </a:r>
            <a:r>
              <a:rPr lang="en-US" dirty="0"/>
              <a:t> from Neo4j Retrieval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For Unity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proper context to objects and event handling</a:t>
            </a:r>
          </a:p>
        </p:txBody>
      </p:sp>
      <p:pic>
        <p:nvPicPr>
          <p:cNvPr id="3074" name="Picture 2" descr="Image result for clock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" y="1498251"/>
            <a:ext cx="485561" cy="48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c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0741" y="2659645"/>
            <a:ext cx="485561" cy="48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26474" y="3741526"/>
            <a:ext cx="3965186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b="1" dirty="0" err="1"/>
              <a:t>Coneectivity</a:t>
            </a:r>
            <a:r>
              <a:rPr lang="en-US" b="1" dirty="0"/>
              <a:t> with other groups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and implement all necessary functions</a:t>
            </a:r>
          </a:p>
          <a:p>
            <a:r>
              <a:rPr lang="en-US" b="1" dirty="0"/>
              <a:t>Build out Neo4j functionality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connectivity and property parsing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Graph interactions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graph properties </a:t>
            </a:r>
          </a:p>
          <a:p>
            <a:r>
              <a:rPr lang="en-US" b="1" dirty="0"/>
              <a:t>Scale out to larger graphs: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limits to objects are relatively low</a:t>
            </a:r>
          </a:p>
        </p:txBody>
      </p:sp>
      <p:pic>
        <p:nvPicPr>
          <p:cNvPr id="3076" name="Picture 4" descr="Trophy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7" t="5743" r="16533" b="6855"/>
          <a:stretch/>
        </p:blipFill>
        <p:spPr bwMode="auto">
          <a:xfrm>
            <a:off x="210741" y="5234905"/>
            <a:ext cx="441740" cy="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74021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4" name="Picture 2" descr="Image result for questio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" y="2206620"/>
            <a:ext cx="3743585" cy="25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517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369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Roman</vt:lpstr>
      <vt:lpstr>Calibri</vt:lpstr>
      <vt:lpstr>Helvetica</vt:lpstr>
      <vt:lpstr>Times New Roman</vt:lpstr>
      <vt:lpstr>Default</vt:lpstr>
      <vt:lpstr>PowerPoint Presentation</vt:lpstr>
      <vt:lpstr>Milestone Goals</vt:lpstr>
      <vt:lpstr>Milestone III – Current Library Architecture</vt:lpstr>
      <vt:lpstr>Milestone III – Interactivity Architecture</vt:lpstr>
      <vt:lpstr>Milestone III – Interactivity Architecture</vt:lpstr>
      <vt:lpstr>Milestone III – Demo </vt:lpstr>
      <vt:lpstr>Lessons Learned &amp; Last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SGULEFF</dc:creator>
  <cp:lastModifiedBy>SGULEFF</cp:lastModifiedBy>
  <cp:revision>217</cp:revision>
  <cp:lastPrinted>2017-01-19T23:05:05Z</cp:lastPrinted>
  <dcterms:modified xsi:type="dcterms:W3CDTF">2017-04-20T03:17:09Z</dcterms:modified>
</cp:coreProperties>
</file>