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216196E-9111-43ED-A598-8457986C8FBD}">
  <a:tblStyle styleId="{1216196E-9111-43ED-A598-8457986C8FB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228600" lvl="1" marL="4572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457200" lvl="2" marL="9144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685800" lvl="3" marL="13716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914400" lvl="4" marL="18288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1143000" lvl="5" marL="22860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1371600" lvl="6" marL="27432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1600200" lvl="7" marL="32004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1828800" lvl="8" marL="3657600" marR="0" rtl="0" algn="l">
              <a:lnSpc>
                <a:spcPct val="125000"/>
              </a:lnSpc>
              <a:spcBef>
                <a:spcPts val="0"/>
              </a:spcBef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Defaul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228600" y="728660"/>
            <a:ext cx="8594724" cy="159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6324600" y="6577011"/>
            <a:ext cx="2636838" cy="2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 CY Lin, 2017 Columbia University</a:t>
            </a:r>
          </a:p>
        </p:txBody>
      </p:sp>
      <p:sp>
        <p:nvSpPr>
          <p:cNvPr id="16" name="Shape 16"/>
          <p:cNvSpPr/>
          <p:nvPr/>
        </p:nvSpPr>
        <p:spPr>
          <a:xfrm>
            <a:off x="3009900" y="6629400"/>
            <a:ext cx="1973231" cy="233011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 </a:t>
            </a:r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685800" y="2130425"/>
            <a:ext cx="7772400" cy="1755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371600" y="2781300"/>
            <a:ext cx="6400799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71500" lvl="2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28700" lvl="3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485900" lvl="4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43100" lvl="5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400300" lvl="6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857500" lvl="7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314700" lvl="8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85725"/>
            <a:ext cx="533399" cy="43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2" type="sldNum"/>
          </p:nvPr>
        </p:nvSpPr>
        <p:spPr>
          <a:xfrm>
            <a:off x="100147" y="6445250"/>
            <a:ext cx="2133599" cy="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fau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28600" y="549274"/>
            <a:ext cx="8594724" cy="1588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" name="Shape 23"/>
          <p:cNvSpPr/>
          <p:nvPr/>
        </p:nvSpPr>
        <p:spPr>
          <a:xfrm>
            <a:off x="6324600" y="6577010"/>
            <a:ext cx="2636838" cy="2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2017 CY Lin, Columbia University</a:t>
            </a:r>
          </a:p>
        </p:txBody>
      </p:sp>
      <p:sp>
        <p:nvSpPr>
          <p:cNvPr id="24" name="Shape 24"/>
          <p:cNvSpPr/>
          <p:nvPr/>
        </p:nvSpPr>
        <p:spPr>
          <a:xfrm>
            <a:off x="2438400" y="6613525"/>
            <a:ext cx="2133530" cy="248397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85725"/>
            <a:ext cx="533399" cy="43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idx="12" type="sldNum"/>
          </p:nvPr>
        </p:nvSpPr>
        <p:spPr>
          <a:xfrm>
            <a:off x="304800" y="6488112"/>
            <a:ext cx="1282700" cy="33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82561" y="593725"/>
            <a:ext cx="8561388" cy="66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82561" y="1255712"/>
            <a:ext cx="8561388" cy="48094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43100" lvl="5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400300" lvl="6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857500" lvl="7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314700" lvl="8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71500" lvl="2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28700" lvl="3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485900" lvl="4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43100" lvl="5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400300" lvl="6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857500" lvl="7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314700" lvl="8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71500" lvl="2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28700" lvl="3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485900" lvl="4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43100" lvl="5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400300" lvl="6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857500" lvl="7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314700" lvl="8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914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137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1828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914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137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18288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74637" y="6583361"/>
            <a:ext cx="1266826" cy="33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228600" y="549274"/>
            <a:ext cx="8594724" cy="159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/>
          <p:nvPr/>
        </p:nvSpPr>
        <p:spPr>
          <a:xfrm>
            <a:off x="6324600" y="6577011"/>
            <a:ext cx="2636838" cy="24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CY Lin 2017, Columbia University</a:t>
            </a:r>
          </a:p>
        </p:txBody>
      </p:sp>
      <p:sp>
        <p:nvSpPr>
          <p:cNvPr id="8" name="Shape 8"/>
          <p:cNvSpPr/>
          <p:nvPr/>
        </p:nvSpPr>
        <p:spPr>
          <a:xfrm>
            <a:off x="3060700" y="6641661"/>
            <a:ext cx="1941170" cy="233011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274637" y="6583361"/>
            <a:ext cx="1266826" cy="333461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182561" y="593725"/>
            <a:ext cx="8545512" cy="66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Arial"/>
              <a:buNone/>
              <a:defRPr b="1" i="0" sz="2200" u="none" cap="none" strike="noStrike">
                <a:solidFill>
                  <a:srgbClr val="7889F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82561" y="1255712"/>
            <a:ext cx="8545512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14300" lvl="1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71500" lvl="2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28700" lvl="3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485900" lvl="4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43100" lvl="5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400300" lvl="6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857500" lvl="7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314700" lvl="8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85725"/>
            <a:ext cx="533399" cy="4302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45.33.45.39:8000/stoc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3367" y="1138871"/>
            <a:ext cx="8729664" cy="828559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46775" rIns="46775" tIns="4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E6895 Advanced Big Data Analytics </a:t>
            </a:r>
            <a:r>
              <a:rPr b="1" lang="en-US" sz="2500">
                <a:solidFill>
                  <a:srgbClr val="1C1C1C"/>
                </a:solidFill>
              </a:rPr>
              <a:t>Final Project</a:t>
            </a: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rgbClr val="1C1C1C"/>
                </a:solidFill>
                <a:latin typeface="Calibri"/>
                <a:ea typeface="Calibri"/>
                <a:cs typeface="Calibri"/>
                <a:sym typeface="Calibri"/>
              </a:rPr>
              <a:t>Market Intelligence Analysis</a:t>
            </a:r>
          </a:p>
        </p:txBody>
      </p:sp>
      <p:sp>
        <p:nvSpPr>
          <p:cNvPr id="43" name="Shape 43"/>
          <p:cNvSpPr/>
          <p:nvPr/>
        </p:nvSpPr>
        <p:spPr>
          <a:xfrm>
            <a:off x="373062" y="3303826"/>
            <a:ext cx="8639970" cy="329959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46775" rIns="46775" tIns="4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&lt;Jia Ji, Tianrui Peng&gt;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3569917" y="6212910"/>
            <a:ext cx="1706554" cy="3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2nd, 2017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3908425"/>
            <a:ext cx="8589965" cy="223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304800" y="6488112"/>
            <a:ext cx="1282700" cy="33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82561" y="593725"/>
            <a:ext cx="8561388" cy="66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Incorporate Into our website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82561" y="1255712"/>
            <a:ext cx="8561388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har char="●"/>
            </a:pPr>
            <a:r>
              <a:rPr lang="en-US"/>
              <a:t>show </a:t>
            </a:r>
            <a:r>
              <a:rPr lang="en-US"/>
              <a:t>symbols</a:t>
            </a:r>
            <a:r>
              <a:rPr lang="en-US"/>
              <a:t>, predictions, and confidence score.</a:t>
            </a:r>
          </a:p>
        </p:txBody>
      </p:sp>
      <p:pic>
        <p:nvPicPr>
          <p:cNvPr descr="ml_webpage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576" y="1886650"/>
            <a:ext cx="4254849" cy="445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304800" y="6488112"/>
            <a:ext cx="1282800" cy="333599"/>
          </a:xfrm>
          <a:prstGeom prst="rect">
            <a:avLst/>
          </a:prstGeom>
        </p:spPr>
        <p:txBody>
          <a:bodyPr anchorCtr="0" anchor="t" bIns="46075" lIns="46075" rIns="46075" tIns="460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82562" y="593725"/>
            <a:ext cx="8561400" cy="6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82562" y="1255712"/>
            <a:ext cx="8561400" cy="48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http://45.33.45.39:8000/stock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2" type="sldNum"/>
          </p:nvPr>
        </p:nvSpPr>
        <p:spPr>
          <a:xfrm>
            <a:off x="304800" y="6488112"/>
            <a:ext cx="1282700" cy="33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82561" y="593725"/>
            <a:ext cx="8561388" cy="66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Future Plan 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82561" y="1255711"/>
            <a:ext cx="8561388" cy="530073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Continually hosting the website 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Combining with other information source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news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Twitter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304800" y="6488112"/>
            <a:ext cx="1282700" cy="33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82561" y="1255712"/>
            <a:ext cx="8561388" cy="4809422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lvl="0" mar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7889FB"/>
              </a:solidFill>
            </a:endParaRPr>
          </a:p>
          <a:p>
            <a:pPr lvl="0" mar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7889FB"/>
              </a:solidFill>
            </a:endParaRPr>
          </a:p>
          <a:p>
            <a:pPr lvl="0" mar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7889FB"/>
              </a:solidFill>
            </a:endParaRPr>
          </a:p>
          <a:p>
            <a:pPr lvl="0" mar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7889FB"/>
              </a:solidFill>
            </a:endParaRPr>
          </a:p>
          <a:p>
            <a:pPr lvl="0" mar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7889FB"/>
              </a:solidFill>
            </a:endParaRPr>
          </a:p>
          <a:p>
            <a:pPr lvl="0" marL="0" rtl="0" algn="ctr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7889FB"/>
              </a:solidFill>
            </a:endParaRPr>
          </a:p>
          <a:p>
            <a:pPr lvl="0" marL="0" rtl="0" algn="ctr">
              <a:lnSpc>
                <a:spcPct val="90000"/>
              </a:lnSpc>
              <a:spcBef>
                <a:spcPts val="0"/>
              </a:spcBef>
              <a:buClr>
                <a:srgbClr val="7889FB"/>
              </a:buClr>
              <a:buSzPct val="25000"/>
              <a:buFont typeface="Arial"/>
              <a:buNone/>
            </a:pPr>
            <a:r>
              <a:rPr b="1" lang="en-US" sz="2200">
                <a:solidFill>
                  <a:srgbClr val="7889FB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304800" y="6488112"/>
            <a:ext cx="1282700" cy="33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182561" y="593725"/>
            <a:ext cx="8561388" cy="66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 sz="2400"/>
              <a:t>Final Project Overview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35425" y="1259125"/>
            <a:ext cx="8400300" cy="5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14350" lvl="0" marL="51435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Machine learning </a:t>
            </a:r>
          </a:p>
          <a:p>
            <a:pPr indent="-508000" lvl="1" marL="8001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800">
                <a:solidFill>
                  <a:schemeClr val="dk1"/>
                </a:solidFill>
              </a:rPr>
              <a:t>Dataset</a:t>
            </a:r>
          </a:p>
          <a:p>
            <a:pPr indent="-508000" lvl="1" marL="8001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800">
                <a:solidFill>
                  <a:schemeClr val="dk1"/>
                </a:solidFill>
              </a:rPr>
              <a:t>features</a:t>
            </a:r>
          </a:p>
          <a:p>
            <a:pPr indent="-508000" lvl="1" marL="8001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800">
                <a:solidFill>
                  <a:schemeClr val="dk1"/>
                </a:solidFill>
              </a:rPr>
              <a:t>Models</a:t>
            </a:r>
          </a:p>
          <a:p>
            <a:pPr indent="-508000" lvl="1" marL="80010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800">
                <a:solidFill>
                  <a:schemeClr val="dk1"/>
                </a:solidFill>
              </a:rPr>
              <a:t>Dynamic learning system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Work with other groups</a:t>
            </a:r>
          </a:p>
          <a:p>
            <a:pPr indent="-457200" lvl="1" marL="800100" rtl="0">
              <a:spcBef>
                <a:spcPts val="0"/>
              </a:spcBef>
              <a:buClr>
                <a:schemeClr val="dk1"/>
              </a:buClr>
              <a:buSzPct val="71428"/>
              <a:buChar char="•"/>
            </a:pPr>
            <a:r>
              <a:rPr b="1" lang="en-US" sz="2800">
                <a:solidFill>
                  <a:schemeClr val="dk1"/>
                </a:solidFill>
              </a:rPr>
              <a:t>Sentiment analysis model from group b3</a:t>
            </a:r>
          </a:p>
          <a:p>
            <a:pPr indent="-457200" lvl="1" marL="800100" rtl="0">
              <a:spcBef>
                <a:spcPts val="0"/>
              </a:spcBef>
              <a:buClr>
                <a:schemeClr val="dk1"/>
              </a:buClr>
              <a:buSzPct val="71428"/>
              <a:buChar char="•"/>
            </a:pPr>
            <a:r>
              <a:rPr b="1" lang="en-US" sz="2800">
                <a:solidFill>
                  <a:schemeClr val="dk1"/>
                </a:solidFill>
              </a:rPr>
              <a:t>Provided  web API to group b9 for optimizing user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304800" y="6488112"/>
            <a:ext cx="1282800" cy="333599"/>
          </a:xfrm>
          <a:prstGeom prst="rect">
            <a:avLst/>
          </a:prstGeom>
        </p:spPr>
        <p:txBody>
          <a:bodyPr anchorCtr="0" anchor="t" bIns="46075" lIns="46075" rIns="46075" tIns="460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82562" y="593725"/>
            <a:ext cx="8561400" cy="6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Training Dataset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82562" y="1255712"/>
            <a:ext cx="8561400" cy="48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Historical data of 2015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44 stocks from different fields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10736 data points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79" y="2706687"/>
            <a:ext cx="6716250" cy="21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304800" y="6488112"/>
            <a:ext cx="1282800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182562" y="593725"/>
            <a:ext cx="8561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Machine Learning Features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952500" y="11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{1216196E-9111-43ED-A598-8457986C8FBD}</a:tableStyleId>
              </a:tblPr>
              <a:tblGrid>
                <a:gridCol w="3619500"/>
                <a:gridCol w="3619500"/>
              </a:tblGrid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Features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Example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Total likes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698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Total reshares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Total post user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441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Total followers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2437826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Total subscribers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5815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Watchlist count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91084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Trending score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0.58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Total number of messages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1601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Total number of bullish messages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346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Total number of bearish messages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135</a:t>
                      </a:r>
                    </a:p>
                  </a:txBody>
                  <a:tcPr marT="19050" marB="19050" marR="28575" marL="28575" anchor="b"/>
                </a:tc>
              </a:tr>
              <a:tr h="380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date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2015-01-02</a:t>
                      </a:r>
                      <a:r>
                        <a:rPr lang="en-US" sz="1800"/>
                        <a:t>'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304800" y="6488112"/>
            <a:ext cx="1282700" cy="33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182562" y="593700"/>
            <a:ext cx="8561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Machine Learning Models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91300" y="1255798"/>
            <a:ext cx="85614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Naive Bayes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a classification </a:t>
            </a:r>
            <a:r>
              <a:rPr lang="en-US" sz="2400"/>
              <a:t>technique</a:t>
            </a:r>
            <a:r>
              <a:rPr lang="en-US" sz="2400"/>
              <a:t> based on Bayes’ theorem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useful for very large data set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naturally gives a probability for prediction</a:t>
            </a: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Average Accuracy: 0.55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75" name="Shape 75"/>
          <p:cNvGraphicFramePr/>
          <p:nvPr/>
        </p:nvGraphicFramePr>
        <p:xfrm>
          <a:off x="952500" y="334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{1216196E-9111-43ED-A598-8457986C8FBD}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Symbol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Symbol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FCX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DUK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GILD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EIX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JNJ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GILD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304800" y="6488112"/>
            <a:ext cx="1282800" cy="333599"/>
          </a:xfrm>
          <a:prstGeom prst="rect">
            <a:avLst/>
          </a:prstGeom>
        </p:spPr>
        <p:txBody>
          <a:bodyPr anchorCtr="0" anchor="t" bIns="46075" lIns="46075" rIns="46075" tIns="460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182562" y="593725"/>
            <a:ext cx="8561400" cy="6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Neural Networks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2562" y="1255712"/>
            <a:ext cx="8561400" cy="48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Multi-layer Perceptron (MLP)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400">
                <a:solidFill>
                  <a:schemeClr val="dk1"/>
                </a:solidFill>
              </a:rPr>
              <a:t>a supervised learning algorithm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69850" lvl="0" marL="45720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                        Average Accuracy: 0.53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502" y="688025"/>
            <a:ext cx="2255146" cy="25808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Shape 84"/>
          <p:cNvGraphicFramePr/>
          <p:nvPr/>
        </p:nvGraphicFramePr>
        <p:xfrm>
          <a:off x="952500" y="34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{1216196E-9111-43ED-A598-8457986C8FBD}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53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Symbol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Accuracy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Symbol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Accuray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3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FCX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</a:p>
                  </a:txBody>
                  <a:tcPr marT="19050" marB="19050" marR="28575" marL="28575" anchor="b"/>
                </a:tc>
              </a:tr>
              <a:tr h="453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DUK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</a:p>
                  </a:txBody>
                  <a:tcPr marT="19050" marB="19050" marR="28575" marL="28575" anchor="b"/>
                </a:tc>
              </a:tr>
              <a:tr h="453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GILD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EIX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</a:p>
                  </a:txBody>
                  <a:tcPr marT="19050" marB="19050" marR="28575" marL="28575" anchor="b"/>
                </a:tc>
              </a:tr>
              <a:tr h="453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</a:p>
                  </a:txBody>
                  <a:tcPr marT="19050" marB="19050" marR="28575" marL="28575" anchor="b"/>
                </a:tc>
              </a:tr>
              <a:tr h="453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</a:p>
                  </a:txBody>
                  <a:tcPr marT="19050" marB="19050" marR="28575" marL="28575" anchor="b"/>
                </a:tc>
              </a:tr>
              <a:tr h="453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JNJ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</a:t>
                      </a: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GILD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2" type="sldNum"/>
          </p:nvPr>
        </p:nvSpPr>
        <p:spPr>
          <a:xfrm>
            <a:off x="304800" y="6488112"/>
            <a:ext cx="1282800" cy="3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46075" rIns="46075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182561" y="593725"/>
            <a:ext cx="8561388" cy="66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46775" rIns="46775" tIns="4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SzPct val="25000"/>
              <a:buFont typeface="Arial"/>
              <a:buNone/>
            </a:pPr>
            <a:r>
              <a:rPr lang="en-US"/>
              <a:t>Accuracies</a:t>
            </a:r>
          </a:p>
        </p:txBody>
      </p:sp>
      <p:pic>
        <p:nvPicPr>
          <p:cNvPr id="91" name="Shape 9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49" y="1454524"/>
            <a:ext cx="7125949" cy="4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304800" y="6488112"/>
            <a:ext cx="1282800" cy="333599"/>
          </a:xfrm>
          <a:prstGeom prst="rect">
            <a:avLst/>
          </a:prstGeom>
        </p:spPr>
        <p:txBody>
          <a:bodyPr anchorCtr="0" anchor="t" bIns="46075" lIns="46075" rIns="46075" tIns="460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182562" y="593725"/>
            <a:ext cx="8561400" cy="6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Dynamic Learning System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82562" y="1255712"/>
            <a:ext cx="8561400" cy="480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Automatically </a:t>
            </a:r>
            <a:r>
              <a:rPr lang="en-US" sz="2400"/>
              <a:t>learning</a:t>
            </a:r>
            <a:r>
              <a:rPr lang="en-US" sz="2400"/>
              <a:t> new data and improve itself everyday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dataset: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-US" sz="2400"/>
              <a:t>historical data from 2015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-US" sz="2400"/>
              <a:t>newest data from 2017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model: Naive Bayes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US" sz="2400"/>
              <a:t>Incorporated into our web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93212" y="548400"/>
            <a:ext cx="8561400" cy="6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Dynamic Learning System</a:t>
            </a:r>
          </a:p>
        </p:txBody>
      </p:sp>
      <p:sp>
        <p:nvSpPr>
          <p:cNvPr id="104" name="Shape 104"/>
          <p:cNvSpPr/>
          <p:nvPr/>
        </p:nvSpPr>
        <p:spPr>
          <a:xfrm>
            <a:off x="819323" y="2657284"/>
            <a:ext cx="2018700" cy="4761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StockTwits</a:t>
            </a:r>
          </a:p>
        </p:txBody>
      </p:sp>
      <p:sp>
        <p:nvSpPr>
          <p:cNvPr id="105" name="Shape 105"/>
          <p:cNvSpPr/>
          <p:nvPr/>
        </p:nvSpPr>
        <p:spPr>
          <a:xfrm rot="5400000">
            <a:off x="919671" y="3650717"/>
            <a:ext cx="1818000" cy="11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Collect Data (Python Script)</a:t>
            </a:r>
          </a:p>
        </p:txBody>
      </p:sp>
      <p:sp>
        <p:nvSpPr>
          <p:cNvPr id="106" name="Shape 106"/>
          <p:cNvSpPr/>
          <p:nvPr/>
        </p:nvSpPr>
        <p:spPr>
          <a:xfrm>
            <a:off x="937428" y="5329673"/>
            <a:ext cx="2005508" cy="672520"/>
          </a:xfrm>
          <a:prstGeom prst="flowChartMagneticDisk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Mongo DB</a:t>
            </a:r>
          </a:p>
        </p:txBody>
      </p:sp>
      <p:sp>
        <p:nvSpPr>
          <p:cNvPr id="107" name="Shape 107"/>
          <p:cNvSpPr/>
          <p:nvPr/>
        </p:nvSpPr>
        <p:spPr>
          <a:xfrm>
            <a:off x="4447887" y="5550496"/>
            <a:ext cx="3931800" cy="461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Query Interface (Python)</a:t>
            </a:r>
          </a:p>
        </p:txBody>
      </p:sp>
      <p:sp>
        <p:nvSpPr>
          <p:cNvPr id="108" name="Shape 108"/>
          <p:cNvSpPr/>
          <p:nvPr/>
        </p:nvSpPr>
        <p:spPr>
          <a:xfrm>
            <a:off x="4447016" y="4954410"/>
            <a:ext cx="1869600" cy="584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(Statistical Methods)</a:t>
            </a:r>
          </a:p>
        </p:txBody>
      </p:sp>
      <p:sp>
        <p:nvSpPr>
          <p:cNvPr id="109" name="Shape 109"/>
          <p:cNvSpPr/>
          <p:nvPr/>
        </p:nvSpPr>
        <p:spPr>
          <a:xfrm>
            <a:off x="6316467" y="4954408"/>
            <a:ext cx="2063100" cy="584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API for query data (Python)</a:t>
            </a:r>
          </a:p>
        </p:txBody>
      </p:sp>
      <p:sp>
        <p:nvSpPr>
          <p:cNvPr id="110" name="Shape 110"/>
          <p:cNvSpPr/>
          <p:nvPr/>
        </p:nvSpPr>
        <p:spPr>
          <a:xfrm>
            <a:off x="4408300" y="2155675"/>
            <a:ext cx="4050600" cy="1014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Retrain the machine learning model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the new model to make prediction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419137" y="5318373"/>
            <a:ext cx="668100" cy="69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388499" y="1621587"/>
            <a:ext cx="4050599" cy="461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 Visualization (Web)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388395" y="1210500"/>
            <a:ext cx="4050599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Run once everyday</a:t>
            </a:r>
          </a:p>
        </p:txBody>
      </p:sp>
      <p:sp>
        <p:nvSpPr>
          <p:cNvPr id="114" name="Shape 114"/>
          <p:cNvSpPr/>
          <p:nvPr/>
        </p:nvSpPr>
        <p:spPr>
          <a:xfrm>
            <a:off x="5110475" y="3745971"/>
            <a:ext cx="542700" cy="11745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408200" y="3251800"/>
            <a:ext cx="4011000" cy="4617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Daily Analysis Features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815506" y="4070425"/>
            <a:ext cx="25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Get previous day analysis 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