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7"/>
  </p:notesMasterIdLst>
  <p:sldIdLst>
    <p:sldId id="495" r:id="rId2"/>
    <p:sldId id="498" r:id="rId3"/>
    <p:sldId id="499" r:id="rId4"/>
    <p:sldId id="500" r:id="rId5"/>
    <p:sldId id="501" r:id="rId6"/>
  </p:sldIdLst>
  <p:sldSz cx="9144000" cy="6858000" type="screen4x3"/>
  <p:notesSz cx="7315200" cy="9601200"/>
  <p:defaultTextStyle>
    <a:defPPr>
      <a:defRPr lang="en-GB"/>
    </a:defPPr>
    <a:lvl1pPr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1pPr>
    <a:lvl2pPr marL="742950" indent="-28575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2pPr>
    <a:lvl3pPr marL="11430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3pPr>
    <a:lvl4pPr marL="16002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4pPr>
    <a:lvl5pPr marL="20574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bg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bg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bg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bg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DD8E6"/>
    <a:srgbClr val="66CCFF"/>
    <a:srgbClr val="FF0066"/>
    <a:srgbClr val="9159A7"/>
    <a:srgbClr val="934FB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944" y="-6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8755"/>
    </p:cViewPr>
  </p:sorterViewPr>
  <p:notesViewPr>
    <p:cSldViewPr>
      <p:cViewPr varScale="1">
        <p:scale>
          <a:sx n="59" d="100"/>
          <a:sy n="59" d="100"/>
        </p:scale>
        <p:origin x="-1752" y="-72"/>
      </p:cViewPr>
      <p:guideLst>
        <p:guide orient="horz" pos="2978"/>
        <p:guide pos="2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15" name="AutoShape 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16" name="AutoShape 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17" name="AutoShape 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18" name="AutoShape 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19" name="AutoShape 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0" name="AutoShape 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1" name="AutoShape 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2" name="AutoShape 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3" name="AutoShape 1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4" name="AutoShape 1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5" name="AutoShape 1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6" name="AutoShape 1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7" name="AutoShape 1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8" name="AutoShape 1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29" name="AutoShape 1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0" name="AutoShape 1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1" name="AutoShape 1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2" name="AutoShape 1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3" name="AutoShape 2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4" name="AutoShape 2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5" name="AutoShape 2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6" name="AutoShape 2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7" name="AutoShape 2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8" name="AutoShape 2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39" name="AutoShape 2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0" name="AutoShape 2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1" name="AutoShape 2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2" name="AutoShape 2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3" name="AutoShape 3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4" name="AutoShape 3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5" name="AutoShape 3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6" name="AutoShape 3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7" name="AutoShape 3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8" name="AutoShape 3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49" name="AutoShape 3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0" name="AutoShape 3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1" name="AutoShape 3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2" name="AutoShape 3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3" name="AutoShape 4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4" name="AutoShape 4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5" name="AutoShape 4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6" name="AutoShape 4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7" name="AutoShape 4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8" name="AutoShape 4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59" name="AutoShape 4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0" name="AutoShape 4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1" name="AutoShape 4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2" name="AutoShape 4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3" name="AutoShape 5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4" name="AutoShape 5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5" name="AutoShape 5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6" name="AutoShape 5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7" name="AutoShape 5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8" name="AutoShape 5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69" name="AutoShape 5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0" name="AutoShape 5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1" name="AutoShape 5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2" name="AutoShape 5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3" name="AutoShape 6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4" name="AutoShape 6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5" name="AutoShape 6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6" name="AutoShape 6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7" name="AutoShape 6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8" name="AutoShape 6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79" name="AutoShape 6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0" name="AutoShape 6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1" name="AutoShape 6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2" name="AutoShape 6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3" name="AutoShape 70"/>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4" name="AutoShape 7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5" name="AutoShape 72"/>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6" name="AutoShape 73"/>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7" name="AutoShape 74"/>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8" name="AutoShape 75"/>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89" name="AutoShape 76"/>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90" name="AutoShape 77"/>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91" name="AutoShape 78"/>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92" name="AutoShape 79"/>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p>
            <a:pPr defTabSz="474663">
              <a:defRPr/>
            </a:pPr>
            <a:endParaRPr lang="en-US" sz="1700"/>
          </a:p>
        </p:txBody>
      </p:sp>
      <p:sp>
        <p:nvSpPr>
          <p:cNvPr id="90193" name="Text Box 80"/>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lvl1pPr defTabSz="474663" eaLnBrk="0" hangingPunct="0">
              <a:defRPr sz="1600">
                <a:solidFill>
                  <a:schemeClr val="bg1"/>
                </a:solidFill>
                <a:latin typeface="Calibri" charset="0"/>
                <a:ea typeface="ＭＳ Ｐゴシック" charset="0"/>
                <a:cs typeface="ＭＳ Ｐゴシック" charset="0"/>
              </a:defRPr>
            </a:lvl1pPr>
            <a:lvl2pPr marL="769938" indent="-295275" defTabSz="474663" eaLnBrk="0" hangingPunct="0">
              <a:defRPr sz="1600">
                <a:solidFill>
                  <a:schemeClr val="bg1"/>
                </a:solidFill>
                <a:latin typeface="Calibri" charset="0"/>
                <a:ea typeface="ＭＳ Ｐゴシック" charset="0"/>
                <a:cs typeface="ＭＳ Ｐゴシック" charset="0"/>
              </a:defRPr>
            </a:lvl2pPr>
            <a:lvl3pPr marL="1187450" indent="-239713" defTabSz="474663" eaLnBrk="0" hangingPunct="0">
              <a:defRPr sz="1600">
                <a:solidFill>
                  <a:schemeClr val="bg1"/>
                </a:solidFill>
                <a:latin typeface="Calibri" charset="0"/>
                <a:ea typeface="ＭＳ Ｐゴシック" charset="0"/>
                <a:cs typeface="ＭＳ Ｐゴシック" charset="0"/>
              </a:defRPr>
            </a:lvl3pPr>
            <a:lvl4pPr marL="1662113" indent="-236538" defTabSz="474663" eaLnBrk="0" hangingPunct="0">
              <a:defRPr sz="1600">
                <a:solidFill>
                  <a:schemeClr val="bg1"/>
                </a:solidFill>
                <a:latin typeface="Calibri" charset="0"/>
                <a:ea typeface="ＭＳ Ｐゴシック" charset="0"/>
                <a:cs typeface="ＭＳ Ｐゴシック" charset="0"/>
              </a:defRPr>
            </a:lvl4pPr>
            <a:lvl5pPr marL="2136775" indent="-236538" defTabSz="474663" eaLnBrk="0" hangingPunct="0">
              <a:defRPr sz="1600">
                <a:solidFill>
                  <a:schemeClr val="bg1"/>
                </a:solidFill>
                <a:latin typeface="Calibri" charset="0"/>
                <a:ea typeface="ＭＳ Ｐゴシック" charset="0"/>
                <a:cs typeface="ＭＳ Ｐゴシック" charset="0"/>
              </a:defRPr>
            </a:lvl5pPr>
            <a:lvl6pPr marL="25939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6pPr>
            <a:lvl7pPr marL="30511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7pPr>
            <a:lvl8pPr marL="35083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8pPr>
            <a:lvl9pPr marL="39655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9pPr>
          </a:lstStyle>
          <a:p>
            <a:pPr eaLnBrk="1" hangingPunct="1">
              <a:defRPr/>
            </a:pPr>
            <a:endParaRPr lang="en-US" sz="1700" smtClean="0"/>
          </a:p>
        </p:txBody>
      </p:sp>
      <p:sp>
        <p:nvSpPr>
          <p:cNvPr id="90194" name="Text Box 81"/>
          <p:cNvSpPr txBox="1">
            <a:spLocks noChangeArrowheads="1"/>
          </p:cNvSpPr>
          <p:nvPr/>
        </p:nvSpPr>
        <p:spPr bwMode="auto">
          <a:xfrm>
            <a:off x="4143375" y="0"/>
            <a:ext cx="31654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lvl1pPr defTabSz="474663" eaLnBrk="0" hangingPunct="0">
              <a:defRPr sz="1600">
                <a:solidFill>
                  <a:schemeClr val="bg1"/>
                </a:solidFill>
                <a:latin typeface="Calibri" charset="0"/>
                <a:ea typeface="ＭＳ Ｐゴシック" charset="0"/>
                <a:cs typeface="ＭＳ Ｐゴシック" charset="0"/>
              </a:defRPr>
            </a:lvl1pPr>
            <a:lvl2pPr marL="769938" indent="-295275" defTabSz="474663" eaLnBrk="0" hangingPunct="0">
              <a:defRPr sz="1600">
                <a:solidFill>
                  <a:schemeClr val="bg1"/>
                </a:solidFill>
                <a:latin typeface="Calibri" charset="0"/>
                <a:ea typeface="ＭＳ Ｐゴシック" charset="0"/>
                <a:cs typeface="ＭＳ Ｐゴシック" charset="0"/>
              </a:defRPr>
            </a:lvl2pPr>
            <a:lvl3pPr marL="1187450" indent="-239713" defTabSz="474663" eaLnBrk="0" hangingPunct="0">
              <a:defRPr sz="1600">
                <a:solidFill>
                  <a:schemeClr val="bg1"/>
                </a:solidFill>
                <a:latin typeface="Calibri" charset="0"/>
                <a:ea typeface="ＭＳ Ｐゴシック" charset="0"/>
                <a:cs typeface="ＭＳ Ｐゴシック" charset="0"/>
              </a:defRPr>
            </a:lvl3pPr>
            <a:lvl4pPr marL="1662113" indent="-236538" defTabSz="474663" eaLnBrk="0" hangingPunct="0">
              <a:defRPr sz="1600">
                <a:solidFill>
                  <a:schemeClr val="bg1"/>
                </a:solidFill>
                <a:latin typeface="Calibri" charset="0"/>
                <a:ea typeface="ＭＳ Ｐゴシック" charset="0"/>
                <a:cs typeface="ＭＳ Ｐゴシック" charset="0"/>
              </a:defRPr>
            </a:lvl4pPr>
            <a:lvl5pPr marL="2136775" indent="-236538" defTabSz="474663" eaLnBrk="0" hangingPunct="0">
              <a:defRPr sz="1600">
                <a:solidFill>
                  <a:schemeClr val="bg1"/>
                </a:solidFill>
                <a:latin typeface="Calibri" charset="0"/>
                <a:ea typeface="ＭＳ Ｐゴシック" charset="0"/>
                <a:cs typeface="ＭＳ Ｐゴシック" charset="0"/>
              </a:defRPr>
            </a:lvl5pPr>
            <a:lvl6pPr marL="25939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6pPr>
            <a:lvl7pPr marL="30511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7pPr>
            <a:lvl8pPr marL="35083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8pPr>
            <a:lvl9pPr marL="39655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9pPr>
          </a:lstStyle>
          <a:p>
            <a:pPr eaLnBrk="1" hangingPunct="1">
              <a:defRPr/>
            </a:pPr>
            <a:endParaRPr lang="en-US" sz="1700" smtClean="0"/>
          </a:p>
        </p:txBody>
      </p:sp>
      <p:sp>
        <p:nvSpPr>
          <p:cNvPr id="90195" name="Rectangle 82"/>
          <p:cNvSpPr>
            <a:spLocks noGrp="1" noRot="1" noChangeAspect="1" noChangeArrowheads="1"/>
          </p:cNvSpPr>
          <p:nvPr>
            <p:ph type="sldImg"/>
          </p:nvPr>
        </p:nvSpPr>
        <p:spPr bwMode="auto">
          <a:xfrm>
            <a:off x="1281113" y="720725"/>
            <a:ext cx="4627562" cy="3470275"/>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6227" name="Rectangle 83"/>
          <p:cNvSpPr>
            <a:spLocks noGrp="1" noChangeArrowheads="1"/>
          </p:cNvSpPr>
          <p:nvPr>
            <p:ph type="body"/>
          </p:nvPr>
        </p:nvSpPr>
        <p:spPr bwMode="auto">
          <a:xfrm>
            <a:off x="731838" y="4560888"/>
            <a:ext cx="5719762" cy="418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488" tIns="48244" rIns="96488" bIns="48244" numCol="1" anchor="t" anchorCtr="0" compatLnSpc="1">
            <a:prstTxWarp prst="textNoShape">
              <a:avLst/>
            </a:prstTxWarp>
          </a:bodyPr>
          <a:lstStyle/>
          <a:p>
            <a:pPr lvl="0"/>
            <a:endParaRPr lang="en-US" noProof="0"/>
          </a:p>
        </p:txBody>
      </p:sp>
      <p:sp>
        <p:nvSpPr>
          <p:cNvPr id="90197" name="Text Box 84"/>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4992" tIns="47496" rIns="94992" bIns="47496" anchor="ctr"/>
          <a:lstStyle>
            <a:lvl1pPr defTabSz="474663" eaLnBrk="0" hangingPunct="0">
              <a:defRPr sz="1600">
                <a:solidFill>
                  <a:schemeClr val="bg1"/>
                </a:solidFill>
                <a:latin typeface="Calibri" charset="0"/>
                <a:ea typeface="ＭＳ Ｐゴシック" charset="0"/>
                <a:cs typeface="ＭＳ Ｐゴシック" charset="0"/>
              </a:defRPr>
            </a:lvl1pPr>
            <a:lvl2pPr marL="769938" indent="-295275" defTabSz="474663" eaLnBrk="0" hangingPunct="0">
              <a:defRPr sz="1600">
                <a:solidFill>
                  <a:schemeClr val="bg1"/>
                </a:solidFill>
                <a:latin typeface="Calibri" charset="0"/>
                <a:ea typeface="ＭＳ Ｐゴシック" charset="0"/>
                <a:cs typeface="ＭＳ Ｐゴシック" charset="0"/>
              </a:defRPr>
            </a:lvl2pPr>
            <a:lvl3pPr marL="1187450" indent="-239713" defTabSz="474663" eaLnBrk="0" hangingPunct="0">
              <a:defRPr sz="1600">
                <a:solidFill>
                  <a:schemeClr val="bg1"/>
                </a:solidFill>
                <a:latin typeface="Calibri" charset="0"/>
                <a:ea typeface="ＭＳ Ｐゴシック" charset="0"/>
                <a:cs typeface="ＭＳ Ｐゴシック" charset="0"/>
              </a:defRPr>
            </a:lvl3pPr>
            <a:lvl4pPr marL="1662113" indent="-236538" defTabSz="474663" eaLnBrk="0" hangingPunct="0">
              <a:defRPr sz="1600">
                <a:solidFill>
                  <a:schemeClr val="bg1"/>
                </a:solidFill>
                <a:latin typeface="Calibri" charset="0"/>
                <a:ea typeface="ＭＳ Ｐゴシック" charset="0"/>
                <a:cs typeface="ＭＳ Ｐゴシック" charset="0"/>
              </a:defRPr>
            </a:lvl4pPr>
            <a:lvl5pPr marL="2136775" indent="-236538" defTabSz="474663" eaLnBrk="0" hangingPunct="0">
              <a:defRPr sz="1600">
                <a:solidFill>
                  <a:schemeClr val="bg1"/>
                </a:solidFill>
                <a:latin typeface="Calibri" charset="0"/>
                <a:ea typeface="ＭＳ Ｐゴシック" charset="0"/>
                <a:cs typeface="ＭＳ Ｐゴシック" charset="0"/>
              </a:defRPr>
            </a:lvl5pPr>
            <a:lvl6pPr marL="25939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6pPr>
            <a:lvl7pPr marL="30511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7pPr>
            <a:lvl8pPr marL="35083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8pPr>
            <a:lvl9pPr marL="3965575" indent="-236538" defTabSz="474663" eaLnBrk="0" fontAlgn="base" hangingPunct="0">
              <a:spcBef>
                <a:spcPct val="0"/>
              </a:spcBef>
              <a:spcAft>
                <a:spcPct val="0"/>
              </a:spcAft>
              <a:buClr>
                <a:srgbClr val="000000"/>
              </a:buClr>
              <a:buSzPct val="100000"/>
              <a:buFont typeface="Times New Roman" charset="0"/>
              <a:defRPr sz="1600">
                <a:solidFill>
                  <a:schemeClr val="bg1"/>
                </a:solidFill>
                <a:latin typeface="Calibri" charset="0"/>
                <a:ea typeface="ＭＳ Ｐゴシック" charset="0"/>
                <a:cs typeface="ＭＳ Ｐゴシック" charset="0"/>
              </a:defRPr>
            </a:lvl9pPr>
          </a:lstStyle>
          <a:p>
            <a:pPr eaLnBrk="1" hangingPunct="1">
              <a:defRPr/>
            </a:pPr>
            <a:endParaRPr lang="en-US" sz="1700" smtClean="0"/>
          </a:p>
        </p:txBody>
      </p:sp>
      <p:sp>
        <p:nvSpPr>
          <p:cNvPr id="6229" name="Rectangle 85"/>
          <p:cNvSpPr>
            <a:spLocks noGrp="1" noChangeArrowheads="1"/>
          </p:cNvSpPr>
          <p:nvPr>
            <p:ph type="sldNum"/>
          </p:nvPr>
        </p:nvSpPr>
        <p:spPr bwMode="auto">
          <a:xfrm>
            <a:off x="4143375" y="9015413"/>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488" tIns="48244" rIns="96488" bIns="48244" numCol="1" anchor="b" anchorCtr="0" compatLnSpc="1">
            <a:prstTxWarp prst="textNoShape">
              <a:avLst/>
            </a:prstTxWarp>
          </a:bodyPr>
          <a:lstStyle>
            <a:lvl1pPr algn="r" defTabSz="474663">
              <a:buClrTx/>
              <a:buFontTx/>
              <a:buNone/>
              <a:tabLst>
                <a:tab pos="752475" algn="l"/>
                <a:tab pos="1504950" algn="l"/>
                <a:tab pos="2255838" algn="l"/>
                <a:tab pos="3008313" algn="l"/>
              </a:tabLst>
              <a:defRPr sz="2500">
                <a:solidFill>
                  <a:srgbClr val="000000"/>
                </a:solidFill>
                <a:latin typeface="Times New Roman" charset="0"/>
              </a:defRPr>
            </a:lvl1pPr>
          </a:lstStyle>
          <a:p>
            <a:pPr>
              <a:defRPr/>
            </a:pPr>
            <a:fld id="{F9809BB5-8A80-2A48-9564-8C5EB67C12B5}" type="slidenum">
              <a:rPr lang="en-US"/>
              <a:pPr>
                <a:defRPr/>
              </a:pPr>
              <a:t>‹#›</a:t>
            </a:fld>
            <a:endParaRPr lang="en-US"/>
          </a:p>
        </p:txBody>
      </p:sp>
    </p:spTree>
    <p:extLst>
      <p:ext uri="{BB962C8B-B14F-4D97-AF65-F5344CB8AC3E}">
        <p14:creationId xmlns:p14="http://schemas.microsoft.com/office/powerpoint/2010/main" val="6900277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pitchFamily="16" charset="0"/>
        <a:ea typeface="宋体" charset="0"/>
        <a:cs typeface="宋体"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pitchFamily="16" charset="0"/>
        <a:ea typeface="宋体"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pitchFamily="16" charset="0"/>
        <a:ea typeface="宋体"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pitchFamily="16" charset="0"/>
        <a:ea typeface="宋体"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kumimoji="1" sz="1200" kern="1200">
        <a:solidFill>
          <a:srgbClr val="000000"/>
        </a:solidFill>
        <a:latin typeface="Times New Roman" pitchFamily="16"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E30069C-4F75-4143-AD5F-556499A94718}" type="slidenum">
              <a:rPr lang="en-US"/>
              <a:pPr>
                <a:defRPr/>
              </a:pPr>
              <a:t>‹#›</a:t>
            </a:fld>
            <a:endParaRPr lang="en-US"/>
          </a:p>
        </p:txBody>
      </p:sp>
    </p:spTree>
    <p:extLst>
      <p:ext uri="{BB962C8B-B14F-4D97-AF65-F5344CB8AC3E}">
        <p14:creationId xmlns:p14="http://schemas.microsoft.com/office/powerpoint/2010/main" val="421343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DA5213B-A792-B640-841F-CD5C2B9E0037}" type="slidenum">
              <a:rPr lang="en-US"/>
              <a:pPr>
                <a:defRPr/>
              </a:pPr>
              <a:t>‹#›</a:t>
            </a:fld>
            <a:endParaRPr lang="en-US"/>
          </a:p>
        </p:txBody>
      </p:sp>
    </p:spTree>
    <p:extLst>
      <p:ext uri="{BB962C8B-B14F-4D97-AF65-F5344CB8AC3E}">
        <p14:creationId xmlns:p14="http://schemas.microsoft.com/office/powerpoint/2010/main" val="325464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593725"/>
            <a:ext cx="2139950" cy="5635625"/>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182563" y="593725"/>
            <a:ext cx="6269037" cy="56356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D7D99782-F3A1-974F-8C89-C42B9E5C3B52}" type="slidenum">
              <a:rPr lang="en-US"/>
              <a:pPr>
                <a:defRPr/>
              </a:pPr>
              <a:t>‹#›</a:t>
            </a:fld>
            <a:endParaRPr lang="en-US"/>
          </a:p>
        </p:txBody>
      </p:sp>
    </p:spTree>
    <p:extLst>
      <p:ext uri="{BB962C8B-B14F-4D97-AF65-F5344CB8AC3E}">
        <p14:creationId xmlns:p14="http://schemas.microsoft.com/office/powerpoint/2010/main" val="160773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2563" y="593725"/>
            <a:ext cx="8561387" cy="376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82563" y="1255713"/>
            <a:ext cx="8561387" cy="4973637"/>
          </a:xfrm>
        </p:spPr>
        <p:txBody>
          <a:bodyPr/>
          <a:lstStyle/>
          <a:p>
            <a:pPr lvl="0"/>
            <a:endParaRPr lang="zh-CN" altLang="en-US" noProof="0" smtClean="0"/>
          </a:p>
        </p:txBody>
      </p:sp>
      <p:sp>
        <p:nvSpPr>
          <p:cNvPr id="4" name="Rectangle 5"/>
          <p:cNvSpPr>
            <a:spLocks noGrp="1" noChangeArrowheads="1"/>
          </p:cNvSpPr>
          <p:nvPr>
            <p:ph type="sldNum" idx="10"/>
          </p:nvPr>
        </p:nvSpPr>
        <p:spPr>
          <a:ln/>
        </p:spPr>
        <p:txBody>
          <a:bodyPr/>
          <a:lstStyle>
            <a:lvl1pPr>
              <a:defRPr/>
            </a:lvl1pPr>
          </a:lstStyle>
          <a:p>
            <a:pPr>
              <a:defRPr/>
            </a:pPr>
            <a:fld id="{A9715A26-2917-9140-B9CA-09421C4C3F58}" type="slidenum">
              <a:rPr lang="en-US"/>
              <a:pPr>
                <a:defRPr/>
              </a:pPr>
              <a:t>‹#›</a:t>
            </a:fld>
            <a:endParaRPr lang="en-US"/>
          </a:p>
        </p:txBody>
      </p:sp>
    </p:spTree>
    <p:extLst>
      <p:ext uri="{BB962C8B-B14F-4D97-AF65-F5344CB8AC3E}">
        <p14:creationId xmlns:p14="http://schemas.microsoft.com/office/powerpoint/2010/main" val="85953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62B5DA0-96F0-F949-9D00-08D1B98B1C7A}" type="slidenum">
              <a:rPr lang="en-US"/>
              <a:pPr>
                <a:defRPr/>
              </a:pPr>
              <a:t>‹#›</a:t>
            </a:fld>
            <a:endParaRPr lang="en-US"/>
          </a:p>
        </p:txBody>
      </p:sp>
    </p:spTree>
    <p:extLst>
      <p:ext uri="{BB962C8B-B14F-4D97-AF65-F5344CB8AC3E}">
        <p14:creationId xmlns:p14="http://schemas.microsoft.com/office/powerpoint/2010/main" val="309624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FAA076B0-6157-444E-8C18-04F5FF4671E5}" type="slidenum">
              <a:rPr lang="en-US"/>
              <a:pPr>
                <a:defRPr/>
              </a:pPr>
              <a:t>‹#›</a:t>
            </a:fld>
            <a:endParaRPr lang="en-US"/>
          </a:p>
        </p:txBody>
      </p:sp>
    </p:spTree>
    <p:extLst>
      <p:ext uri="{BB962C8B-B14F-4D97-AF65-F5344CB8AC3E}">
        <p14:creationId xmlns:p14="http://schemas.microsoft.com/office/powerpoint/2010/main" val="331066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563" y="1255713"/>
            <a:ext cx="4203700" cy="4973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538663" y="1255713"/>
            <a:ext cx="4205287" cy="4973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3E7466F7-7C64-0D4B-866A-02103CB7ECC9}" type="slidenum">
              <a:rPr lang="en-US"/>
              <a:pPr>
                <a:defRPr/>
              </a:pPr>
              <a:t>‹#›</a:t>
            </a:fld>
            <a:endParaRPr lang="en-US"/>
          </a:p>
        </p:txBody>
      </p:sp>
    </p:spTree>
    <p:extLst>
      <p:ext uri="{BB962C8B-B14F-4D97-AF65-F5344CB8AC3E}">
        <p14:creationId xmlns:p14="http://schemas.microsoft.com/office/powerpoint/2010/main" val="427599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AB7391D3-8CF7-EE4A-BC93-73F7BA6E71C5}" type="slidenum">
              <a:rPr lang="en-US"/>
              <a:pPr>
                <a:defRPr/>
              </a:pPr>
              <a:t>‹#›</a:t>
            </a:fld>
            <a:endParaRPr lang="en-US"/>
          </a:p>
        </p:txBody>
      </p:sp>
    </p:spTree>
    <p:extLst>
      <p:ext uri="{BB962C8B-B14F-4D97-AF65-F5344CB8AC3E}">
        <p14:creationId xmlns:p14="http://schemas.microsoft.com/office/powerpoint/2010/main" val="301264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88AAB1D3-0A95-684F-9CF5-CD8BF108BB3E}" type="slidenum">
              <a:rPr lang="en-US"/>
              <a:pPr>
                <a:defRPr/>
              </a:pPr>
              <a:t>‹#›</a:t>
            </a:fld>
            <a:endParaRPr lang="en-US"/>
          </a:p>
        </p:txBody>
      </p:sp>
    </p:spTree>
    <p:extLst>
      <p:ext uri="{BB962C8B-B14F-4D97-AF65-F5344CB8AC3E}">
        <p14:creationId xmlns:p14="http://schemas.microsoft.com/office/powerpoint/2010/main" val="108082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66B1D9EC-B21D-E040-82C1-62889E1ED2E0}" type="slidenum">
              <a:rPr lang="en-US"/>
              <a:pPr>
                <a:defRPr/>
              </a:pPr>
              <a:t>‹#›</a:t>
            </a:fld>
            <a:endParaRPr lang="en-US"/>
          </a:p>
        </p:txBody>
      </p:sp>
    </p:spTree>
    <p:extLst>
      <p:ext uri="{BB962C8B-B14F-4D97-AF65-F5344CB8AC3E}">
        <p14:creationId xmlns:p14="http://schemas.microsoft.com/office/powerpoint/2010/main" val="108815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2F5D44C9-F9C5-6545-8791-EEDC71371D12}" type="slidenum">
              <a:rPr lang="en-US"/>
              <a:pPr>
                <a:defRPr/>
              </a:pPr>
              <a:t>‹#›</a:t>
            </a:fld>
            <a:endParaRPr lang="en-US"/>
          </a:p>
        </p:txBody>
      </p:sp>
    </p:spTree>
    <p:extLst>
      <p:ext uri="{BB962C8B-B14F-4D97-AF65-F5344CB8AC3E}">
        <p14:creationId xmlns:p14="http://schemas.microsoft.com/office/powerpoint/2010/main" val="12386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A848587E-2FF5-0A4D-A078-79ACD24BEE2E}" type="slidenum">
              <a:rPr lang="en-US"/>
              <a:pPr>
                <a:defRPr/>
              </a:pPr>
              <a:t>‹#›</a:t>
            </a:fld>
            <a:endParaRPr lang="en-US"/>
          </a:p>
        </p:txBody>
      </p:sp>
    </p:spTree>
    <p:extLst>
      <p:ext uri="{BB962C8B-B14F-4D97-AF65-F5344CB8AC3E}">
        <p14:creationId xmlns:p14="http://schemas.microsoft.com/office/powerpoint/2010/main" val="150526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1"/>
          <p:cNvSpPr>
            <a:spLocks noGrp="1" noChangeArrowheads="1"/>
          </p:cNvSpPr>
          <p:nvPr>
            <p:ph type="title"/>
          </p:nvPr>
        </p:nvSpPr>
        <p:spPr bwMode="auto">
          <a:xfrm>
            <a:off x="182563" y="593725"/>
            <a:ext cx="8561387"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209923" name="Rectangle 2"/>
          <p:cNvSpPr>
            <a:spLocks noGrp="1" noChangeArrowheads="1"/>
          </p:cNvSpPr>
          <p:nvPr>
            <p:ph type="body" idx="1"/>
          </p:nvPr>
        </p:nvSpPr>
        <p:spPr bwMode="auto">
          <a:xfrm>
            <a:off x="182563" y="1255713"/>
            <a:ext cx="8561387" cy="497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9924" name="Line 3"/>
          <p:cNvSpPr>
            <a:spLocks noChangeShapeType="1"/>
          </p:cNvSpPr>
          <p:nvPr/>
        </p:nvSpPr>
        <p:spPr bwMode="auto">
          <a:xfrm>
            <a:off x="228600" y="549275"/>
            <a:ext cx="8594725"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p>
        </p:txBody>
      </p:sp>
      <p:sp>
        <p:nvSpPr>
          <p:cNvPr id="1029" name="Rectangle 4"/>
          <p:cNvSpPr>
            <a:spLocks noChangeArrowheads="1"/>
          </p:cNvSpPr>
          <p:nvPr/>
        </p:nvSpPr>
        <p:spPr bwMode="auto">
          <a:xfrm>
            <a:off x="6324600" y="6577013"/>
            <a:ext cx="2636838"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000" b="1">
                <a:solidFill>
                  <a:srgbClr val="000000"/>
                </a:solidFill>
                <a:latin typeface="Arial" charset="0"/>
                <a:ea typeface="宋体" charset="0"/>
                <a:cs typeface="宋体" charset="0"/>
              </a:rPr>
              <a:t>© 2014 CY Lin, Columbia University</a:t>
            </a:r>
          </a:p>
        </p:txBody>
      </p:sp>
      <p:sp>
        <p:nvSpPr>
          <p:cNvPr id="2" name="Rectangle 5"/>
          <p:cNvSpPr>
            <a:spLocks noGrp="1" noChangeArrowheads="1"/>
          </p:cNvSpPr>
          <p:nvPr>
            <p:ph type="sldNum"/>
          </p:nvPr>
        </p:nvSpPr>
        <p:spPr bwMode="auto">
          <a:xfrm>
            <a:off x="304800" y="6488113"/>
            <a:ext cx="12827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tx1"/>
                </a:solidFill>
              </a:defRPr>
            </a:lvl1pPr>
          </a:lstStyle>
          <a:p>
            <a:pPr>
              <a:defRPr/>
            </a:pPr>
            <a:fld id="{D6E30DA3-97BC-DB48-BC1B-0EDB340C4FF4}" type="slidenum">
              <a:rPr lang="en-US"/>
              <a:pPr>
                <a:defRPr/>
              </a:pPr>
              <a:t>‹#›</a:t>
            </a:fld>
            <a:endParaRPr lang="en-US"/>
          </a:p>
        </p:txBody>
      </p:sp>
      <p:sp>
        <p:nvSpPr>
          <p:cNvPr id="209927" name="Text Box 6"/>
          <p:cNvSpPr txBox="1">
            <a:spLocks noChangeArrowheads="1"/>
          </p:cNvSpPr>
          <p:nvPr/>
        </p:nvSpPr>
        <p:spPr bwMode="auto">
          <a:xfrm>
            <a:off x="533400" y="6581775"/>
            <a:ext cx="100012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600"/>
          </a:p>
        </p:txBody>
      </p:sp>
      <p:sp>
        <p:nvSpPr>
          <p:cNvPr id="209929" name="Text Box 8"/>
          <p:cNvSpPr txBox="1">
            <a:spLocks noChangeArrowheads="1"/>
          </p:cNvSpPr>
          <p:nvPr/>
        </p:nvSpPr>
        <p:spPr bwMode="auto">
          <a:xfrm>
            <a:off x="6824663" y="241300"/>
            <a:ext cx="184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1600"/>
          </a:p>
        </p:txBody>
      </p:sp>
      <p:sp>
        <p:nvSpPr>
          <p:cNvPr id="1033" name="Text Box 9"/>
          <p:cNvSpPr txBox="1">
            <a:spLocks noChangeArrowheads="1"/>
          </p:cNvSpPr>
          <p:nvPr/>
        </p:nvSpPr>
        <p:spPr bwMode="auto">
          <a:xfrm>
            <a:off x="2438400" y="6613525"/>
            <a:ext cx="39989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Calibri" charset="0"/>
                <a:ea typeface="ＭＳ Ｐゴシック" charset="0"/>
                <a:cs typeface="ＭＳ Ｐゴシック" charset="0"/>
              </a:defRPr>
            </a:lvl9pPr>
          </a:lstStyle>
          <a:p>
            <a:pPr eaLnBrk="1" hangingPunct="1">
              <a:buClrTx/>
              <a:buFontTx/>
              <a:buNone/>
              <a:defRPr/>
            </a:pPr>
            <a:r>
              <a:rPr lang="en-US" sz="1000" smtClean="0">
                <a:solidFill>
                  <a:srgbClr val="000000"/>
                </a:solidFill>
                <a:latin typeface="Arial" charset="0"/>
              </a:rPr>
              <a:t>E6893 Big Data Analytics – Lecture 4: Big Data Analytics Algorithms</a:t>
            </a:r>
          </a:p>
        </p:txBody>
      </p:sp>
      <p:pic>
        <p:nvPicPr>
          <p:cNvPr id="209931" name="Picture 11"/>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8229600" y="85725"/>
            <a:ext cx="533400" cy="430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mj-lt"/>
          <a:ea typeface="宋体" charset="0"/>
          <a:cs typeface="+mj-cs"/>
        </a:defRPr>
      </a:lvl1pPr>
      <a:lvl2pPr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宋体" charset="0"/>
          <a:cs typeface="Arial" charset="0"/>
        </a:defRPr>
      </a:lvl2pPr>
      <a:lvl3pPr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宋体" charset="0"/>
          <a:cs typeface="Arial" charset="0"/>
        </a:defRPr>
      </a:lvl3pPr>
      <a:lvl4pPr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宋体" charset="0"/>
          <a:cs typeface="Arial" charset="0"/>
        </a:defRPr>
      </a:lvl4pPr>
      <a:lvl5pPr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宋体" charset="0"/>
          <a:cs typeface="Arial" charset="0"/>
        </a:defRPr>
      </a:lvl5pPr>
      <a:lvl6pPr marL="457200"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ＭＳ Ｐゴシック" charset="0"/>
          <a:cs typeface="Arial" charset="0"/>
        </a:defRPr>
      </a:lvl6pPr>
      <a:lvl7pPr marL="914400"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ＭＳ Ｐゴシック" charset="0"/>
          <a:cs typeface="Arial" charset="0"/>
        </a:defRPr>
      </a:lvl7pPr>
      <a:lvl8pPr marL="1371600"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ＭＳ Ｐゴシック" charset="0"/>
          <a:cs typeface="Arial" charset="0"/>
        </a:defRPr>
      </a:lvl8pPr>
      <a:lvl9pPr marL="1828800" algn="l" defTabSz="457200" rtl="0" fontAlgn="base">
        <a:lnSpc>
          <a:spcPct val="90000"/>
        </a:lnSpc>
        <a:spcBef>
          <a:spcPct val="0"/>
        </a:spcBef>
        <a:spcAft>
          <a:spcPct val="0"/>
        </a:spcAft>
        <a:buClr>
          <a:srgbClr val="000000"/>
        </a:buClr>
        <a:buSzPct val="100000"/>
        <a:buFont typeface="Times New Roman" charset="0"/>
        <a:defRPr sz="2200" b="1">
          <a:solidFill>
            <a:srgbClr val="7889FB"/>
          </a:solidFill>
          <a:latin typeface="Arial" charset="0"/>
          <a:ea typeface="ＭＳ Ｐゴシック" charset="0"/>
          <a:cs typeface="Arial" charset="0"/>
        </a:defRPr>
      </a:lvl9pPr>
    </p:titleStyle>
    <p:bodyStyle>
      <a:lvl1pPr marL="342900" indent="-342900" algn="l" defTabSz="457200" rtl="0" fontAlgn="base">
        <a:spcBef>
          <a:spcPts val="400"/>
        </a:spcBef>
        <a:spcAft>
          <a:spcPct val="0"/>
        </a:spcAft>
        <a:buClr>
          <a:srgbClr val="000000"/>
        </a:buClr>
        <a:buSzPct val="100000"/>
        <a:buFont typeface="Times New Roman" charset="0"/>
        <a:defRPr kumimoji="1" sz="1600">
          <a:solidFill>
            <a:srgbClr val="000000"/>
          </a:solidFill>
          <a:latin typeface="+mn-lt"/>
          <a:ea typeface="宋体" charset="0"/>
          <a:cs typeface="+mn-cs"/>
        </a:defRPr>
      </a:lvl1pPr>
      <a:lvl2pPr marL="742950" indent="-285750" algn="l" defTabSz="457200" rtl="0" fontAlgn="base">
        <a:spcBef>
          <a:spcPts val="400"/>
        </a:spcBef>
        <a:spcAft>
          <a:spcPct val="0"/>
        </a:spcAft>
        <a:buClr>
          <a:srgbClr val="000000"/>
        </a:buClr>
        <a:buSzPct val="100000"/>
        <a:buFont typeface="Times New Roman" charset="0"/>
        <a:defRPr kumimoji="1" sz="1600">
          <a:solidFill>
            <a:srgbClr val="000000"/>
          </a:solidFill>
          <a:latin typeface="+mn-lt"/>
          <a:ea typeface="Arial" charset="0"/>
          <a:cs typeface="+mn-cs"/>
        </a:defRPr>
      </a:lvl2pPr>
      <a:lvl3pPr marL="1143000" indent="-228600" algn="l" defTabSz="457200" rtl="0" fontAlgn="base">
        <a:spcBef>
          <a:spcPts val="400"/>
        </a:spcBef>
        <a:spcAft>
          <a:spcPct val="0"/>
        </a:spcAft>
        <a:buClr>
          <a:srgbClr val="000000"/>
        </a:buClr>
        <a:buSzPct val="100000"/>
        <a:buFont typeface="Times New Roman" charset="0"/>
        <a:defRPr kumimoji="1" sz="1600">
          <a:solidFill>
            <a:srgbClr val="000000"/>
          </a:solidFill>
          <a:latin typeface="+mn-lt"/>
          <a:ea typeface="Arial" charset="0"/>
          <a:cs typeface="+mn-cs"/>
        </a:defRPr>
      </a:lvl3pPr>
      <a:lvl4pPr marL="1600200" indent="-228600" algn="l" defTabSz="457200" rtl="0" fontAlgn="base">
        <a:spcBef>
          <a:spcPts val="400"/>
        </a:spcBef>
        <a:spcAft>
          <a:spcPct val="0"/>
        </a:spcAft>
        <a:buClr>
          <a:srgbClr val="000000"/>
        </a:buClr>
        <a:buSzPct val="100000"/>
        <a:buFont typeface="Times New Roman" charset="0"/>
        <a:defRPr kumimoji="1" sz="1600">
          <a:solidFill>
            <a:srgbClr val="000000"/>
          </a:solidFill>
          <a:latin typeface="+mn-lt"/>
          <a:ea typeface="Arial" charset="0"/>
          <a:cs typeface="+mn-cs"/>
        </a:defRPr>
      </a:lvl4pPr>
      <a:lvl5pPr marL="2057400" indent="-228600" algn="l" defTabSz="457200" rtl="0" fontAlgn="base">
        <a:spcBef>
          <a:spcPts val="400"/>
        </a:spcBef>
        <a:spcAft>
          <a:spcPct val="0"/>
        </a:spcAft>
        <a:buClr>
          <a:srgbClr val="000000"/>
        </a:buClr>
        <a:buSzPct val="100000"/>
        <a:buFont typeface="Times New Roman" charset="0"/>
        <a:defRPr kumimoji="1" sz="1600">
          <a:solidFill>
            <a:srgbClr val="000000"/>
          </a:solidFill>
          <a:latin typeface="+mn-lt"/>
          <a:ea typeface="Arial" charset="0"/>
          <a:cs typeface="+mn-cs"/>
        </a:defRPr>
      </a:lvl5pPr>
      <a:lvl6pPr marL="2514600" indent="-228600" algn="l" defTabSz="457200" rtl="0" fontAlgn="base">
        <a:spcBef>
          <a:spcPts val="400"/>
        </a:spcBef>
        <a:spcAft>
          <a:spcPct val="0"/>
        </a:spcAft>
        <a:buClr>
          <a:srgbClr val="000000"/>
        </a:buClr>
        <a:buSzPct val="100000"/>
        <a:buFont typeface="Times New Roman" charset="0"/>
        <a:defRPr sz="1600">
          <a:solidFill>
            <a:srgbClr val="000000"/>
          </a:solidFill>
          <a:latin typeface="+mn-lt"/>
          <a:ea typeface="+mn-ea"/>
          <a:cs typeface="+mn-cs"/>
        </a:defRPr>
      </a:lvl6pPr>
      <a:lvl7pPr marL="2971800" indent="-228600" algn="l" defTabSz="457200" rtl="0" fontAlgn="base">
        <a:spcBef>
          <a:spcPts val="400"/>
        </a:spcBef>
        <a:spcAft>
          <a:spcPct val="0"/>
        </a:spcAft>
        <a:buClr>
          <a:srgbClr val="000000"/>
        </a:buClr>
        <a:buSzPct val="100000"/>
        <a:buFont typeface="Times New Roman" charset="0"/>
        <a:defRPr sz="1600">
          <a:solidFill>
            <a:srgbClr val="000000"/>
          </a:solidFill>
          <a:latin typeface="+mn-lt"/>
          <a:ea typeface="+mn-ea"/>
          <a:cs typeface="+mn-cs"/>
        </a:defRPr>
      </a:lvl7pPr>
      <a:lvl8pPr marL="3429000" indent="-228600" algn="l" defTabSz="457200" rtl="0" fontAlgn="base">
        <a:spcBef>
          <a:spcPts val="400"/>
        </a:spcBef>
        <a:spcAft>
          <a:spcPct val="0"/>
        </a:spcAft>
        <a:buClr>
          <a:srgbClr val="000000"/>
        </a:buClr>
        <a:buSzPct val="100000"/>
        <a:buFont typeface="Times New Roman" charset="0"/>
        <a:defRPr sz="1600">
          <a:solidFill>
            <a:srgbClr val="000000"/>
          </a:solidFill>
          <a:latin typeface="+mn-lt"/>
          <a:ea typeface="+mn-ea"/>
          <a:cs typeface="+mn-cs"/>
        </a:defRPr>
      </a:lvl8pPr>
      <a:lvl9pPr marL="3886200" indent="-228600" algn="l" defTabSz="457200" rtl="0" fontAlgn="base">
        <a:spcBef>
          <a:spcPts val="400"/>
        </a:spcBef>
        <a:spcAft>
          <a:spcPct val="0"/>
        </a:spcAft>
        <a:buClr>
          <a:srgbClr val="000000"/>
        </a:buClr>
        <a:buSzPct val="100000"/>
        <a:buFont typeface="Times New Roman" charset="0"/>
        <a:defRPr sz="16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100" y="0"/>
            <a:ext cx="8229600" cy="584775"/>
          </a:xfrm>
          <a:prstGeom prst="rect">
            <a:avLst/>
          </a:prstGeom>
          <a:noFill/>
        </p:spPr>
        <p:txBody>
          <a:bodyPr wrap="square" rtlCol="0">
            <a:spAutoFit/>
          </a:bodyPr>
          <a:lstStyle/>
          <a:p>
            <a:r>
              <a:rPr kumimoji="1" lang="en-US" altLang="zh-CN" sz="3200" b="1" dirty="0" smtClean="0">
                <a:solidFill>
                  <a:srgbClr val="0000FF"/>
                </a:solidFill>
              </a:rPr>
              <a:t>Logistic regression – Predict </a:t>
            </a:r>
            <a:r>
              <a:rPr kumimoji="1" lang="en-US" altLang="zh-CN" sz="3200" b="1" dirty="0" smtClean="0">
                <a:solidFill>
                  <a:srgbClr val="0000FF"/>
                </a:solidFill>
              </a:rPr>
              <a:t>stock </a:t>
            </a:r>
            <a:r>
              <a:rPr kumimoji="1" lang="en-US" altLang="zh-CN" sz="3200" b="1" dirty="0" smtClean="0">
                <a:solidFill>
                  <a:srgbClr val="0000FF"/>
                </a:solidFill>
              </a:rPr>
              <a:t>movement</a:t>
            </a:r>
            <a:endParaRPr kumimoji="1" lang="zh-CN" altLang="en-US" sz="3200" b="1" dirty="0">
              <a:solidFill>
                <a:srgbClr val="0000FF"/>
              </a:solidFill>
            </a:endParaRPr>
          </a:p>
        </p:txBody>
      </p:sp>
      <p:sp>
        <p:nvSpPr>
          <p:cNvPr id="4" name="Content Placeholder 7"/>
          <p:cNvSpPr txBox="1">
            <a:spLocks/>
          </p:cNvSpPr>
          <p:nvPr/>
        </p:nvSpPr>
        <p:spPr>
          <a:xfrm>
            <a:off x="228600" y="914400"/>
            <a:ext cx="8763000" cy="5410200"/>
          </a:xfrm>
          <a:prstGeom prst="rect">
            <a:avLst/>
          </a:prstGeom>
        </p:spPr>
        <p:txBody>
          <a:bodyPr/>
          <a:lstStyle>
            <a:defPPr>
              <a:defRPr lang="en-GB"/>
            </a:defPPr>
            <a:lvl1pPr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1pPr>
            <a:lvl2pPr marL="742950" indent="-28575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2pPr>
            <a:lvl3pPr marL="11430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3pPr>
            <a:lvl4pPr marL="16002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4pPr>
            <a:lvl5pPr marL="20574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bg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bg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bg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bg1"/>
                </a:solidFill>
                <a:latin typeface="Calibri" charset="0"/>
                <a:ea typeface="ＭＳ Ｐゴシック" charset="0"/>
                <a:cs typeface="ＭＳ Ｐゴシック" charset="0"/>
              </a:defRPr>
            </a:lvl9pPr>
          </a:lstStyle>
          <a:p>
            <a:r>
              <a:rPr lang="en-US" sz="1800" b="1" dirty="0" smtClean="0">
                <a:solidFill>
                  <a:schemeClr val="tx1"/>
                </a:solidFill>
                <a:latin typeface="Calibri" panose="020F0502020204030204" pitchFamily="34" charset="0"/>
              </a:rPr>
              <a:t>Motivation:  </a:t>
            </a:r>
            <a:r>
              <a:rPr lang="en-US" sz="1800" dirty="0" smtClean="0">
                <a:solidFill>
                  <a:schemeClr val="tx1"/>
                </a:solidFill>
                <a:latin typeface="Calibri" panose="020F0502020204030204" pitchFamily="34" charset="0"/>
              </a:rPr>
              <a:t>Binary logistic regression deals with situations in which the outcome for a dependent variable can have two possible type.  We can use Mahout logistic regression to forecast what is the next action (Buy versus SELL) based on training input.  The assumption is that the BUY/SELL action depends on a combination of market dependent inputs (Open, Close, High) as predictor</a:t>
            </a:r>
            <a:r>
              <a:rPr lang="en-US" sz="1800" dirty="0" smtClean="0">
                <a:solidFill>
                  <a:schemeClr val="tx1"/>
                </a:solidFill>
                <a:latin typeface="Calibri" panose="020F0502020204030204" pitchFamily="34" charset="0"/>
              </a:rPr>
              <a:t>.</a:t>
            </a:r>
          </a:p>
          <a:p>
            <a:endParaRPr lang="en-US" sz="1800" dirty="0" smtClean="0">
              <a:solidFill>
                <a:schemeClr val="tx1"/>
              </a:solidFill>
              <a:latin typeface="Calibri" panose="020F0502020204030204" pitchFamily="34" charset="0"/>
            </a:endParaRPr>
          </a:p>
          <a:p>
            <a:r>
              <a:rPr lang="en-US" sz="1800" b="1" dirty="0" smtClean="0">
                <a:solidFill>
                  <a:schemeClr val="tx1"/>
                </a:solidFill>
                <a:latin typeface="Calibri" panose="020F0502020204030204" pitchFamily="34" charset="0"/>
              </a:rPr>
              <a:t>Algorithm</a:t>
            </a:r>
            <a:r>
              <a:rPr lang="en-US" sz="1800" dirty="0" smtClean="0">
                <a:solidFill>
                  <a:schemeClr val="tx1"/>
                </a:solidFill>
                <a:latin typeface="Calibri" panose="020F0502020204030204" pitchFamily="34" charset="0"/>
              </a:rPr>
              <a:t>: </a:t>
            </a:r>
          </a:p>
          <a:p>
            <a:pPr marL="342900" indent="-342900">
              <a:buFont typeface="+mj-lt"/>
              <a:buAutoNum type="arabicPeriod"/>
            </a:pPr>
            <a:r>
              <a:rPr lang="en-US" sz="1800" dirty="0" smtClean="0">
                <a:solidFill>
                  <a:schemeClr val="tx1"/>
                </a:solidFill>
                <a:latin typeface="Calibri" panose="020F0502020204030204" pitchFamily="34" charset="0"/>
              </a:rPr>
              <a:t>Applied JAVA code (APP.java) to create action (BUY/SELL) column.  If the close price of the current timeline is greater previous timeline, Action = SELL, otherwise, Action = Buy</a:t>
            </a:r>
            <a:endParaRPr lang="en-US" sz="1800" dirty="0">
              <a:solidFill>
                <a:schemeClr val="tx1"/>
              </a:solidFill>
              <a:latin typeface="Calibri" panose="020F0502020204030204" pitchFamily="34" charset="0"/>
            </a:endParaRPr>
          </a:p>
          <a:p>
            <a:pPr marL="342900" indent="-342900">
              <a:buFont typeface="+mj-lt"/>
              <a:buAutoNum type="arabicPeriod"/>
            </a:pPr>
            <a:r>
              <a:rPr lang="en-US" sz="1800" dirty="0" smtClean="0">
                <a:solidFill>
                  <a:schemeClr val="tx1"/>
                </a:solidFill>
                <a:latin typeface="Calibri" panose="020F0502020204030204" pitchFamily="34" charset="0"/>
              </a:rPr>
              <a:t>Trained the file using a logistic regression from the mahout command line</a:t>
            </a:r>
          </a:p>
          <a:p>
            <a:pPr marL="342900" indent="-342900">
              <a:buAutoNum type="arabicPeriod"/>
            </a:pPr>
            <a:r>
              <a:rPr lang="en-US" sz="1800" dirty="0">
                <a:solidFill>
                  <a:schemeClr val="tx1"/>
                </a:solidFill>
                <a:latin typeface="Calibri" panose="020F0502020204030204" pitchFamily="34" charset="0"/>
              </a:rPr>
              <a:t>Applied </a:t>
            </a:r>
            <a:r>
              <a:rPr lang="en-US" sz="1800" dirty="0" smtClean="0">
                <a:solidFill>
                  <a:schemeClr val="tx1"/>
                </a:solidFill>
                <a:latin typeface="Calibri" panose="020F0502020204030204" pitchFamily="34" charset="0"/>
              </a:rPr>
              <a:t>the generated model against test of data</a:t>
            </a:r>
          </a:p>
          <a:p>
            <a:endParaRPr lang="en-US" sz="1800" dirty="0">
              <a:solidFill>
                <a:schemeClr val="tx1"/>
              </a:solidFill>
              <a:latin typeface="Calibri" panose="020F0502020204030204" pitchFamily="34" charset="0"/>
            </a:endParaRPr>
          </a:p>
          <a:p>
            <a:r>
              <a:rPr lang="en-US" sz="1800" b="1" dirty="0" smtClean="0">
                <a:solidFill>
                  <a:schemeClr val="tx1"/>
                </a:solidFill>
                <a:latin typeface="Calibri" panose="020F0502020204030204" pitchFamily="34" charset="0"/>
              </a:rPr>
              <a:t>Result</a:t>
            </a:r>
            <a:r>
              <a:rPr lang="en-US" sz="1800" dirty="0" smtClean="0">
                <a:solidFill>
                  <a:schemeClr val="tx1"/>
                </a:solidFill>
                <a:latin typeface="Calibri" panose="020F0502020204030204" pitchFamily="34" charset="0"/>
              </a:rPr>
              <a:t>: </a:t>
            </a:r>
          </a:p>
          <a:p>
            <a:pPr marL="342900" indent="-342900">
              <a:buFont typeface="+mj-lt"/>
              <a:buAutoNum type="arabicPeriod"/>
            </a:pPr>
            <a:r>
              <a:rPr lang="en-US" sz="1800" dirty="0" smtClean="0">
                <a:solidFill>
                  <a:schemeClr val="tx1"/>
                </a:solidFill>
                <a:latin typeface="Calibri" panose="020F0502020204030204" pitchFamily="34" charset="0"/>
              </a:rPr>
              <a:t>The first parameter is AUC (Area Under the Curve).  This parameter is the probability of the model that classifies the data correctly.  The AUC tells us the higher the value between 0 and 1, the fewer false positives we have.  </a:t>
            </a:r>
            <a:r>
              <a:rPr lang="en-US" sz="1800" dirty="0" smtClean="0">
                <a:solidFill>
                  <a:srgbClr val="FF0000"/>
                </a:solidFill>
                <a:latin typeface="Calibri" panose="020F0502020204030204" pitchFamily="34" charset="0"/>
              </a:rPr>
              <a:t>AUC = 0.7, not high enough for good model.</a:t>
            </a:r>
          </a:p>
          <a:p>
            <a:pPr marL="342900" indent="-342900">
              <a:buFont typeface="+mj-lt"/>
              <a:buAutoNum type="arabicPeriod"/>
            </a:pPr>
            <a:r>
              <a:rPr lang="en-US" sz="1800" dirty="0" smtClean="0">
                <a:solidFill>
                  <a:schemeClr val="tx1"/>
                </a:solidFill>
                <a:latin typeface="Calibri" panose="020F0502020204030204" pitchFamily="34" charset="0"/>
              </a:rPr>
              <a:t>The 2</a:t>
            </a:r>
            <a:r>
              <a:rPr lang="en-US" sz="1800" baseline="30000" dirty="0" smtClean="0">
                <a:solidFill>
                  <a:schemeClr val="tx1"/>
                </a:solidFill>
                <a:latin typeface="Calibri" panose="020F0502020204030204" pitchFamily="34" charset="0"/>
              </a:rPr>
              <a:t>nd</a:t>
            </a:r>
            <a:r>
              <a:rPr lang="en-US" sz="1800" dirty="0" smtClean="0">
                <a:solidFill>
                  <a:schemeClr val="tx1"/>
                </a:solidFill>
                <a:latin typeface="Calibri" panose="020F0502020204030204" pitchFamily="34" charset="0"/>
              </a:rPr>
              <a:t> parameter is  the confusion matrix .  This parameter tell us that </a:t>
            </a:r>
            <a:r>
              <a:rPr lang="en-US" sz="1800" dirty="0" smtClean="0">
                <a:solidFill>
                  <a:srgbClr val="FF0000"/>
                </a:solidFill>
                <a:latin typeface="Calibri" panose="020F0502020204030204" pitchFamily="34" charset="0"/>
              </a:rPr>
              <a:t>the model performs well in 41 out of 66 test cases.</a:t>
            </a:r>
            <a:endParaRPr lang="en-US" sz="1800" dirty="0" smtClean="0">
              <a:solidFill>
                <a:srgbClr val="FF0000"/>
              </a:solidFill>
              <a:latin typeface="Calibri" panose="020F0502020204030204" pitchFamily="34" charset="0"/>
            </a:endParaRPr>
          </a:p>
        </p:txBody>
      </p:sp>
    </p:spTree>
    <p:extLst>
      <p:ext uri="{BB962C8B-B14F-4D97-AF65-F5344CB8AC3E}">
        <p14:creationId xmlns:p14="http://schemas.microsoft.com/office/powerpoint/2010/main" val="126037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400" y="0"/>
            <a:ext cx="8305800" cy="1077218"/>
          </a:xfrm>
          <a:prstGeom prst="rect">
            <a:avLst/>
          </a:prstGeom>
          <a:noFill/>
        </p:spPr>
        <p:txBody>
          <a:bodyPr wrap="square" rtlCol="0">
            <a:spAutoFit/>
          </a:bodyPr>
          <a:lstStyle/>
          <a:p>
            <a:r>
              <a:rPr kumimoji="1" lang="en-US" altLang="zh-CN" sz="3200" b="1" dirty="0">
                <a:solidFill>
                  <a:srgbClr val="0000FF"/>
                </a:solidFill>
              </a:rPr>
              <a:t>Time-Series </a:t>
            </a:r>
            <a:r>
              <a:rPr kumimoji="1" lang="en-US" altLang="zh-CN" sz="3200" b="1" dirty="0" smtClean="0">
                <a:solidFill>
                  <a:srgbClr val="0000FF"/>
                </a:solidFill>
              </a:rPr>
              <a:t>Analysis: Forecasting multistep ahead base on GARCH model and calculate VAR</a:t>
            </a:r>
            <a:endParaRPr kumimoji="1" lang="zh-CN" altLang="en-US" sz="3200" b="1" dirty="0">
              <a:solidFill>
                <a:srgbClr val="0000FF"/>
              </a:solidFill>
            </a:endParaRPr>
          </a:p>
        </p:txBody>
      </p:sp>
      <p:sp>
        <p:nvSpPr>
          <p:cNvPr id="4" name="Content Placeholder 7"/>
          <p:cNvSpPr txBox="1">
            <a:spLocks/>
          </p:cNvSpPr>
          <p:nvPr/>
        </p:nvSpPr>
        <p:spPr>
          <a:xfrm>
            <a:off x="228600" y="1089918"/>
            <a:ext cx="8763000" cy="5410200"/>
          </a:xfrm>
          <a:prstGeom prst="rect">
            <a:avLst/>
          </a:prstGeom>
        </p:spPr>
        <p:txBody>
          <a:bodyPr/>
          <a:lstStyle>
            <a:defPPr>
              <a:defRPr lang="en-GB"/>
            </a:defPPr>
            <a:lvl1pPr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1pPr>
            <a:lvl2pPr marL="742950" indent="-28575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2pPr>
            <a:lvl3pPr marL="11430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3pPr>
            <a:lvl4pPr marL="16002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4pPr>
            <a:lvl5pPr marL="2057400" indent="-228600" algn="l" defTabSz="457200" rtl="0" fontAlgn="base">
              <a:spcBef>
                <a:spcPct val="0"/>
              </a:spcBef>
              <a:spcAft>
                <a:spcPct val="0"/>
              </a:spcAft>
              <a:buClr>
                <a:srgbClr val="000000"/>
              </a:buClr>
              <a:buSzPct val="100000"/>
              <a:buFont typeface="Times New Roman" charset="0"/>
              <a:defRPr sz="2400" kern="1200">
                <a:solidFill>
                  <a:schemeClr val="bg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bg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bg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bg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bg1"/>
                </a:solidFill>
                <a:latin typeface="Calibri" charset="0"/>
                <a:ea typeface="ＭＳ Ｐゴシック" charset="0"/>
                <a:cs typeface="ＭＳ Ｐゴシック" charset="0"/>
              </a:defRPr>
            </a:lvl9pPr>
          </a:lstStyle>
          <a:p>
            <a:r>
              <a:rPr lang="en-US" sz="1800" b="1" dirty="0" smtClean="0">
                <a:solidFill>
                  <a:schemeClr val="tx1"/>
                </a:solidFill>
                <a:latin typeface="Calibri" panose="020F0502020204030204" pitchFamily="34" charset="0"/>
              </a:rPr>
              <a:t>Motivation:  </a:t>
            </a:r>
            <a:r>
              <a:rPr lang="en-US" sz="1800" dirty="0">
                <a:solidFill>
                  <a:schemeClr val="tx1"/>
                </a:solidFill>
                <a:latin typeface="Calibri" panose="020F0502020204030204" pitchFamily="34" charset="0"/>
              </a:rPr>
              <a:t>R</a:t>
            </a:r>
            <a:r>
              <a:rPr lang="en-US" sz="1800" dirty="0" smtClean="0">
                <a:solidFill>
                  <a:schemeClr val="tx1"/>
                </a:solidFill>
                <a:latin typeface="Calibri" panose="020F0502020204030204" pitchFamily="34" charset="0"/>
              </a:rPr>
              <a:t>eal world financial time series has property called volatility clustering; that is periods of relative calm are interrupted by bursts of volatility.  An extreme market movement might represent a significant downside risk to the security portfolio of an investor.  Using </a:t>
            </a:r>
            <a:r>
              <a:rPr lang="en-US" sz="1800" dirty="0" err="1" smtClean="0">
                <a:solidFill>
                  <a:schemeClr val="tx1"/>
                </a:solidFill>
                <a:latin typeface="Calibri" panose="020F0502020204030204" pitchFamily="34" charset="0"/>
              </a:rPr>
              <a:t>RHadoop</a:t>
            </a:r>
            <a:r>
              <a:rPr lang="en-US" sz="1800" dirty="0" smtClean="0">
                <a:solidFill>
                  <a:schemeClr val="tx1"/>
                </a:solidFill>
                <a:latin typeface="Calibri" panose="020F0502020204030204" pitchFamily="34" charset="0"/>
              </a:rPr>
              <a:t> ecosystem to forecast the future volatility and calculate Value at Risk (VAR) can help investor to prepared for losses arising from natural or man-made catastrophes, even of a magnitude not experienced before.</a:t>
            </a:r>
            <a:endParaRPr lang="en-US" sz="1800" dirty="0" smtClean="0">
              <a:solidFill>
                <a:schemeClr val="tx1"/>
              </a:solidFill>
              <a:latin typeface="Calibri" panose="020F0502020204030204" pitchFamily="34" charset="0"/>
            </a:endParaRPr>
          </a:p>
          <a:p>
            <a:endParaRPr lang="en-US" sz="1800" dirty="0" smtClean="0">
              <a:solidFill>
                <a:schemeClr val="tx1"/>
              </a:solidFill>
              <a:latin typeface="Calibri" panose="020F0502020204030204" pitchFamily="34" charset="0"/>
            </a:endParaRPr>
          </a:p>
          <a:p>
            <a:r>
              <a:rPr lang="en-US" sz="1800" b="1" dirty="0">
                <a:solidFill>
                  <a:schemeClr val="tx1"/>
                </a:solidFill>
                <a:latin typeface="Calibri" panose="020F0502020204030204" pitchFamily="34" charset="0"/>
              </a:rPr>
              <a:t>Algorithm</a:t>
            </a:r>
            <a:r>
              <a:rPr lang="en-US" sz="1800" dirty="0">
                <a:solidFill>
                  <a:schemeClr val="tx1"/>
                </a:solidFill>
                <a:latin typeface="Calibri" panose="020F0502020204030204" pitchFamily="34" charset="0"/>
              </a:rPr>
              <a:t>: </a:t>
            </a:r>
          </a:p>
          <a:p>
            <a:pPr marL="342900" indent="-342900">
              <a:buFont typeface="+mj-lt"/>
              <a:buAutoNum type="arabicPeriod"/>
            </a:pPr>
            <a:r>
              <a:rPr lang="en-US" sz="1800" dirty="0" smtClean="0">
                <a:solidFill>
                  <a:schemeClr val="tx1"/>
                </a:solidFill>
                <a:latin typeface="Calibri" panose="020F0502020204030204" pitchFamily="34" charset="0"/>
              </a:rPr>
              <a:t>Used PIG and Python script to pre-process the raw data (AAPL) then load it into </a:t>
            </a:r>
            <a:r>
              <a:rPr lang="en-US" sz="1800" dirty="0" err="1" smtClean="0">
                <a:solidFill>
                  <a:schemeClr val="tx1"/>
                </a:solidFill>
                <a:latin typeface="Calibri" panose="020F0502020204030204" pitchFamily="34" charset="0"/>
              </a:rPr>
              <a:t>Rstudio</a:t>
            </a:r>
            <a:endParaRPr lang="en-US" sz="1800" dirty="0" smtClean="0">
              <a:solidFill>
                <a:schemeClr val="tx1"/>
              </a:solidFill>
              <a:latin typeface="Calibri" panose="020F0502020204030204" pitchFamily="34" charset="0"/>
            </a:endParaRPr>
          </a:p>
          <a:p>
            <a:pPr marL="342900" indent="-342900">
              <a:buFont typeface="+mj-lt"/>
              <a:buAutoNum type="arabicPeriod"/>
            </a:pPr>
            <a:r>
              <a:rPr lang="en-US" sz="1800" dirty="0" smtClean="0">
                <a:solidFill>
                  <a:schemeClr val="tx1"/>
                </a:solidFill>
                <a:latin typeface="Calibri" panose="020F0502020204030204" pitchFamily="34" charset="0"/>
              </a:rPr>
              <a:t>Applied </a:t>
            </a:r>
            <a:r>
              <a:rPr lang="en-US" sz="1800" dirty="0">
                <a:solidFill>
                  <a:schemeClr val="tx1"/>
                </a:solidFill>
                <a:latin typeface="Calibri" panose="020F0502020204030204" pitchFamily="34" charset="0"/>
              </a:rPr>
              <a:t>R code (</a:t>
            </a:r>
            <a:r>
              <a:rPr lang="en-US" sz="1800" dirty="0" err="1">
                <a:solidFill>
                  <a:schemeClr val="tx1"/>
                </a:solidFill>
                <a:latin typeface="Calibri" panose="020F0502020204030204" pitchFamily="34" charset="0"/>
              </a:rPr>
              <a:t>TimeSeriesAnalysis.R</a:t>
            </a:r>
            <a:r>
              <a:rPr lang="en-US" sz="1800" dirty="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Calculated the return in percentage.</a:t>
            </a:r>
            <a:endParaRPr lang="en-US" sz="1800" dirty="0">
              <a:solidFill>
                <a:schemeClr val="tx1"/>
              </a:solidFill>
              <a:latin typeface="Calibri" panose="020F0502020204030204" pitchFamily="34" charset="0"/>
            </a:endParaRPr>
          </a:p>
          <a:p>
            <a:pPr marL="342900" indent="-342900">
              <a:buAutoNum type="arabicPeriod"/>
            </a:pPr>
            <a:r>
              <a:rPr lang="en-US" sz="1800" dirty="0" smtClean="0">
                <a:solidFill>
                  <a:schemeClr val="tx1"/>
                </a:solidFill>
                <a:latin typeface="Calibri" panose="020F0502020204030204" pitchFamily="34" charset="0"/>
              </a:rPr>
              <a:t>Applied GARCH modeling to forecast the future volatility and calculate VAR</a:t>
            </a:r>
          </a:p>
          <a:p>
            <a:pPr marL="342900" indent="-342900">
              <a:buAutoNum type="arabicPeriod"/>
            </a:pPr>
            <a:r>
              <a:rPr lang="en-US" sz="1800" dirty="0" smtClean="0">
                <a:solidFill>
                  <a:schemeClr val="tx1"/>
                </a:solidFill>
                <a:latin typeface="Calibri" panose="020F0502020204030204" pitchFamily="34" charset="0"/>
              </a:rPr>
              <a:t>Applied Extreme Value Theory </a:t>
            </a:r>
            <a:r>
              <a:rPr lang="en-US" sz="1800" dirty="0">
                <a:solidFill>
                  <a:schemeClr val="tx1"/>
                </a:solidFill>
                <a:latin typeface="Calibri" panose="020F0502020204030204" pitchFamily="34" charset="0"/>
              </a:rPr>
              <a:t>(</a:t>
            </a:r>
            <a:r>
              <a:rPr lang="en-US" sz="1800" dirty="0" smtClean="0">
                <a:solidFill>
                  <a:schemeClr val="tx1"/>
                </a:solidFill>
                <a:latin typeface="Calibri" panose="020F0502020204030204" pitchFamily="34" charset="0"/>
              </a:rPr>
              <a:t>EVT) to fit  a GPD distribution to the tails</a:t>
            </a:r>
            <a:endParaRPr lang="en-US" sz="1800" dirty="0">
              <a:solidFill>
                <a:schemeClr val="tx1"/>
              </a:solidFill>
              <a:latin typeface="Calibri" panose="020F0502020204030204" pitchFamily="34" charset="0"/>
            </a:endParaRPr>
          </a:p>
          <a:p>
            <a:endParaRPr lang="en-US" sz="1800" dirty="0">
              <a:solidFill>
                <a:schemeClr val="tx1"/>
              </a:solidFill>
              <a:latin typeface="Calibri" panose="020F0502020204030204" pitchFamily="34" charset="0"/>
            </a:endParaRPr>
          </a:p>
          <a:p>
            <a:r>
              <a:rPr lang="en-US" sz="1800" b="1" dirty="0">
                <a:solidFill>
                  <a:schemeClr val="tx1"/>
                </a:solidFill>
                <a:latin typeface="Calibri" panose="020F0502020204030204" pitchFamily="34" charset="0"/>
              </a:rPr>
              <a:t>Result</a:t>
            </a:r>
            <a:r>
              <a:rPr lang="en-US" sz="1800" dirty="0" smtClean="0">
                <a:solidFill>
                  <a:schemeClr val="tx1"/>
                </a:solidFill>
                <a:latin typeface="Calibri" panose="020F0502020204030204" pitchFamily="34" charset="0"/>
              </a:rPr>
              <a:t>: </a:t>
            </a:r>
          </a:p>
          <a:p>
            <a:pPr marL="342900" indent="-342900">
              <a:buFont typeface="+mj-lt"/>
              <a:buAutoNum type="arabicPeriod"/>
            </a:pPr>
            <a:r>
              <a:rPr lang="en-US" sz="1800" dirty="0" smtClean="0">
                <a:solidFill>
                  <a:schemeClr val="tx1"/>
                </a:solidFill>
                <a:latin typeface="Calibri" panose="020F0502020204030204" pitchFamily="34" charset="0"/>
              </a:rPr>
              <a:t>Calculated Forecast for the volatility and Value at Risk (</a:t>
            </a:r>
            <a:r>
              <a:rPr lang="en-US" sz="1800" dirty="0" err="1" smtClean="0">
                <a:solidFill>
                  <a:schemeClr val="tx1"/>
                </a:solidFill>
                <a:latin typeface="Calibri" panose="020F0502020204030204" pitchFamily="34" charset="0"/>
              </a:rPr>
              <a:t>VaR</a:t>
            </a:r>
            <a:r>
              <a:rPr lang="en-US" sz="1800" dirty="0" smtClean="0">
                <a:solidFill>
                  <a:schemeClr val="tx1"/>
                </a:solidFill>
                <a:latin typeface="Calibri" panose="020F0502020204030204" pitchFamily="34" charset="0"/>
              </a:rPr>
              <a:t>) at 99% confidence level (Loss is expected to be exceeded only 1% of the time).  In this example, AAPL (2008 – 2009), we calculated that </a:t>
            </a:r>
            <a:r>
              <a:rPr lang="en-US" sz="1800" dirty="0" smtClean="0">
                <a:solidFill>
                  <a:srgbClr val="FF0000"/>
                </a:solidFill>
                <a:latin typeface="Calibri" panose="020F0502020204030204" pitchFamily="34" charset="0"/>
              </a:rPr>
              <a:t>99% probability the monthly return is above 4%.</a:t>
            </a:r>
            <a:endParaRPr lang="en-US" sz="1800" dirty="0">
              <a:solidFill>
                <a:srgbClr val="FF0000"/>
              </a:solidFill>
              <a:latin typeface="Calibri" panose="020F0502020204030204" pitchFamily="34" charset="0"/>
            </a:endParaRPr>
          </a:p>
          <a:p>
            <a:pPr marL="342900" indent="-342900">
              <a:buFont typeface="+mj-lt"/>
              <a:buAutoNum type="arabicPeriod"/>
            </a:pPr>
            <a:r>
              <a:rPr lang="en-US" sz="1800" dirty="0" smtClean="0">
                <a:solidFill>
                  <a:schemeClr val="tx1"/>
                </a:solidFill>
                <a:latin typeface="Calibri" panose="020F0502020204030204" pitchFamily="34" charset="0"/>
              </a:rPr>
              <a:t>Used statistical hypothesis tests (</a:t>
            </a:r>
            <a:r>
              <a:rPr lang="en-US" sz="1800" dirty="0" err="1" smtClean="0">
                <a:solidFill>
                  <a:schemeClr val="tx1"/>
                </a:solidFill>
                <a:latin typeface="Calibri" panose="020F0502020204030204" pitchFamily="34" charset="0"/>
              </a:rPr>
              <a:t>Ljung</a:t>
            </a:r>
            <a:r>
              <a:rPr lang="en-US" sz="1800" dirty="0" smtClean="0">
                <a:solidFill>
                  <a:schemeClr val="tx1"/>
                </a:solidFill>
                <a:latin typeface="Calibri" panose="020F0502020204030204" pitchFamily="34" charset="0"/>
              </a:rPr>
              <a:t>-Box) for autocorrelation in squared returns (p value ~0, reject the null hypothesis of no autocorrelations in the squared returns at 1% significance level). </a:t>
            </a:r>
            <a:r>
              <a:rPr lang="en-US" sz="1800" dirty="0" smtClean="0">
                <a:solidFill>
                  <a:srgbClr val="FF0000"/>
                </a:solidFill>
                <a:latin typeface="Calibri" panose="020F0502020204030204" pitchFamily="34" charset="0"/>
              </a:rPr>
              <a:t>GARCH model should be employed in modeling the return </a:t>
            </a:r>
            <a:r>
              <a:rPr lang="en-US" sz="1800" dirty="0" err="1" smtClean="0">
                <a:solidFill>
                  <a:srgbClr val="FF0000"/>
                </a:solidFill>
                <a:latin typeface="Calibri" panose="020F0502020204030204" pitchFamily="34" charset="0"/>
              </a:rPr>
              <a:t>timeseries</a:t>
            </a:r>
            <a:r>
              <a:rPr lang="en-US" sz="1800" dirty="0" smtClean="0">
                <a:solidFill>
                  <a:schemeClr val="tx1"/>
                </a:solidFill>
                <a:latin typeface="Calibri" panose="020F0502020204030204" pitchFamily="34" charset="0"/>
              </a:rPr>
              <a:t>.</a:t>
            </a: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90977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cstate="email">
            <a:extLst>
              <a:ext uri="{28A0092B-C50C-407E-A947-70E740481C1C}">
                <a14:useLocalDpi xmlns:a14="http://schemas.microsoft.com/office/drawing/2010/main" val="0"/>
              </a:ext>
            </a:extLst>
          </a:blip>
          <a:stretch>
            <a:fillRect/>
          </a:stretch>
        </p:blipFill>
        <p:spPr>
          <a:xfrm>
            <a:off x="182563" y="1640681"/>
            <a:ext cx="4203700" cy="4203700"/>
          </a:xfrm>
        </p:spPr>
      </p:pic>
      <p:pic>
        <p:nvPicPr>
          <p:cNvPr id="8" name="Content Placeholder 7"/>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4538663" y="1639888"/>
            <a:ext cx="4205287" cy="4205287"/>
          </a:xfrm>
        </p:spPr>
      </p:pic>
      <p:sp>
        <p:nvSpPr>
          <p:cNvPr id="2" name="Slide Number Placeholder 1"/>
          <p:cNvSpPr>
            <a:spLocks noGrp="1"/>
          </p:cNvSpPr>
          <p:nvPr>
            <p:ph type="sldNum" idx="10"/>
          </p:nvPr>
        </p:nvSpPr>
        <p:spPr/>
        <p:txBody>
          <a:bodyPr/>
          <a:lstStyle/>
          <a:p>
            <a:pPr>
              <a:defRPr/>
            </a:pPr>
            <a:fld id="{66B1D9EC-B21D-E040-82C1-62889E1ED2E0}" type="slidenum">
              <a:rPr lang="en-US" smtClean="0"/>
              <a:pPr>
                <a:defRPr/>
              </a:pPr>
              <a:t>3</a:t>
            </a:fld>
            <a:endParaRPr lang="en-US"/>
          </a:p>
        </p:txBody>
      </p:sp>
      <p:sp>
        <p:nvSpPr>
          <p:cNvPr id="3" name="Rectangle 2"/>
          <p:cNvSpPr/>
          <p:nvPr/>
        </p:nvSpPr>
        <p:spPr>
          <a:xfrm>
            <a:off x="152400" y="76200"/>
            <a:ext cx="8153400" cy="830997"/>
          </a:xfrm>
          <a:prstGeom prst="rect">
            <a:avLst/>
          </a:prstGeom>
        </p:spPr>
        <p:txBody>
          <a:bodyPr wrap="square">
            <a:spAutoFit/>
          </a:bodyPr>
          <a:lstStyle/>
          <a:p>
            <a:r>
              <a:rPr kumimoji="1" lang="en-US" altLang="zh-CN" b="1" dirty="0">
                <a:solidFill>
                  <a:srgbClr val="0000FF"/>
                </a:solidFill>
              </a:rPr>
              <a:t>Time-Series Analysis: Forecasting multistep ahead base on GARCH model and calculate VAR</a:t>
            </a:r>
            <a:endParaRPr kumimoji="1" lang="zh-CN" altLang="en-US" b="1" dirty="0">
              <a:solidFill>
                <a:srgbClr val="0000FF"/>
              </a:solidFill>
            </a:endParaRPr>
          </a:p>
        </p:txBody>
      </p:sp>
    </p:spTree>
    <p:extLst>
      <p:ext uri="{BB962C8B-B14F-4D97-AF65-F5344CB8AC3E}">
        <p14:creationId xmlns:p14="http://schemas.microsoft.com/office/powerpoint/2010/main" val="218603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a:defRPr/>
            </a:pPr>
            <a:fld id="{66B1D9EC-B21D-E040-82C1-62889E1ED2E0}" type="slidenum">
              <a:rPr lang="en-US" smtClean="0"/>
              <a:pPr>
                <a:defRPr/>
              </a:pPr>
              <a:t>4</a:t>
            </a:fld>
            <a:endParaRPr lang="en-US"/>
          </a:p>
        </p:txBody>
      </p:sp>
      <p:sp>
        <p:nvSpPr>
          <p:cNvPr id="3" name="Rectangle 2"/>
          <p:cNvSpPr/>
          <p:nvPr/>
        </p:nvSpPr>
        <p:spPr>
          <a:xfrm>
            <a:off x="152400" y="76200"/>
            <a:ext cx="8153400" cy="830997"/>
          </a:xfrm>
          <a:prstGeom prst="rect">
            <a:avLst/>
          </a:prstGeom>
        </p:spPr>
        <p:txBody>
          <a:bodyPr wrap="square">
            <a:spAutoFit/>
          </a:bodyPr>
          <a:lstStyle/>
          <a:p>
            <a:r>
              <a:rPr kumimoji="1" lang="en-US" altLang="zh-CN" b="1" dirty="0">
                <a:solidFill>
                  <a:srgbClr val="0000FF"/>
                </a:solidFill>
              </a:rPr>
              <a:t>Time-Series Analysis: Forecasting multistep ahead base on GARCH model and calculate VAR</a:t>
            </a:r>
            <a:endParaRPr kumimoji="1" lang="zh-CN" altLang="en-US" b="1" dirty="0">
              <a:solidFill>
                <a:srgbClr val="0000FF"/>
              </a:solidFill>
            </a:endParaRPr>
          </a:p>
        </p:txBody>
      </p:sp>
      <p:pic>
        <p:nvPicPr>
          <p:cNvPr id="6" name="Content Placeholder 5"/>
          <p:cNvPicPr>
            <a:picLocks noGrp="1" noChangeAspect="1"/>
          </p:cNvPicPr>
          <p:nvPr>
            <p:ph sz="half" idx="1"/>
          </p:nvPr>
        </p:nvPicPr>
        <p:blipFill>
          <a:blip r:embed="rId2" cstate="email">
            <a:extLst>
              <a:ext uri="{28A0092B-C50C-407E-A947-70E740481C1C}">
                <a14:useLocalDpi xmlns:a14="http://schemas.microsoft.com/office/drawing/2010/main" val="0"/>
              </a:ext>
            </a:extLst>
          </a:blip>
          <a:stretch>
            <a:fillRect/>
          </a:stretch>
        </p:blipFill>
        <p:spPr>
          <a:xfrm>
            <a:off x="182563" y="1640681"/>
            <a:ext cx="4203700" cy="4203700"/>
          </a:xfrm>
        </p:spPr>
      </p:pic>
      <p:pic>
        <p:nvPicPr>
          <p:cNvPr id="9" name="Content Placeholder 8"/>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4538663" y="1639888"/>
            <a:ext cx="4205287" cy="4205287"/>
          </a:xfrm>
        </p:spPr>
      </p:pic>
    </p:spTree>
    <p:extLst>
      <p:ext uri="{BB962C8B-B14F-4D97-AF65-F5344CB8AC3E}">
        <p14:creationId xmlns:p14="http://schemas.microsoft.com/office/powerpoint/2010/main" val="20116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32313" y="1045863"/>
            <a:ext cx="4205287" cy="4844706"/>
          </a:xfrm>
        </p:spPr>
      </p:pic>
      <p:sp>
        <p:nvSpPr>
          <p:cNvPr id="2" name="Slide Number Placeholder 1"/>
          <p:cNvSpPr>
            <a:spLocks noGrp="1"/>
          </p:cNvSpPr>
          <p:nvPr>
            <p:ph type="sldNum" idx="10"/>
          </p:nvPr>
        </p:nvSpPr>
        <p:spPr/>
        <p:txBody>
          <a:bodyPr/>
          <a:lstStyle/>
          <a:p>
            <a:pPr>
              <a:defRPr/>
            </a:pPr>
            <a:fld id="{66B1D9EC-B21D-E040-82C1-62889E1ED2E0}" type="slidenum">
              <a:rPr lang="en-US" smtClean="0"/>
              <a:pPr>
                <a:defRPr/>
              </a:pPr>
              <a:t>5</a:t>
            </a:fld>
            <a:endParaRPr lang="en-US"/>
          </a:p>
        </p:txBody>
      </p:sp>
      <p:sp>
        <p:nvSpPr>
          <p:cNvPr id="3" name="Rectangle 2"/>
          <p:cNvSpPr/>
          <p:nvPr/>
        </p:nvSpPr>
        <p:spPr>
          <a:xfrm>
            <a:off x="152400" y="76200"/>
            <a:ext cx="8153400" cy="830997"/>
          </a:xfrm>
          <a:prstGeom prst="rect">
            <a:avLst/>
          </a:prstGeom>
        </p:spPr>
        <p:txBody>
          <a:bodyPr wrap="square">
            <a:spAutoFit/>
          </a:bodyPr>
          <a:lstStyle/>
          <a:p>
            <a:r>
              <a:rPr kumimoji="1" lang="en-US" altLang="zh-CN" b="1" dirty="0">
                <a:solidFill>
                  <a:srgbClr val="0000FF"/>
                </a:solidFill>
              </a:rPr>
              <a:t>Time-Series Analysis: Forecasting multistep ahead base on GARCH model and calculate VAR</a:t>
            </a:r>
            <a:endParaRPr kumimoji="1" lang="zh-CN" altLang="en-US" b="1" dirty="0">
              <a:solidFill>
                <a:srgbClr val="0000FF"/>
              </a:solidFill>
            </a:endParaRPr>
          </a:p>
        </p:txBody>
      </p:sp>
      <p:pic>
        <p:nvPicPr>
          <p:cNvPr id="7" name="Content Placeholder 6"/>
          <p:cNvPicPr>
            <a:picLocks noGrp="1" noChangeAspect="1"/>
          </p:cNvPicPr>
          <p:nvPr>
            <p:ph sz="half" idx="1"/>
          </p:nvPr>
        </p:nvPicPr>
        <p:blipFill>
          <a:blip r:embed="rId3" cstate="email">
            <a:extLst>
              <a:ext uri="{28A0092B-C50C-407E-A947-70E740481C1C}">
                <a14:useLocalDpi xmlns:a14="http://schemas.microsoft.com/office/drawing/2010/main" val="0"/>
              </a:ext>
            </a:extLst>
          </a:blip>
          <a:stretch>
            <a:fillRect/>
          </a:stretch>
        </p:blipFill>
        <p:spPr>
          <a:xfrm>
            <a:off x="182563" y="1219200"/>
            <a:ext cx="4203700" cy="4572000"/>
          </a:xfrm>
        </p:spPr>
      </p:pic>
      <p:sp>
        <p:nvSpPr>
          <p:cNvPr id="10" name="TextBox 9"/>
          <p:cNvSpPr txBox="1"/>
          <p:nvPr/>
        </p:nvSpPr>
        <p:spPr>
          <a:xfrm>
            <a:off x="165100" y="1020463"/>
            <a:ext cx="4191000" cy="461665"/>
          </a:xfrm>
          <a:prstGeom prst="rect">
            <a:avLst/>
          </a:prstGeom>
          <a:noFill/>
        </p:spPr>
        <p:txBody>
          <a:bodyPr wrap="square" rtlCol="0">
            <a:spAutoFit/>
          </a:bodyPr>
          <a:lstStyle/>
          <a:p>
            <a:pPr algn="ctr"/>
            <a:r>
              <a:rPr lang="en-US" dirty="0" smtClean="0">
                <a:solidFill>
                  <a:schemeClr val="tx1"/>
                </a:solidFill>
              </a:rPr>
              <a:t>Tail of the AAPL % Return data</a:t>
            </a:r>
            <a:endParaRPr lang="en-US" dirty="0">
              <a:solidFill>
                <a:schemeClr val="tx1"/>
              </a:solidFill>
            </a:endParaRPr>
          </a:p>
        </p:txBody>
      </p:sp>
      <p:sp>
        <p:nvSpPr>
          <p:cNvPr id="11" name="TextBox 10"/>
          <p:cNvSpPr txBox="1"/>
          <p:nvPr/>
        </p:nvSpPr>
        <p:spPr>
          <a:xfrm>
            <a:off x="4572000" y="1020462"/>
            <a:ext cx="4191000" cy="461665"/>
          </a:xfrm>
          <a:prstGeom prst="rect">
            <a:avLst/>
          </a:prstGeom>
          <a:noFill/>
        </p:spPr>
        <p:txBody>
          <a:bodyPr wrap="square" rtlCol="0">
            <a:spAutoFit/>
          </a:bodyPr>
          <a:lstStyle/>
          <a:p>
            <a:pPr algn="ctr"/>
            <a:r>
              <a:rPr lang="en-US" dirty="0" err="1" smtClean="0">
                <a:solidFill>
                  <a:schemeClr val="tx1"/>
                </a:solidFill>
              </a:rPr>
              <a:t>Quantile-quantile</a:t>
            </a:r>
            <a:r>
              <a:rPr lang="en-US" dirty="0" smtClean="0">
                <a:solidFill>
                  <a:schemeClr val="tx1"/>
                </a:solidFill>
              </a:rPr>
              <a:t> plot</a:t>
            </a:r>
            <a:endParaRPr lang="en-US" dirty="0">
              <a:solidFill>
                <a:schemeClr val="tx1"/>
              </a:solidFill>
            </a:endParaRPr>
          </a:p>
        </p:txBody>
      </p:sp>
    </p:spTree>
    <p:extLst>
      <p:ext uri="{BB962C8B-B14F-4D97-AF65-F5344CB8AC3E}">
        <p14:creationId xmlns:p14="http://schemas.microsoft.com/office/powerpoint/2010/main" val="798458275"/>
      </p:ext>
    </p:extLst>
  </p:cSld>
  <p:clrMapOvr>
    <a:masterClrMapping/>
  </p:clrMapOvr>
</p:sld>
</file>

<file path=ppt/theme/theme1.xml><?xml version="1.0" encoding="utf-8"?>
<a:theme xmlns:a="http://schemas.openxmlformats.org/drawingml/2006/main" name="5_Office Theme">
  <a:themeElements>
    <a:clrScheme name="5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5_Office Theme">
      <a:majorFont>
        <a:latin typeface="Arial"/>
        <a:ea typeface="ＭＳ Ｐゴシック"/>
        <a:cs typeface="Arial"/>
      </a:majorFont>
      <a:minorFont>
        <a:latin typeface="Arial"/>
        <a:ea typeface="ＭＳ Ｐゴシック"/>
        <a:cs typeface="Arial"/>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Calibri"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Calibri" charset="0"/>
            <a:ea typeface="ＭＳ Ｐゴシック" charset="0"/>
            <a:cs typeface="ＭＳ Ｐゴシック" charset="0"/>
          </a:defRPr>
        </a:defPPr>
      </a:lstStyle>
    </a:lnDef>
  </a:objectDefaults>
  <a:extraClrSchemeLst>
    <a:extraClrScheme>
      <a:clrScheme name="5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46575</TotalTime>
  <Words>523</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5_Office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G Introduction</dc:title>
  <dc:creator>chingyung</dc:creator>
  <cp:lastModifiedBy>Tim Wu</cp:lastModifiedBy>
  <cp:revision>1689</cp:revision>
  <cp:lastPrinted>2013-03-16T02:07:01Z</cp:lastPrinted>
  <dcterms:created xsi:type="dcterms:W3CDTF">2009-12-28T21:06:28Z</dcterms:created>
  <dcterms:modified xsi:type="dcterms:W3CDTF">2014-12-22T04:00:41Z</dcterms:modified>
</cp:coreProperties>
</file>