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EE9CC77-1FBA-4A38-9C40-831670B16B59}">
  <a:tblStyle styleId="{1EE9CC77-1FBA-4A38-9C40-831670B16B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9ee7ca23c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9ee7ca23c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49ee7ca23c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9ee7ca23c_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9ee7ca23c_6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49ee7ca23c_6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9ee7ca23c_6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9ee7ca23c_6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49ee7ca23c_6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9ee7ca23c_7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9ee7ca23c_7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49ee7ca23c_7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9ee7ca23c_7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9ee7ca23c_7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49ee7ca23c_7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9ee7ca23c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9ee7ca23c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49ee7ca23c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9ee7ca23c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9ee7ca23c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49ee7ca23c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9ee7ca23c_7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9ee7ca23c_7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49ee7ca23c_7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9ee7ca23c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9ee7ca23c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49ee7ca23c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9ee7ca23c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9ee7ca23c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49ee7ca23c_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9ee7ca23c_7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9ee7ca23c_7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49ee7ca23c_7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35.227.96.238:8112/" TargetMode="External"/><Relationship Id="rId4" Type="http://schemas.openxmlformats.org/officeDocument/2006/relationships/hyperlink" Target="http://35.227.96.238:811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573225" y="498775"/>
            <a:ext cx="10633500" cy="2893500"/>
          </a:xfrm>
          <a:prstGeom prst="rect">
            <a:avLst/>
          </a:prstGeom>
          <a:noFill/>
          <a:ln>
            <a:noFill/>
          </a:ln>
        </p:spPr>
        <p:txBody>
          <a:bodyPr anchorCtr="0" anchor="b" bIns="46800" lIns="46800" spcFirstLastPara="1" rIns="46800" wrap="square" tIns="46800">
            <a:noAutofit/>
          </a:bodyPr>
          <a:lstStyle/>
          <a:p>
            <a:pPr indent="0" lvl="0" marL="0" marR="0" rtl="0" algn="ctr">
              <a:lnSpc>
                <a:spcPct val="90000"/>
              </a:lnSpc>
              <a:spcBef>
                <a:spcPts val="0"/>
              </a:spcBef>
              <a:spcAft>
                <a:spcPts val="0"/>
              </a:spcAft>
              <a:buClr>
                <a:schemeClr val="lt1"/>
              </a:buClr>
              <a:buSzPts val="2500"/>
              <a:buFont typeface="Times New Roman"/>
              <a:buNone/>
            </a:pPr>
            <a:r>
              <a:t/>
            </a:r>
            <a:endParaRPr b="1" i="0" sz="250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500"/>
              <a:buFont typeface="Times New Roman"/>
              <a:buNone/>
            </a:pPr>
            <a:r>
              <a:rPr b="0" i="0" lang="en-US" sz="2500" u="none" cap="none" strike="noStrike">
                <a:solidFill>
                  <a:srgbClr val="000000"/>
                </a:solidFill>
                <a:latin typeface="Arial"/>
                <a:ea typeface="Arial"/>
                <a:cs typeface="Arial"/>
                <a:sym typeface="Arial"/>
              </a:rPr>
              <a:t>E6893 Big Data Analytics:</a:t>
            </a:r>
            <a:endParaRPr/>
          </a:p>
          <a:p>
            <a:pPr indent="0" lvl="0" marL="0" marR="0" rtl="0" algn="l">
              <a:lnSpc>
                <a:spcPct val="90000"/>
              </a:lnSpc>
              <a:spcBef>
                <a:spcPts val="0"/>
              </a:spcBef>
              <a:spcAft>
                <a:spcPts val="0"/>
              </a:spcAft>
              <a:buClr>
                <a:schemeClr val="lt1"/>
              </a:buClr>
              <a:buSzPts val="2500"/>
              <a:buFont typeface="Times New Roman"/>
              <a:buNone/>
            </a:pPr>
            <a:r>
              <a:t/>
            </a:r>
            <a:endParaRPr b="1" i="1" sz="1000">
              <a:solidFill>
                <a:srgbClr val="0000FF"/>
              </a:solidFill>
            </a:endParaRPr>
          </a:p>
          <a:p>
            <a:pPr indent="0" lvl="0" marL="0" marR="0" rtl="0" algn="l">
              <a:lnSpc>
                <a:spcPct val="90000"/>
              </a:lnSpc>
              <a:spcBef>
                <a:spcPts val="0"/>
              </a:spcBef>
              <a:spcAft>
                <a:spcPts val="0"/>
              </a:spcAft>
              <a:buClr>
                <a:schemeClr val="lt1"/>
              </a:buClr>
              <a:buSzPts val="2500"/>
              <a:buFont typeface="Times New Roman"/>
              <a:buNone/>
            </a:pPr>
            <a:r>
              <a:t/>
            </a:r>
            <a:endParaRPr b="1" i="1" sz="1000">
              <a:solidFill>
                <a:srgbClr val="0000FF"/>
              </a:solidFill>
            </a:endParaRPr>
          </a:p>
          <a:p>
            <a:pPr indent="0" lvl="0" marL="0" marR="0" rtl="0" algn="l">
              <a:lnSpc>
                <a:spcPct val="90000"/>
              </a:lnSpc>
              <a:spcBef>
                <a:spcPts val="0"/>
              </a:spcBef>
              <a:spcAft>
                <a:spcPts val="0"/>
              </a:spcAft>
              <a:buClr>
                <a:schemeClr val="lt1"/>
              </a:buClr>
              <a:buSzPts val="2500"/>
              <a:buFont typeface="Times New Roman"/>
              <a:buNone/>
            </a:pPr>
            <a:r>
              <a:t/>
            </a:r>
            <a:endParaRPr b="1" i="1" sz="1000">
              <a:solidFill>
                <a:srgbClr val="0000FF"/>
              </a:solidFill>
            </a:endParaRPr>
          </a:p>
          <a:p>
            <a:pPr indent="0" lvl="0" marL="0" marR="0" rtl="0" algn="l">
              <a:lnSpc>
                <a:spcPct val="90000"/>
              </a:lnSpc>
              <a:spcBef>
                <a:spcPts val="0"/>
              </a:spcBef>
              <a:spcAft>
                <a:spcPts val="0"/>
              </a:spcAft>
              <a:buClr>
                <a:schemeClr val="lt1"/>
              </a:buClr>
              <a:buSzPts val="2500"/>
              <a:buFont typeface="Times New Roman"/>
              <a:buNone/>
            </a:pPr>
            <a:r>
              <a:t/>
            </a:r>
            <a:endParaRPr b="1" i="1" sz="1000">
              <a:solidFill>
                <a:srgbClr val="0000FF"/>
              </a:solidFill>
            </a:endParaRPr>
          </a:p>
          <a:p>
            <a:pPr indent="0" lvl="0" marL="0" marR="0" rtl="0" algn="l">
              <a:lnSpc>
                <a:spcPct val="90000"/>
              </a:lnSpc>
              <a:spcBef>
                <a:spcPts val="0"/>
              </a:spcBef>
              <a:spcAft>
                <a:spcPts val="0"/>
              </a:spcAft>
              <a:buClr>
                <a:schemeClr val="lt1"/>
              </a:buClr>
              <a:buSzPts val="2500"/>
              <a:buFont typeface="Times New Roman"/>
              <a:buNone/>
            </a:pPr>
            <a:r>
              <a:t/>
            </a:r>
            <a:endParaRPr b="1" i="1" sz="1000">
              <a:solidFill>
                <a:srgbClr val="0000FF"/>
              </a:solidFill>
            </a:endParaRPr>
          </a:p>
          <a:p>
            <a:pPr indent="0" lvl="0" marL="0" rtl="0" algn="l">
              <a:spcBef>
                <a:spcPts val="0"/>
              </a:spcBef>
              <a:spcAft>
                <a:spcPts val="0"/>
              </a:spcAft>
              <a:buClr>
                <a:srgbClr val="0000FF"/>
              </a:buClr>
              <a:buSzPts val="2500"/>
              <a:buFont typeface="Times New Roman"/>
              <a:buNone/>
            </a:pPr>
            <a:r>
              <a:rPr b="1" i="1" lang="en-US" sz="3600">
                <a:solidFill>
                  <a:srgbClr val="0000FF"/>
                </a:solidFill>
                <a:latin typeface="Arial"/>
                <a:ea typeface="Arial"/>
                <a:cs typeface="Arial"/>
                <a:sym typeface="Arial"/>
              </a:rPr>
              <a:t>Google Merchandise Store Data Analysis</a:t>
            </a:r>
            <a:endParaRPr b="1" i="1" sz="3600">
              <a:solidFill>
                <a:srgbClr val="0000FF"/>
              </a:solidFill>
              <a:latin typeface="Arial"/>
              <a:ea typeface="Arial"/>
              <a:cs typeface="Arial"/>
              <a:sym typeface="Arial"/>
            </a:endParaRPr>
          </a:p>
          <a:p>
            <a:pPr indent="0" lvl="0" marL="0" rtl="0" algn="l">
              <a:spcBef>
                <a:spcPts val="0"/>
              </a:spcBef>
              <a:spcAft>
                <a:spcPts val="0"/>
              </a:spcAft>
              <a:buClr>
                <a:srgbClr val="0000FF"/>
              </a:buClr>
              <a:buSzPts val="2500"/>
              <a:buFont typeface="Times New Roman"/>
              <a:buNone/>
            </a:pPr>
            <a:r>
              <a:t/>
            </a:r>
            <a:endParaRPr b="1" i="1" sz="1800">
              <a:solidFill>
                <a:srgbClr val="0000FF"/>
              </a:solidFill>
              <a:latin typeface="Arial"/>
              <a:ea typeface="Arial"/>
              <a:cs typeface="Arial"/>
              <a:sym typeface="Arial"/>
            </a:endParaRPr>
          </a:p>
          <a:p>
            <a:pPr indent="0" lvl="0" marL="0" rtl="0" algn="l">
              <a:spcBef>
                <a:spcPts val="0"/>
              </a:spcBef>
              <a:spcAft>
                <a:spcPts val="0"/>
              </a:spcAft>
              <a:buClr>
                <a:srgbClr val="0000FF"/>
              </a:buClr>
              <a:buSzPts val="2500"/>
              <a:buFont typeface="Times New Roman"/>
              <a:buNone/>
            </a:pPr>
            <a:r>
              <a:rPr b="1" i="1" lang="en-US" sz="2500">
                <a:solidFill>
                  <a:srgbClr val="0000FF"/>
                </a:solidFill>
                <a:latin typeface="Arial"/>
                <a:ea typeface="Arial"/>
                <a:cs typeface="Arial"/>
                <a:sym typeface="Arial"/>
              </a:rPr>
              <a:t>                               -- Google Analytics Customer Revenue Prediction</a:t>
            </a:r>
            <a:endParaRPr b="1" i="1" sz="2500">
              <a:solidFill>
                <a:srgbClr val="0000FF"/>
              </a:solidFill>
              <a:latin typeface="Arial"/>
              <a:ea typeface="Arial"/>
              <a:cs typeface="Arial"/>
              <a:sym typeface="Arial"/>
            </a:endParaRPr>
          </a:p>
          <a:p>
            <a:pPr indent="0" lvl="0" marL="0" marR="0" rtl="0" algn="l">
              <a:lnSpc>
                <a:spcPct val="90000"/>
              </a:lnSpc>
              <a:spcBef>
                <a:spcPts val="0"/>
              </a:spcBef>
              <a:spcAft>
                <a:spcPts val="0"/>
              </a:spcAft>
              <a:buClr>
                <a:srgbClr val="0000FF"/>
              </a:buClr>
              <a:buSzPts val="2500"/>
              <a:buFont typeface="Times New Roman"/>
              <a:buNone/>
            </a:pPr>
            <a:r>
              <a:t/>
            </a:r>
            <a:endParaRPr b="1" i="1" sz="2500">
              <a:solidFill>
                <a:srgbClr val="0000FF"/>
              </a:solidFill>
              <a:latin typeface="Arial"/>
              <a:ea typeface="Arial"/>
              <a:cs typeface="Arial"/>
              <a:sym typeface="Arial"/>
            </a:endParaRPr>
          </a:p>
        </p:txBody>
      </p:sp>
      <p:sp>
        <p:nvSpPr>
          <p:cNvPr id="89" name="Google Shape;89;p13"/>
          <p:cNvSpPr/>
          <p:nvPr/>
        </p:nvSpPr>
        <p:spPr>
          <a:xfrm>
            <a:off x="573225" y="3740721"/>
            <a:ext cx="3138600" cy="1755600"/>
          </a:xfrm>
          <a:prstGeom prst="rect">
            <a:avLst/>
          </a:prstGeom>
          <a:noFill/>
          <a:ln>
            <a:noFill/>
          </a:ln>
        </p:spPr>
        <p:txBody>
          <a:bodyPr anchorCtr="0" anchor="t" bIns="46800" lIns="45700" spcFirstLastPara="1" rIns="45700" wrap="square" tIns="46800">
            <a:noAutofit/>
          </a:bodyPr>
          <a:lstStyle/>
          <a:p>
            <a:pPr indent="0" lvl="0" marL="0" rtl="0" algn="l">
              <a:lnSpc>
                <a:spcPct val="115000"/>
              </a:lnSpc>
              <a:spcBef>
                <a:spcPts val="0"/>
              </a:spcBef>
              <a:spcAft>
                <a:spcPts val="0"/>
              </a:spcAft>
              <a:buSzPts val="1100"/>
              <a:buNone/>
            </a:pPr>
            <a:r>
              <a:rPr lang="en-US" sz="2400">
                <a:solidFill>
                  <a:schemeClr val="dk1"/>
                </a:solidFill>
                <a:latin typeface="Calibri"/>
                <a:ea typeface="Calibri"/>
                <a:cs typeface="Calibri"/>
                <a:sym typeface="Calibri"/>
              </a:rPr>
              <a:t>Team Members:</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rPr lang="en-US" sz="2400">
                <a:solidFill>
                  <a:schemeClr val="dk1"/>
                </a:solidFill>
                <a:latin typeface="Calibri"/>
                <a:ea typeface="Calibri"/>
                <a:cs typeface="Calibri"/>
                <a:sym typeface="Calibri"/>
              </a:rPr>
              <a:t>Ziyu Gu (zg2305)</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rPr lang="en-US" sz="2400">
                <a:solidFill>
                  <a:schemeClr val="dk1"/>
                </a:solidFill>
                <a:latin typeface="Calibri"/>
                <a:ea typeface="Calibri"/>
                <a:cs typeface="Calibri"/>
                <a:sym typeface="Calibri"/>
              </a:rPr>
              <a:t>Jingwei Han (jh4021)</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Xiaoshu Cao (xc2418)</a:t>
            </a:r>
            <a:endParaRPr sz="2400"/>
          </a:p>
        </p:txBody>
      </p:sp>
      <p:pic>
        <p:nvPicPr>
          <p:cNvPr id="90" name="Google Shape;90;p13"/>
          <p:cNvPicPr preferRelativeResize="0"/>
          <p:nvPr/>
        </p:nvPicPr>
        <p:blipFill rotWithShape="1">
          <a:blip r:embed="rId3">
            <a:alphaModFix/>
          </a:blip>
          <a:srcRect b="35108" l="0" r="0" t="7999"/>
          <a:stretch/>
        </p:blipFill>
        <p:spPr>
          <a:xfrm>
            <a:off x="3943350" y="3154025"/>
            <a:ext cx="7372652" cy="29714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600">
                <a:solidFill>
                  <a:srgbClr val="0000FF"/>
                </a:solidFill>
                <a:latin typeface="Arial"/>
                <a:ea typeface="Arial"/>
                <a:cs typeface="Arial"/>
                <a:sym typeface="Arial"/>
              </a:rPr>
              <a:t>MLP and CNN model</a:t>
            </a:r>
            <a:endParaRPr b="1" sz="3600">
              <a:solidFill>
                <a:srgbClr val="0000FF"/>
              </a:solidFill>
              <a:latin typeface="Arial"/>
              <a:ea typeface="Arial"/>
              <a:cs typeface="Arial"/>
              <a:sym typeface="Arial"/>
            </a:endParaRPr>
          </a:p>
        </p:txBody>
      </p:sp>
      <p:sp>
        <p:nvSpPr>
          <p:cNvPr id="160" name="Google Shape;160;p2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I</a:t>
            </a:r>
            <a:r>
              <a:rPr lang="en-US"/>
              <a:t>mplement MLP and then CNN using Pytorch</a:t>
            </a:r>
            <a:endParaRPr/>
          </a:p>
          <a:p>
            <a:pPr indent="0" lvl="0" marL="0" rtl="0" algn="l">
              <a:spcBef>
                <a:spcPts val="1000"/>
              </a:spcBef>
              <a:spcAft>
                <a:spcPts val="0"/>
              </a:spcAft>
              <a:buNone/>
            </a:pPr>
            <a:r>
              <a:rPr lang="en-US"/>
              <a:t>Use 80% of the whole data as training set,  leaving the rest 20% as testing set.</a:t>
            </a:r>
            <a:endParaRPr/>
          </a:p>
          <a:p>
            <a:pPr indent="0" lvl="0" marL="0" rtl="0" algn="l">
              <a:spcBef>
                <a:spcPts val="1000"/>
              </a:spcBef>
              <a:spcAft>
                <a:spcPts val="0"/>
              </a:spcAft>
              <a:buNone/>
            </a:pPr>
            <a:r>
              <a:rPr lang="en-US"/>
              <a:t>The aim is to use CNN to extract high-dimensional features, since each column might be related to each other to some degree.</a:t>
            </a:r>
            <a:endParaRPr/>
          </a:p>
          <a:p>
            <a:pPr indent="0" lvl="0" marL="0" rtl="0" algn="l">
              <a:spcBef>
                <a:spcPts val="1000"/>
              </a:spcBef>
              <a:spcAft>
                <a:spcPts val="0"/>
              </a:spcAft>
              <a:buClr>
                <a:schemeClr val="dk1"/>
              </a:buClr>
              <a:buSzPts val="1100"/>
              <a:buFont typeface="Arial"/>
              <a:buNone/>
            </a:pPr>
            <a:r>
              <a:rPr lang="en-US"/>
              <a:t>Use label encoder to transform data of string types into numeric types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600">
                <a:solidFill>
                  <a:srgbClr val="0000FF"/>
                </a:solidFill>
                <a:latin typeface="Arial"/>
                <a:ea typeface="Arial"/>
                <a:cs typeface="Arial"/>
                <a:sym typeface="Arial"/>
              </a:rPr>
              <a:t>Model Structures:</a:t>
            </a:r>
            <a:endParaRPr b="1" sz="3600">
              <a:solidFill>
                <a:srgbClr val="0000FF"/>
              </a:solidFill>
              <a:latin typeface="Arial"/>
              <a:ea typeface="Arial"/>
              <a:cs typeface="Arial"/>
              <a:sym typeface="Arial"/>
            </a:endParaRPr>
          </a:p>
        </p:txBody>
      </p:sp>
      <p:pic>
        <p:nvPicPr>
          <p:cNvPr id="167" name="Google Shape;167;p23"/>
          <p:cNvPicPr preferRelativeResize="0"/>
          <p:nvPr/>
        </p:nvPicPr>
        <p:blipFill>
          <a:blip r:embed="rId3">
            <a:alphaModFix/>
          </a:blip>
          <a:stretch>
            <a:fillRect/>
          </a:stretch>
        </p:blipFill>
        <p:spPr>
          <a:xfrm>
            <a:off x="187475" y="1825625"/>
            <a:ext cx="5067300" cy="3676650"/>
          </a:xfrm>
          <a:prstGeom prst="rect">
            <a:avLst/>
          </a:prstGeom>
          <a:noFill/>
          <a:ln>
            <a:noFill/>
          </a:ln>
        </p:spPr>
      </p:pic>
      <p:pic>
        <p:nvPicPr>
          <p:cNvPr id="168" name="Google Shape;168;p23"/>
          <p:cNvPicPr preferRelativeResize="0"/>
          <p:nvPr/>
        </p:nvPicPr>
        <p:blipFill>
          <a:blip r:embed="rId4">
            <a:alphaModFix/>
          </a:blip>
          <a:stretch>
            <a:fillRect/>
          </a:stretch>
        </p:blipFill>
        <p:spPr>
          <a:xfrm>
            <a:off x="5588850" y="1825625"/>
            <a:ext cx="6460211" cy="3676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838200" y="28505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3600">
                <a:solidFill>
                  <a:srgbClr val="0000FF"/>
                </a:solidFill>
                <a:latin typeface="Arial"/>
                <a:ea typeface="Arial"/>
                <a:cs typeface="Arial"/>
                <a:sym typeface="Arial"/>
              </a:rPr>
              <a:t>Model Result in RMSE:</a:t>
            </a:r>
            <a:endParaRPr/>
          </a:p>
        </p:txBody>
      </p:sp>
      <p:sp>
        <p:nvSpPr>
          <p:cNvPr id="175" name="Google Shape;175;p2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CNN</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MLP</a:t>
            </a:r>
            <a:endParaRPr/>
          </a:p>
        </p:txBody>
      </p:sp>
      <p:pic>
        <p:nvPicPr>
          <p:cNvPr id="176" name="Google Shape;176;p24"/>
          <p:cNvPicPr preferRelativeResize="0"/>
          <p:nvPr/>
        </p:nvPicPr>
        <p:blipFill>
          <a:blip r:embed="rId3">
            <a:alphaModFix/>
          </a:blip>
          <a:stretch>
            <a:fillRect/>
          </a:stretch>
        </p:blipFill>
        <p:spPr>
          <a:xfrm>
            <a:off x="2393703" y="1825628"/>
            <a:ext cx="7029700" cy="2361025"/>
          </a:xfrm>
          <a:prstGeom prst="rect">
            <a:avLst/>
          </a:prstGeom>
          <a:noFill/>
          <a:ln>
            <a:noFill/>
          </a:ln>
        </p:spPr>
      </p:pic>
      <p:pic>
        <p:nvPicPr>
          <p:cNvPr id="177" name="Google Shape;177;p24"/>
          <p:cNvPicPr preferRelativeResize="0"/>
          <p:nvPr/>
        </p:nvPicPr>
        <p:blipFill>
          <a:blip r:embed="rId4">
            <a:alphaModFix/>
          </a:blip>
          <a:stretch>
            <a:fillRect/>
          </a:stretch>
        </p:blipFill>
        <p:spPr>
          <a:xfrm>
            <a:off x="2437524" y="4186649"/>
            <a:ext cx="6942054" cy="1990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600">
                <a:solidFill>
                  <a:srgbClr val="0000FF"/>
                </a:solidFill>
                <a:latin typeface="Arial"/>
                <a:ea typeface="Arial"/>
                <a:cs typeface="Arial"/>
                <a:sym typeface="Arial"/>
              </a:rPr>
              <a:t>Compar</a:t>
            </a:r>
            <a:r>
              <a:rPr b="1" lang="en-US" sz="3600">
                <a:solidFill>
                  <a:srgbClr val="0000FF"/>
                </a:solidFill>
                <a:latin typeface="Arial"/>
                <a:ea typeface="Arial"/>
                <a:cs typeface="Arial"/>
                <a:sym typeface="Arial"/>
              </a:rPr>
              <a:t>ison</a:t>
            </a:r>
            <a:r>
              <a:rPr b="1" lang="en-US" sz="3600">
                <a:solidFill>
                  <a:srgbClr val="0000FF"/>
                </a:solidFill>
                <a:latin typeface="Arial"/>
                <a:ea typeface="Arial"/>
                <a:cs typeface="Arial"/>
                <a:sym typeface="Arial"/>
              </a:rPr>
              <a:t> of our models(RMSE):</a:t>
            </a:r>
            <a:endParaRPr b="1" sz="3600">
              <a:solidFill>
                <a:srgbClr val="0000FF"/>
              </a:solidFill>
              <a:latin typeface="Arial"/>
              <a:ea typeface="Arial"/>
              <a:cs typeface="Arial"/>
              <a:sym typeface="Arial"/>
            </a:endParaRPr>
          </a:p>
        </p:txBody>
      </p:sp>
      <p:graphicFrame>
        <p:nvGraphicFramePr>
          <p:cNvPr id="184" name="Google Shape;184;p25"/>
          <p:cNvGraphicFramePr/>
          <p:nvPr/>
        </p:nvGraphicFramePr>
        <p:xfrm>
          <a:off x="838200" y="2078350"/>
          <a:ext cx="3000000" cy="3000000"/>
        </p:xfrm>
        <a:graphic>
          <a:graphicData uri="http://schemas.openxmlformats.org/drawingml/2006/table">
            <a:tbl>
              <a:tblPr>
                <a:noFill/>
                <a:tableStyleId>{1EE9CC77-1FBA-4A38-9C40-831670B16B59}</a:tableStyleId>
              </a:tblPr>
              <a:tblGrid>
                <a:gridCol w="5143500"/>
                <a:gridCol w="5143500"/>
              </a:tblGrid>
              <a:tr h="396225">
                <a:tc>
                  <a:txBody>
                    <a:bodyPr>
                      <a:noAutofit/>
                    </a:bodyPr>
                    <a:lstStyle/>
                    <a:p>
                      <a:pPr indent="0" lvl="0" marL="0" rtl="0" algn="l">
                        <a:spcBef>
                          <a:spcPts val="0"/>
                        </a:spcBef>
                        <a:spcAft>
                          <a:spcPts val="0"/>
                        </a:spcAft>
                        <a:buClr>
                          <a:schemeClr val="dk1"/>
                        </a:buClr>
                        <a:buSzPts val="1100"/>
                        <a:buFont typeface="Arial"/>
                        <a:buNone/>
                      </a:pPr>
                      <a:r>
                        <a:rPr b="1" lang="en-US" sz="2400"/>
                        <a:t>Models</a:t>
                      </a:r>
                      <a:endParaRPr b="1" sz="2400"/>
                    </a:p>
                  </a:txBody>
                  <a:tcPr marT="91425" marB="91425" marR="91425" marL="91425"/>
                </a:tc>
                <a:tc>
                  <a:txBody>
                    <a:bodyPr>
                      <a:noAutofit/>
                    </a:bodyPr>
                    <a:lstStyle/>
                    <a:p>
                      <a:pPr indent="0" lvl="0" marL="0" rtl="0" algn="l">
                        <a:spcBef>
                          <a:spcPts val="0"/>
                        </a:spcBef>
                        <a:spcAft>
                          <a:spcPts val="0"/>
                        </a:spcAft>
                        <a:buNone/>
                      </a:pPr>
                      <a:r>
                        <a:rPr b="1" lang="en-US" sz="2400"/>
                        <a:t>RMSE</a:t>
                      </a:r>
                      <a:endParaRPr b="1" sz="2400"/>
                    </a:p>
                  </a:txBody>
                  <a:tcPr marT="91425" marB="91425" marR="91425" marL="91425"/>
                </a:tc>
              </a:tr>
              <a:tr h="396225">
                <a:tc>
                  <a:txBody>
                    <a:bodyPr>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Linear Regression</a:t>
                      </a:r>
                      <a:endParaRPr sz="1800"/>
                    </a:p>
                  </a:txBody>
                  <a:tcPr marT="91425" marB="91425" marR="91425" marL="91425"/>
                </a:tc>
                <a:tc>
                  <a:txBody>
                    <a:bodyPr>
                      <a:noAutofit/>
                    </a:bodyPr>
                    <a:lstStyle/>
                    <a:p>
                      <a:pPr indent="0" lvl="0" marL="0" rtl="0" algn="l">
                        <a:spcBef>
                          <a:spcPts val="0"/>
                        </a:spcBef>
                        <a:spcAft>
                          <a:spcPts val="0"/>
                        </a:spcAft>
                        <a:buNone/>
                      </a:pPr>
                      <a:r>
                        <a:rPr lang="en-US" sz="1800"/>
                        <a:t>1.54</a:t>
                      </a:r>
                      <a:endParaRPr sz="1800"/>
                    </a:p>
                  </a:txBody>
                  <a:tcPr marT="91425" marB="91425" marR="91425" marL="91425"/>
                </a:tc>
              </a:tr>
              <a:tr h="396225">
                <a:tc>
                  <a:txBody>
                    <a:bodyPr>
                      <a:noAutofit/>
                    </a:bodyPr>
                    <a:lstStyle/>
                    <a:p>
                      <a:pPr indent="0" lvl="0" marL="0" rtl="0" algn="l">
                        <a:spcBef>
                          <a:spcPts val="0"/>
                        </a:spcBef>
                        <a:spcAft>
                          <a:spcPts val="0"/>
                        </a:spcAft>
                        <a:buClr>
                          <a:schemeClr val="dk1"/>
                        </a:buClr>
                        <a:buSzPts val="1100"/>
                        <a:buFont typeface="Arial"/>
                        <a:buNone/>
                      </a:pPr>
                      <a:r>
                        <a:rPr lang="en-US" sz="1800">
                          <a:solidFill>
                            <a:srgbClr val="FF0000"/>
                          </a:solidFill>
                        </a:rPr>
                        <a:t>LGBM</a:t>
                      </a:r>
                      <a:endParaRPr sz="1800">
                        <a:solidFill>
                          <a:srgbClr val="FF0000"/>
                        </a:solidFill>
                      </a:endParaRPr>
                    </a:p>
                  </a:txBody>
                  <a:tcPr marT="91425" marB="91425" marR="91425" marL="91425"/>
                </a:tc>
                <a:tc>
                  <a:txBody>
                    <a:bodyPr>
                      <a:noAutofit/>
                    </a:bodyPr>
                    <a:lstStyle/>
                    <a:p>
                      <a:pPr indent="0" lvl="0" marL="0" rtl="0" algn="l">
                        <a:spcBef>
                          <a:spcPts val="0"/>
                        </a:spcBef>
                        <a:spcAft>
                          <a:spcPts val="0"/>
                        </a:spcAft>
                        <a:buNone/>
                      </a:pPr>
                      <a:r>
                        <a:rPr lang="en-US" sz="1800">
                          <a:solidFill>
                            <a:srgbClr val="FF0000"/>
                          </a:solidFill>
                        </a:rPr>
                        <a:t>1.53</a:t>
                      </a:r>
                      <a:endParaRPr sz="1800">
                        <a:solidFill>
                          <a:srgbClr val="FF0000"/>
                        </a:solidFill>
                      </a:endParaRPr>
                    </a:p>
                  </a:txBody>
                  <a:tcPr marT="91425" marB="91425" marR="91425" marL="91425"/>
                </a:tc>
              </a:tr>
              <a:tr h="396225">
                <a:tc>
                  <a:txBody>
                    <a:bodyPr>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MLP</a:t>
                      </a:r>
                      <a:endParaRPr sz="1800"/>
                    </a:p>
                  </a:txBody>
                  <a:tcPr marT="91425" marB="91425" marR="91425" marL="91425"/>
                </a:tc>
                <a:tc>
                  <a:txBody>
                    <a:bodyPr>
                      <a:noAutofit/>
                    </a:bodyPr>
                    <a:lstStyle/>
                    <a:p>
                      <a:pPr indent="0" lvl="0" marL="0" rtl="0" algn="l">
                        <a:spcBef>
                          <a:spcPts val="0"/>
                        </a:spcBef>
                        <a:spcAft>
                          <a:spcPts val="0"/>
                        </a:spcAft>
                        <a:buNone/>
                      </a:pPr>
                      <a:r>
                        <a:rPr lang="en-US" sz="1800"/>
                        <a:t>2.42</a:t>
                      </a:r>
                      <a:endParaRPr sz="1800"/>
                    </a:p>
                  </a:txBody>
                  <a:tcPr marT="91425" marB="91425" marR="91425" marL="91425"/>
                </a:tc>
              </a:tr>
              <a:tr h="396225">
                <a:tc>
                  <a:txBody>
                    <a:bodyPr>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CNN</a:t>
                      </a:r>
                      <a:endParaRPr sz="1800"/>
                    </a:p>
                  </a:txBody>
                  <a:tcPr marT="91425" marB="91425" marR="91425" marL="91425"/>
                </a:tc>
                <a:tc>
                  <a:txBody>
                    <a:bodyPr>
                      <a:noAutofit/>
                    </a:bodyPr>
                    <a:lstStyle/>
                    <a:p>
                      <a:pPr indent="0" lvl="0" marL="0" rtl="0" algn="l">
                        <a:spcBef>
                          <a:spcPts val="0"/>
                        </a:spcBef>
                        <a:spcAft>
                          <a:spcPts val="0"/>
                        </a:spcAft>
                        <a:buNone/>
                      </a:pPr>
                      <a:r>
                        <a:rPr lang="en-US" sz="1800"/>
                        <a:t>1.98</a:t>
                      </a:r>
                      <a:endParaRPr sz="18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471325" y="726025"/>
            <a:ext cx="11093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3600">
                <a:solidFill>
                  <a:srgbClr val="0000FF"/>
                </a:solidFill>
                <a:latin typeface="Arial"/>
                <a:ea typeface="Arial"/>
                <a:cs typeface="Arial"/>
                <a:sym typeface="Arial"/>
              </a:rPr>
              <a:t>URL to see our prediction system with model in backend: </a:t>
            </a:r>
            <a:endParaRPr b="1" sz="3600">
              <a:solidFill>
                <a:srgbClr val="0000FF"/>
              </a:solidFill>
              <a:latin typeface="Arial"/>
              <a:ea typeface="Arial"/>
              <a:cs typeface="Arial"/>
              <a:sym typeface="Arial"/>
            </a:endParaRPr>
          </a:p>
          <a:p>
            <a:pPr indent="0" lvl="0" marL="0" rtl="0" algn="l">
              <a:spcBef>
                <a:spcPts val="0"/>
              </a:spcBef>
              <a:spcAft>
                <a:spcPts val="0"/>
              </a:spcAft>
              <a:buNone/>
            </a:pPr>
            <a:r>
              <a:t/>
            </a:r>
            <a:endParaRPr/>
          </a:p>
        </p:txBody>
      </p:sp>
      <p:sp>
        <p:nvSpPr>
          <p:cNvPr id="191" name="Google Shape;191;p26"/>
          <p:cNvSpPr txBox="1"/>
          <p:nvPr>
            <p:ph idx="1" type="body"/>
          </p:nvPr>
        </p:nvSpPr>
        <p:spPr>
          <a:xfrm>
            <a:off x="751875" y="235557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3600" u="sng">
                <a:solidFill>
                  <a:schemeClr val="hlink"/>
                </a:solidFill>
                <a:latin typeface="Arial"/>
                <a:ea typeface="Arial"/>
                <a:cs typeface="Arial"/>
                <a:sym typeface="Arial"/>
                <a:hlinkClick r:id="rId3"/>
              </a:rPr>
              <a:t>http://35.227.96.238:8112/</a:t>
            </a:r>
            <a:endParaRPr sz="3600" u="sng">
              <a:solidFill>
                <a:schemeClr val="hlink"/>
              </a:solidFill>
              <a:latin typeface="Arial"/>
              <a:ea typeface="Arial"/>
              <a:cs typeface="Arial"/>
              <a:sym typeface="Arial"/>
              <a:hlinkClick r:id="rId4"/>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nvSpPr>
        <p:spPr>
          <a:xfrm>
            <a:off x="467600" y="286875"/>
            <a:ext cx="8309700" cy="692100"/>
          </a:xfrm>
          <a:prstGeom prst="rect">
            <a:avLst/>
          </a:prstGeom>
          <a:noFill/>
          <a:ln>
            <a:noFill/>
          </a:ln>
        </p:spPr>
        <p:txBody>
          <a:bodyPr anchorCtr="0" anchor="t" bIns="46800" lIns="46800" spcFirstLastPara="1" rIns="46800" wrap="square" tIns="46800">
            <a:noAutofit/>
          </a:bodyPr>
          <a:lstStyle/>
          <a:p>
            <a:pPr indent="-455613" lvl="0" marL="457200" marR="0" rtl="0" algn="l">
              <a:lnSpc>
                <a:spcPct val="90000"/>
              </a:lnSpc>
              <a:spcBef>
                <a:spcPts val="0"/>
              </a:spcBef>
              <a:spcAft>
                <a:spcPts val="0"/>
              </a:spcAft>
              <a:buClr>
                <a:srgbClr val="0000FF"/>
              </a:buClr>
              <a:buSzPts val="2800"/>
              <a:buFont typeface="Times New Roman"/>
              <a:buNone/>
            </a:pPr>
            <a:r>
              <a:rPr b="1" i="0" lang="en-US" sz="3600" u="none" cap="none" strike="noStrike">
                <a:solidFill>
                  <a:srgbClr val="0000FF"/>
                </a:solidFill>
                <a:latin typeface="Arial"/>
                <a:ea typeface="Arial"/>
                <a:cs typeface="Arial"/>
                <a:sym typeface="Arial"/>
              </a:rPr>
              <a:t>Motivation</a:t>
            </a:r>
            <a:br>
              <a:rPr b="1" i="0" lang="en-US" sz="2400" u="none" cap="none" strike="noStrike">
                <a:solidFill>
                  <a:srgbClr val="3333CC"/>
                </a:solidFill>
                <a:latin typeface="Arial"/>
                <a:ea typeface="Arial"/>
                <a:cs typeface="Arial"/>
                <a:sym typeface="Arial"/>
              </a:rPr>
            </a:br>
            <a:endParaRPr b="1" i="0" sz="2400" u="none" cap="none" strike="noStrike">
              <a:solidFill>
                <a:srgbClr val="3333CC"/>
              </a:solidFill>
              <a:latin typeface="Arial"/>
              <a:ea typeface="Arial"/>
              <a:cs typeface="Arial"/>
              <a:sym typeface="Arial"/>
            </a:endParaRPr>
          </a:p>
        </p:txBody>
      </p:sp>
      <p:sp>
        <p:nvSpPr>
          <p:cNvPr id="96" name="Google Shape;96;p14"/>
          <p:cNvSpPr txBox="1"/>
          <p:nvPr/>
        </p:nvSpPr>
        <p:spPr>
          <a:xfrm>
            <a:off x="467600" y="1075450"/>
            <a:ext cx="107391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highlight>
                  <a:schemeClr val="lt1"/>
                </a:highlight>
              </a:rPr>
              <a:t>For many businesses, only a small percentage of customers produce the most of the revenue. As such, making appropriate promotional strategies can help companies make more profits with less money. Also,  </a:t>
            </a:r>
            <a:r>
              <a:rPr lang="en-US" sz="1800">
                <a:solidFill>
                  <a:schemeClr val="dk1"/>
                </a:solidFill>
                <a:highlight>
                  <a:schemeClr val="lt1"/>
                </a:highlight>
              </a:rPr>
              <a:t>appropriate promotional strategies </a:t>
            </a:r>
            <a:r>
              <a:rPr lang="en-US" sz="1800">
                <a:solidFill>
                  <a:schemeClr val="dk1"/>
                </a:solidFill>
                <a:highlight>
                  <a:schemeClr val="lt1"/>
                </a:highlight>
              </a:rPr>
              <a:t>will reduce the unnecessary harassment to customers. In this way, making the customer revenue prediction is quite important for companies.</a:t>
            </a:r>
            <a:endParaRPr sz="1800">
              <a:solidFill>
                <a:schemeClr val="dk1"/>
              </a:solidFill>
              <a:highlight>
                <a:schemeClr val="lt1"/>
              </a:highlight>
            </a:endParaRPr>
          </a:p>
          <a:p>
            <a:pPr indent="0" lvl="0" marL="0" rtl="0" algn="l">
              <a:spcBef>
                <a:spcPts val="0"/>
              </a:spcBef>
              <a:spcAft>
                <a:spcPts val="0"/>
              </a:spcAft>
              <a:buNone/>
            </a:pPr>
            <a:r>
              <a:t/>
            </a:r>
            <a:endParaRPr sz="1800">
              <a:solidFill>
                <a:schemeClr val="dk1"/>
              </a:solidFill>
              <a:highlight>
                <a:schemeClr val="lt1"/>
              </a:highlight>
            </a:endParaRPr>
          </a:p>
          <a:p>
            <a:pPr indent="0" lvl="0" marL="0" rtl="0" algn="l">
              <a:spcBef>
                <a:spcPts val="0"/>
              </a:spcBef>
              <a:spcAft>
                <a:spcPts val="0"/>
              </a:spcAft>
              <a:buNone/>
            </a:pPr>
            <a:r>
              <a:rPr lang="en-US" sz="1800">
                <a:solidFill>
                  <a:schemeClr val="dk1"/>
                </a:solidFill>
                <a:highlight>
                  <a:schemeClr val="lt1"/>
                </a:highlight>
              </a:rPr>
              <a:t>In the Google Merchandise Store, the 80/20 rule still works.</a:t>
            </a:r>
            <a:endParaRPr sz="1800">
              <a:solidFill>
                <a:schemeClr val="dk1"/>
              </a:solidFill>
              <a:highlight>
                <a:schemeClr val="lt1"/>
              </a:highlight>
            </a:endParaRPr>
          </a:p>
          <a:p>
            <a:pPr indent="0" lvl="0" marL="0" rtl="0" algn="l">
              <a:lnSpc>
                <a:spcPct val="90000"/>
              </a:lnSpc>
              <a:spcBef>
                <a:spcPts val="0"/>
              </a:spcBef>
              <a:spcAft>
                <a:spcPts val="0"/>
              </a:spcAft>
              <a:buNone/>
            </a:pPr>
            <a:r>
              <a:rPr lang="en-US" sz="1800">
                <a:solidFill>
                  <a:schemeClr val="dk1"/>
                </a:solidFill>
                <a:highlight>
                  <a:schemeClr val="lt1"/>
                </a:highlight>
              </a:rPr>
              <a:t>We can see that in GStore, the ratio is even more extreme: about </a:t>
            </a:r>
            <a:endParaRPr sz="1800">
              <a:solidFill>
                <a:schemeClr val="dk1"/>
              </a:solidFill>
              <a:highlight>
                <a:schemeClr val="lt1"/>
              </a:highlight>
            </a:endParaRPr>
          </a:p>
          <a:p>
            <a:pPr indent="0" lvl="0" marL="0" rtl="0" algn="l">
              <a:lnSpc>
                <a:spcPct val="90000"/>
              </a:lnSpc>
              <a:spcBef>
                <a:spcPts val="0"/>
              </a:spcBef>
              <a:spcAft>
                <a:spcPts val="0"/>
              </a:spcAft>
              <a:buNone/>
            </a:pPr>
            <a:r>
              <a:rPr lang="en-US" sz="1800">
                <a:solidFill>
                  <a:schemeClr val="dk1"/>
                </a:solidFill>
                <a:highlight>
                  <a:schemeClr val="lt1"/>
                </a:highlight>
              </a:rPr>
              <a:t>2% of customers produce all of the revenue.</a:t>
            </a:r>
            <a:endParaRPr sz="1800">
              <a:solidFill>
                <a:schemeClr val="dk1"/>
              </a:solidFill>
              <a:highlight>
                <a:schemeClr val="lt1"/>
              </a:highlight>
            </a:endParaRPr>
          </a:p>
          <a:p>
            <a:pPr indent="0" lvl="0" marL="0" rtl="0" algn="l">
              <a:lnSpc>
                <a:spcPct val="90000"/>
              </a:lnSpc>
              <a:spcBef>
                <a:spcPts val="0"/>
              </a:spcBef>
              <a:spcAft>
                <a:spcPts val="0"/>
              </a:spcAft>
              <a:buNone/>
            </a:pPr>
            <a:r>
              <a:t/>
            </a:r>
            <a:endParaRPr sz="1800">
              <a:solidFill>
                <a:schemeClr val="dk1"/>
              </a:solidFill>
              <a:highlight>
                <a:schemeClr val="lt1"/>
              </a:highlight>
            </a:endParaRPr>
          </a:p>
          <a:p>
            <a:pPr indent="0" lvl="0" marL="0" rtl="0" algn="l">
              <a:spcBef>
                <a:spcPts val="0"/>
              </a:spcBef>
              <a:spcAft>
                <a:spcPts val="0"/>
              </a:spcAft>
              <a:buNone/>
            </a:pPr>
            <a:r>
              <a:rPr lang="en-US" sz="1800">
                <a:solidFill>
                  <a:schemeClr val="dk1"/>
                </a:solidFill>
                <a:highlight>
                  <a:schemeClr val="lt1"/>
                </a:highlight>
              </a:rPr>
              <a:t>In our project, we are going to analyze the GStore customer dataset, </a:t>
            </a:r>
            <a:endParaRPr sz="1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US" sz="1800">
                <a:solidFill>
                  <a:schemeClr val="dk1"/>
                </a:solidFill>
                <a:highlight>
                  <a:schemeClr val="lt1"/>
                </a:highlight>
              </a:rPr>
              <a:t> and predict revenue per customer. </a:t>
            </a:r>
            <a:endParaRPr sz="1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800">
              <a:solidFill>
                <a:schemeClr val="dk1"/>
              </a:solidFill>
              <a:highlight>
                <a:schemeClr val="lt1"/>
              </a:highlight>
            </a:endParaRPr>
          </a:p>
          <a:p>
            <a:pPr indent="0" lvl="0" marL="0" rtl="0" algn="l">
              <a:spcBef>
                <a:spcPts val="0"/>
              </a:spcBef>
              <a:spcAft>
                <a:spcPts val="0"/>
              </a:spcAft>
              <a:buNone/>
            </a:pPr>
            <a:r>
              <a:rPr lang="en-US" sz="1800">
                <a:solidFill>
                  <a:schemeClr val="dk1"/>
                </a:solidFill>
                <a:highlight>
                  <a:schemeClr val="lt1"/>
                </a:highlight>
              </a:rPr>
              <a:t>Our main goal is to provide more actionable operational changes and</a:t>
            </a:r>
            <a:endParaRPr sz="1800">
              <a:solidFill>
                <a:schemeClr val="dk1"/>
              </a:solidFill>
              <a:highlight>
                <a:schemeClr val="lt1"/>
              </a:highlight>
            </a:endParaRPr>
          </a:p>
          <a:p>
            <a:pPr indent="0" lvl="0" marL="0" rtl="0" algn="l">
              <a:spcBef>
                <a:spcPts val="0"/>
              </a:spcBef>
              <a:spcAft>
                <a:spcPts val="0"/>
              </a:spcAft>
              <a:buNone/>
            </a:pPr>
            <a:r>
              <a:rPr lang="en-US" sz="1800">
                <a:solidFill>
                  <a:schemeClr val="dk1"/>
                </a:solidFill>
                <a:highlight>
                  <a:schemeClr val="lt1"/>
                </a:highlight>
              </a:rPr>
              <a:t> a better use of marketing budgets for those companies who choose to </a:t>
            </a:r>
            <a:endParaRPr sz="1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US" sz="1800">
                <a:solidFill>
                  <a:schemeClr val="dk1"/>
                </a:solidFill>
                <a:highlight>
                  <a:schemeClr val="lt1"/>
                </a:highlight>
              </a:rPr>
              <a:t>use data analysis on top of GStore data.</a:t>
            </a:r>
            <a:endParaRPr sz="1800">
              <a:solidFill>
                <a:schemeClr val="dk1"/>
              </a:solidFill>
              <a:highlight>
                <a:schemeClr val="lt1"/>
              </a:highlight>
            </a:endParaRPr>
          </a:p>
          <a:p>
            <a:pPr indent="0" lvl="0" marL="0" rtl="0" algn="l">
              <a:spcBef>
                <a:spcPts val="0"/>
              </a:spcBef>
              <a:spcAft>
                <a:spcPts val="0"/>
              </a:spcAft>
              <a:buNone/>
            </a:pPr>
            <a:r>
              <a:t/>
            </a:r>
            <a:endParaRPr sz="1800"/>
          </a:p>
        </p:txBody>
      </p:sp>
      <p:pic>
        <p:nvPicPr>
          <p:cNvPr id="97" name="Google Shape;97;p14"/>
          <p:cNvPicPr preferRelativeResize="0"/>
          <p:nvPr/>
        </p:nvPicPr>
        <p:blipFill rotWithShape="1">
          <a:blip r:embed="rId3">
            <a:alphaModFix/>
          </a:blip>
          <a:srcRect b="9247" l="0" r="0" t="0"/>
          <a:stretch/>
        </p:blipFill>
        <p:spPr>
          <a:xfrm>
            <a:off x="7574975" y="2355500"/>
            <a:ext cx="3631725" cy="252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nvSpPr>
        <p:spPr>
          <a:xfrm>
            <a:off x="405250" y="327300"/>
            <a:ext cx="8632500" cy="670200"/>
          </a:xfrm>
          <a:prstGeom prst="rect">
            <a:avLst/>
          </a:prstGeom>
          <a:noFill/>
          <a:ln>
            <a:noFill/>
          </a:ln>
        </p:spPr>
        <p:txBody>
          <a:bodyPr anchorCtr="0" anchor="t" bIns="46800" lIns="46800" spcFirstLastPara="1" rIns="46800" wrap="square" tIns="46800">
            <a:noAutofit/>
          </a:bodyPr>
          <a:lstStyle/>
          <a:p>
            <a:pPr indent="-455613" lvl="0" marL="457200" marR="0" rtl="0" algn="l">
              <a:lnSpc>
                <a:spcPct val="90000"/>
              </a:lnSpc>
              <a:spcBef>
                <a:spcPts val="0"/>
              </a:spcBef>
              <a:spcAft>
                <a:spcPts val="0"/>
              </a:spcAft>
              <a:buNone/>
            </a:pPr>
            <a:r>
              <a:rPr b="1" i="0" lang="en-US" sz="3600" u="none" cap="none" strike="noStrike">
                <a:solidFill>
                  <a:srgbClr val="0000FF"/>
                </a:solidFill>
                <a:latin typeface="Arial"/>
                <a:ea typeface="Arial"/>
                <a:cs typeface="Arial"/>
                <a:sym typeface="Arial"/>
              </a:rPr>
              <a:t>Dataset</a:t>
            </a:r>
            <a:r>
              <a:rPr b="1" lang="en-US" sz="3600">
                <a:solidFill>
                  <a:srgbClr val="0000FF"/>
                </a:solidFill>
              </a:rPr>
              <a:t> and Data Cleaning</a:t>
            </a:r>
            <a:endParaRPr sz="3600"/>
          </a:p>
        </p:txBody>
      </p:sp>
      <p:pic>
        <p:nvPicPr>
          <p:cNvPr id="103" name="Google Shape;103;p15"/>
          <p:cNvPicPr preferRelativeResize="0"/>
          <p:nvPr/>
        </p:nvPicPr>
        <p:blipFill>
          <a:blip r:embed="rId3">
            <a:alphaModFix/>
          </a:blip>
          <a:stretch>
            <a:fillRect/>
          </a:stretch>
        </p:blipFill>
        <p:spPr>
          <a:xfrm>
            <a:off x="950775" y="2717975"/>
            <a:ext cx="9081402" cy="383700"/>
          </a:xfrm>
          <a:prstGeom prst="rect">
            <a:avLst/>
          </a:prstGeom>
          <a:noFill/>
          <a:ln>
            <a:noFill/>
          </a:ln>
        </p:spPr>
      </p:pic>
      <p:sp>
        <p:nvSpPr>
          <p:cNvPr id="104" name="Google Shape;104;p15"/>
          <p:cNvSpPr txBox="1"/>
          <p:nvPr/>
        </p:nvSpPr>
        <p:spPr>
          <a:xfrm>
            <a:off x="545500" y="997500"/>
            <a:ext cx="11378100" cy="5460900"/>
          </a:xfrm>
          <a:prstGeom prst="rect">
            <a:avLst/>
          </a:prstGeom>
          <a:noFill/>
          <a:ln>
            <a:noFill/>
          </a:ln>
        </p:spPr>
        <p:txBody>
          <a:bodyPr anchorCtr="0" anchor="t" bIns="91425" lIns="91425" spcFirstLastPara="1" rIns="91425" wrap="square" tIns="91425">
            <a:noAutofit/>
          </a:bodyPr>
          <a:lstStyle/>
          <a:p>
            <a:pPr indent="-455612" lvl="0" marL="457200" rtl="0" algn="l">
              <a:lnSpc>
                <a:spcPct val="90000"/>
              </a:lnSpc>
              <a:spcBef>
                <a:spcPts val="0"/>
              </a:spcBef>
              <a:spcAft>
                <a:spcPts val="0"/>
              </a:spcAft>
              <a:buNone/>
            </a:pPr>
            <a:r>
              <a:rPr b="1" lang="en-US" sz="2000"/>
              <a:t>Dataset:</a:t>
            </a:r>
            <a:r>
              <a:rPr b="1" lang="en-US" sz="2800">
                <a:solidFill>
                  <a:srgbClr val="0000FF"/>
                </a:solidFill>
              </a:rPr>
              <a:t> </a:t>
            </a:r>
            <a:endParaRPr b="1" sz="2800">
              <a:solidFill>
                <a:srgbClr val="0000FF"/>
              </a:solidFill>
            </a:endParaRPr>
          </a:p>
          <a:p>
            <a:pPr indent="-455612" lvl="0" marL="457200" rtl="0" algn="l">
              <a:lnSpc>
                <a:spcPct val="90000"/>
              </a:lnSpc>
              <a:spcBef>
                <a:spcPts val="0"/>
              </a:spcBef>
              <a:spcAft>
                <a:spcPts val="0"/>
              </a:spcAft>
              <a:buNone/>
            </a:pPr>
            <a:r>
              <a:rPr lang="en-US" sz="1800"/>
              <a:t>      Our dataset is 24GB, the original version has 12 columns </a:t>
            </a:r>
            <a:r>
              <a:rPr lang="en-US" sz="1800">
                <a:solidFill>
                  <a:schemeClr val="dk1"/>
                </a:solidFill>
              </a:rPr>
              <a:t>(like: fullVisitorId, channelGrouping , date, device, geoNetwork, etc)</a:t>
            </a:r>
            <a:r>
              <a:rPr lang="en-US" sz="1800"/>
              <a:t> with about 1.7 million rows in total. </a:t>
            </a:r>
            <a:r>
              <a:rPr lang="en-US" sz="1800">
                <a:solidFill>
                  <a:schemeClr val="dk1"/>
                </a:solidFill>
              </a:rPr>
              <a:t>Also, there are multiple columns containing JSON blobs of varying depth, which will create several sub-columns when flattened (If we flatten them totally, it will create more than 200 columns).</a:t>
            </a:r>
            <a:endParaRPr sz="1800">
              <a:solidFill>
                <a:schemeClr val="dk1"/>
              </a:solidFill>
            </a:endParaRPr>
          </a:p>
          <a:p>
            <a:pPr indent="-455612" lvl="0" marL="45720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t/>
            </a:r>
            <a:endParaRPr sz="1800"/>
          </a:p>
          <a:p>
            <a:pPr indent="-455612" lvl="0" marL="457200" rtl="0" algn="l">
              <a:lnSpc>
                <a:spcPct val="90000"/>
              </a:lnSpc>
              <a:spcBef>
                <a:spcPts val="0"/>
              </a:spcBef>
              <a:spcAft>
                <a:spcPts val="0"/>
              </a:spcAft>
              <a:buNone/>
            </a:pPr>
            <a:r>
              <a:t/>
            </a:r>
            <a:endParaRPr b="1" sz="2000"/>
          </a:p>
          <a:p>
            <a:pPr indent="-455612" lvl="0" marL="457200" rtl="0" algn="l">
              <a:lnSpc>
                <a:spcPct val="90000"/>
              </a:lnSpc>
              <a:spcBef>
                <a:spcPts val="0"/>
              </a:spcBef>
              <a:spcAft>
                <a:spcPts val="0"/>
              </a:spcAft>
              <a:buNone/>
            </a:pPr>
            <a:r>
              <a:rPr b="1" lang="en-US" sz="2000"/>
              <a:t>Data Cleaning: </a:t>
            </a:r>
            <a:endParaRPr b="1" sz="2000"/>
          </a:p>
          <a:p>
            <a:pPr indent="-455612" lvl="0" marL="457200" rtl="0" algn="l">
              <a:lnSpc>
                <a:spcPct val="90000"/>
              </a:lnSpc>
              <a:spcBef>
                <a:spcPts val="0"/>
              </a:spcBef>
              <a:spcAft>
                <a:spcPts val="0"/>
              </a:spcAft>
              <a:buNone/>
            </a:pPr>
            <a:r>
              <a:rPr lang="en-US" sz="1800"/>
              <a:t>       Since our data is quite large, we need to split them into 9 pieces, flatten them separately and then concat them. </a:t>
            </a:r>
            <a:endParaRPr sz="1800"/>
          </a:p>
          <a:p>
            <a:pPr indent="-455612" lvl="0" marL="457200" rtl="0" algn="l">
              <a:lnSpc>
                <a:spcPct val="90000"/>
              </a:lnSpc>
              <a:spcBef>
                <a:spcPts val="0"/>
              </a:spcBef>
              <a:spcAft>
                <a:spcPts val="0"/>
              </a:spcAft>
              <a:buNone/>
            </a:pPr>
            <a:r>
              <a:rPr lang="en-US" sz="1800"/>
              <a:t>       We delete the constant columns and almost constant columns in the first place.  </a:t>
            </a:r>
            <a:endParaRPr sz="1800"/>
          </a:p>
          <a:p>
            <a:pPr indent="-455612" lvl="0" marL="457200" rtl="0" algn="l">
              <a:lnSpc>
                <a:spcPct val="90000"/>
              </a:lnSpc>
              <a:spcBef>
                <a:spcPts val="0"/>
              </a:spcBef>
              <a:spcAft>
                <a:spcPts val="0"/>
              </a:spcAft>
              <a:buClr>
                <a:schemeClr val="dk1"/>
              </a:buClr>
              <a:buFont typeface="Arial"/>
              <a:buNone/>
            </a:pPr>
            <a:r>
              <a:rPr lang="en-US" sz="1800"/>
              <a:t>       Also, we explored the correlations between features to help us determine the importance of features. </a:t>
            </a:r>
            <a:endParaRPr sz="1800"/>
          </a:p>
          <a:p>
            <a:pPr indent="-455612" lvl="0" marL="457200" rtl="0" algn="l">
              <a:lnSpc>
                <a:spcPct val="90000"/>
              </a:lnSpc>
              <a:spcBef>
                <a:spcPts val="0"/>
              </a:spcBef>
              <a:spcAft>
                <a:spcPts val="0"/>
              </a:spcAft>
              <a:buClr>
                <a:schemeClr val="dk1"/>
              </a:buClr>
              <a:buFont typeface="Arial"/>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39450" y="296125"/>
            <a:ext cx="10515600" cy="779400"/>
          </a:xfrm>
          <a:prstGeom prst="rect">
            <a:avLst/>
          </a:prstGeom>
        </p:spPr>
        <p:txBody>
          <a:bodyPr anchorCtr="0" anchor="ctr" bIns="45700" lIns="91425" spcFirstLastPara="1" rIns="91425" wrap="square" tIns="45700">
            <a:noAutofit/>
          </a:bodyPr>
          <a:lstStyle/>
          <a:p>
            <a:pPr indent="-455612" lvl="0" marL="457200" rtl="0" algn="l">
              <a:spcBef>
                <a:spcPts val="0"/>
              </a:spcBef>
              <a:spcAft>
                <a:spcPts val="0"/>
              </a:spcAft>
              <a:buClr>
                <a:schemeClr val="dk1"/>
              </a:buClr>
              <a:buFont typeface="Arial"/>
              <a:buNone/>
            </a:pPr>
            <a:r>
              <a:rPr b="1" lang="en-US" sz="2800">
                <a:solidFill>
                  <a:srgbClr val="0000FF"/>
                </a:solidFill>
                <a:latin typeface="Arial"/>
                <a:ea typeface="Arial"/>
                <a:cs typeface="Arial"/>
                <a:sym typeface="Arial"/>
              </a:rPr>
              <a:t>Data Exploring -- ‘device_browser’</a:t>
            </a:r>
            <a:endParaRPr/>
          </a:p>
        </p:txBody>
      </p:sp>
      <p:sp>
        <p:nvSpPr>
          <p:cNvPr id="111" name="Google Shape;111;p16"/>
          <p:cNvSpPr txBox="1"/>
          <p:nvPr>
            <p:ph idx="1" type="body"/>
          </p:nvPr>
        </p:nvSpPr>
        <p:spPr>
          <a:xfrm>
            <a:off x="420825" y="935175"/>
            <a:ext cx="11222100" cy="2291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1800">
                <a:highlight>
                  <a:srgbClr val="FFFFFF"/>
                </a:highlight>
                <a:latin typeface="Arial"/>
                <a:ea typeface="Arial"/>
                <a:cs typeface="Arial"/>
                <a:sym typeface="Arial"/>
              </a:rPr>
              <a:t>For an important feature, we want to explore its relationship to our target variable('totals_transactionRevenue'). So we defined several functions to show: the count of how many times a category show up in a certain feature; many times a category show up when revenue &gt; 0; the total and mean revenue of a category make in a certain feature. (in %)</a:t>
            </a:r>
            <a:endParaRPr sz="1800">
              <a:highlight>
                <a:srgbClr val="FFFFFF"/>
              </a:highlight>
              <a:latin typeface="Arial"/>
              <a:ea typeface="Arial"/>
              <a:cs typeface="Arial"/>
              <a:sym typeface="Arial"/>
            </a:endParaRPr>
          </a:p>
          <a:p>
            <a:pPr indent="0" lvl="0" marL="0" rtl="0" algn="l">
              <a:spcBef>
                <a:spcPts val="1000"/>
              </a:spcBef>
              <a:spcAft>
                <a:spcPts val="0"/>
              </a:spcAft>
              <a:buNone/>
            </a:pPr>
            <a:r>
              <a:rPr lang="en-US" sz="1800">
                <a:latin typeface="Arial"/>
                <a:ea typeface="Arial"/>
                <a:cs typeface="Arial"/>
                <a:sym typeface="Arial"/>
              </a:rPr>
              <a:t>Like in the feature ‘device_browser’, even though most of the traffic and total revenue comes from Chrome users, the Firefox users always purchase more one time. It seems that GStore should pay more attention to Firefox users to gain more.  Also, we can treat all the less used browsers as one type(others) in modeling. </a:t>
            </a:r>
            <a:endParaRPr sz="1050">
              <a:latin typeface="Arial"/>
              <a:ea typeface="Arial"/>
              <a:cs typeface="Arial"/>
              <a:sym typeface="Arial"/>
            </a:endParaRPr>
          </a:p>
          <a:p>
            <a:pPr indent="0" lvl="0" marL="0" rtl="0" algn="l">
              <a:spcBef>
                <a:spcPts val="1000"/>
              </a:spcBef>
              <a:spcAft>
                <a:spcPts val="0"/>
              </a:spcAft>
              <a:buNone/>
            </a:pPr>
            <a:r>
              <a:t/>
            </a:r>
            <a:endParaRPr sz="1800"/>
          </a:p>
        </p:txBody>
      </p:sp>
      <p:pic>
        <p:nvPicPr>
          <p:cNvPr id="112" name="Google Shape;112;p16"/>
          <p:cNvPicPr preferRelativeResize="0"/>
          <p:nvPr/>
        </p:nvPicPr>
        <p:blipFill>
          <a:blip r:embed="rId3">
            <a:alphaModFix/>
          </a:blip>
          <a:stretch>
            <a:fillRect/>
          </a:stretch>
        </p:blipFill>
        <p:spPr>
          <a:xfrm>
            <a:off x="405250" y="3351075"/>
            <a:ext cx="11381501" cy="3222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39425" y="255975"/>
            <a:ext cx="10515600" cy="757200"/>
          </a:xfrm>
          <a:prstGeom prst="rect">
            <a:avLst/>
          </a:prstGeom>
        </p:spPr>
        <p:txBody>
          <a:bodyPr anchorCtr="0" anchor="ctr" bIns="45700" lIns="91425" spcFirstLastPara="1" rIns="91425" wrap="square" tIns="45700">
            <a:noAutofit/>
          </a:bodyPr>
          <a:lstStyle/>
          <a:p>
            <a:pPr indent="-455612" lvl="0" marL="457200" rtl="0" algn="l">
              <a:spcBef>
                <a:spcPts val="0"/>
              </a:spcBef>
              <a:spcAft>
                <a:spcPts val="0"/>
              </a:spcAft>
              <a:buNone/>
            </a:pPr>
            <a:r>
              <a:rPr b="1" lang="en-US" sz="2800">
                <a:solidFill>
                  <a:srgbClr val="0000FF"/>
                </a:solidFill>
                <a:latin typeface="Arial"/>
                <a:ea typeface="Arial"/>
                <a:cs typeface="Arial"/>
                <a:sym typeface="Arial"/>
              </a:rPr>
              <a:t>Data Exploring -- ‘date’</a:t>
            </a:r>
            <a:endParaRPr/>
          </a:p>
        </p:txBody>
      </p:sp>
      <p:sp>
        <p:nvSpPr>
          <p:cNvPr id="119" name="Google Shape;119;p17"/>
          <p:cNvSpPr txBox="1"/>
          <p:nvPr>
            <p:ph idx="1" type="body"/>
          </p:nvPr>
        </p:nvSpPr>
        <p:spPr>
          <a:xfrm>
            <a:off x="420850" y="935175"/>
            <a:ext cx="10886100" cy="2244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latin typeface="Arial"/>
                <a:ea typeface="Arial"/>
                <a:cs typeface="Arial"/>
                <a:sym typeface="Arial"/>
              </a:rPr>
              <a:t>In order to make full use of ‘date’ column, we derived 4 new columns from it: ‘year’, ‘month’, ‘week’, ‘weekday’, which is the year, month, specific week during the year(from 1 to 52), and the day of the week(from 0 to 6). </a:t>
            </a:r>
            <a:endParaRPr sz="1800">
              <a:latin typeface="Arial"/>
              <a:ea typeface="Arial"/>
              <a:cs typeface="Arial"/>
              <a:sym typeface="Arial"/>
            </a:endParaRPr>
          </a:p>
          <a:p>
            <a:pPr indent="0" lvl="0" marL="0" rtl="0" algn="l">
              <a:spcBef>
                <a:spcPts val="1000"/>
              </a:spcBef>
              <a:spcAft>
                <a:spcPts val="0"/>
              </a:spcAft>
              <a:buNone/>
            </a:pPr>
            <a:r>
              <a:rPr lang="en-US" sz="1800">
                <a:latin typeface="Arial"/>
                <a:ea typeface="Arial"/>
                <a:cs typeface="Arial"/>
                <a:sym typeface="Arial"/>
              </a:rPr>
              <a:t>Like the feature ‘month’, we can see that while the mean purchase seems don’t change much, the total revenue in Aug. and Dec. is higher than other months. This may result from the back to college days and </a:t>
            </a:r>
            <a:r>
              <a:rPr lang="en-US" sz="1800">
                <a:solidFill>
                  <a:srgbClr val="000000"/>
                </a:solidFill>
                <a:latin typeface="Arial"/>
                <a:ea typeface="Arial"/>
                <a:cs typeface="Arial"/>
                <a:sym typeface="Arial"/>
              </a:rPr>
              <a:t>Christmas.</a:t>
            </a:r>
            <a:r>
              <a:rPr lang="en-US" sz="1800">
                <a:latin typeface="Arial"/>
                <a:ea typeface="Arial"/>
                <a:cs typeface="Arial"/>
                <a:sym typeface="Arial"/>
              </a:rPr>
              <a:t> So we may suggest GStore to do some promotions in Aug. and Dec. to gain more profits.</a:t>
            </a:r>
            <a:endParaRPr sz="1800">
              <a:latin typeface="Arial"/>
              <a:ea typeface="Arial"/>
              <a:cs typeface="Arial"/>
              <a:sym typeface="Arial"/>
            </a:endParaRPr>
          </a:p>
          <a:p>
            <a:pPr indent="0" lvl="0" marL="0" rtl="0" algn="l">
              <a:spcBef>
                <a:spcPts val="1000"/>
              </a:spcBef>
              <a:spcAft>
                <a:spcPts val="0"/>
              </a:spcAft>
              <a:buNone/>
            </a:pPr>
            <a:r>
              <a:t/>
            </a:r>
            <a:endParaRPr sz="1800">
              <a:latin typeface="Arial"/>
              <a:ea typeface="Arial"/>
              <a:cs typeface="Arial"/>
              <a:sym typeface="Arial"/>
            </a:endParaRPr>
          </a:p>
        </p:txBody>
      </p:sp>
      <p:pic>
        <p:nvPicPr>
          <p:cNvPr id="120" name="Google Shape;120;p17"/>
          <p:cNvPicPr preferRelativeResize="0"/>
          <p:nvPr/>
        </p:nvPicPr>
        <p:blipFill>
          <a:blip r:embed="rId3">
            <a:alphaModFix/>
          </a:blip>
          <a:stretch>
            <a:fillRect/>
          </a:stretch>
        </p:blipFill>
        <p:spPr>
          <a:xfrm>
            <a:off x="196550" y="3179775"/>
            <a:ext cx="11664675" cy="324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514350" y="190075"/>
            <a:ext cx="107778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600">
                <a:solidFill>
                  <a:srgbClr val="0000FF"/>
                </a:solidFill>
                <a:latin typeface="Arial"/>
                <a:ea typeface="Arial"/>
                <a:cs typeface="Arial"/>
                <a:sym typeface="Arial"/>
              </a:rPr>
              <a:t>Data visualization:</a:t>
            </a:r>
            <a:endParaRPr b="1" sz="3600">
              <a:solidFill>
                <a:srgbClr val="0000FF"/>
              </a:solidFill>
              <a:latin typeface="Arial"/>
              <a:ea typeface="Arial"/>
              <a:cs typeface="Arial"/>
              <a:sym typeface="Arial"/>
            </a:endParaRPr>
          </a:p>
        </p:txBody>
      </p:sp>
      <p:sp>
        <p:nvSpPr>
          <p:cNvPr id="127" name="Google Shape;127;p18"/>
          <p:cNvSpPr txBox="1"/>
          <p:nvPr>
            <p:ph idx="1" type="body"/>
          </p:nvPr>
        </p:nvSpPr>
        <p:spPr>
          <a:xfrm>
            <a:off x="838200" y="1825625"/>
            <a:ext cx="34971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Density of users in different states in USA:</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128" name="Google Shape;128;p18"/>
          <p:cNvPicPr preferRelativeResize="0"/>
          <p:nvPr/>
        </p:nvPicPr>
        <p:blipFill>
          <a:blip r:embed="rId3">
            <a:alphaModFix/>
          </a:blip>
          <a:stretch>
            <a:fillRect/>
          </a:stretch>
        </p:blipFill>
        <p:spPr>
          <a:xfrm>
            <a:off x="4909725" y="1217375"/>
            <a:ext cx="7156278" cy="5037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479725" y="342925"/>
            <a:ext cx="10515600" cy="810600"/>
          </a:xfrm>
          <a:prstGeom prst="rect">
            <a:avLst/>
          </a:prstGeom>
        </p:spPr>
        <p:txBody>
          <a:bodyPr anchorCtr="0" anchor="ctr" bIns="45700" lIns="91425" spcFirstLastPara="1" rIns="91425" wrap="square" tIns="45700">
            <a:noAutofit/>
          </a:bodyPr>
          <a:lstStyle/>
          <a:p>
            <a:pPr indent="-455612" lvl="0" marL="457200" rtl="0" algn="l">
              <a:spcBef>
                <a:spcPts val="0"/>
              </a:spcBef>
              <a:spcAft>
                <a:spcPts val="0"/>
              </a:spcAft>
              <a:buClr>
                <a:schemeClr val="dk1"/>
              </a:buClr>
              <a:buSzPts val="1100"/>
              <a:buFont typeface="Arial"/>
              <a:buNone/>
            </a:pPr>
            <a:r>
              <a:rPr b="1" lang="en-US" sz="2800">
                <a:solidFill>
                  <a:srgbClr val="0000FF"/>
                </a:solidFill>
                <a:latin typeface="Arial"/>
                <a:ea typeface="Arial"/>
                <a:cs typeface="Arial"/>
                <a:sym typeface="Arial"/>
              </a:rPr>
              <a:t>Modeling</a:t>
            </a:r>
            <a:endParaRPr/>
          </a:p>
        </p:txBody>
      </p:sp>
      <p:sp>
        <p:nvSpPr>
          <p:cNvPr id="135" name="Google Shape;135;p19"/>
          <p:cNvSpPr txBox="1"/>
          <p:nvPr>
            <p:ph idx="1" type="body"/>
          </p:nvPr>
        </p:nvSpPr>
        <p:spPr>
          <a:xfrm>
            <a:off x="479725" y="1340425"/>
            <a:ext cx="10874100" cy="4836300"/>
          </a:xfrm>
          <a:prstGeom prst="rect">
            <a:avLst/>
          </a:prstGeom>
        </p:spPr>
        <p:txBody>
          <a:bodyPr anchorCtr="0" anchor="t" bIns="45700" lIns="91425" spcFirstLastPara="1" rIns="91425" wrap="square" tIns="45700">
            <a:noAutofit/>
          </a:bodyPr>
          <a:lstStyle/>
          <a:p>
            <a:pPr indent="-455612" lvl="0" marL="457200" rtl="0" algn="l">
              <a:spcBef>
                <a:spcPts val="0"/>
              </a:spcBef>
              <a:spcAft>
                <a:spcPts val="0"/>
              </a:spcAft>
              <a:buNone/>
            </a:pPr>
            <a:r>
              <a:rPr b="1" lang="en-US" sz="2000">
                <a:latin typeface="Arial"/>
                <a:ea typeface="Arial"/>
                <a:cs typeface="Arial"/>
                <a:sym typeface="Arial"/>
              </a:rPr>
              <a:t>Dataset: </a:t>
            </a:r>
            <a:r>
              <a:rPr lang="en-US" sz="1800">
                <a:latin typeface="Arial"/>
                <a:ea typeface="Arial"/>
                <a:cs typeface="Arial"/>
                <a:sym typeface="Arial"/>
              </a:rPr>
              <a:t>since our data </a:t>
            </a:r>
            <a:r>
              <a:rPr lang="en-US" sz="1800">
                <a:highlight>
                  <a:srgbClr val="FFFFFF"/>
                </a:highlight>
                <a:latin typeface="Arial"/>
                <a:ea typeface="Arial"/>
                <a:cs typeface="Arial"/>
                <a:sym typeface="Arial"/>
              </a:rPr>
              <a:t>contains user transactions from August 1st 2016 to April 30th 2018, we use the data before Jan 1st 2018 as training data, and the data after Jan 1st 2018 as test data.</a:t>
            </a:r>
            <a:endParaRPr sz="1800">
              <a:highlight>
                <a:srgbClr val="FFFFFF"/>
              </a:highlight>
              <a:latin typeface="Arial"/>
              <a:ea typeface="Arial"/>
              <a:cs typeface="Arial"/>
              <a:sym typeface="Arial"/>
            </a:endParaRPr>
          </a:p>
          <a:p>
            <a:pPr indent="-455612" lvl="0" marL="457200" rtl="0" algn="l">
              <a:spcBef>
                <a:spcPts val="0"/>
              </a:spcBef>
              <a:spcAft>
                <a:spcPts val="0"/>
              </a:spcAft>
              <a:buNone/>
            </a:pPr>
            <a:r>
              <a:t/>
            </a:r>
            <a:endParaRPr sz="1800">
              <a:highlight>
                <a:srgbClr val="FFFFFF"/>
              </a:highlight>
              <a:latin typeface="Arial"/>
              <a:ea typeface="Arial"/>
              <a:cs typeface="Arial"/>
              <a:sym typeface="Arial"/>
            </a:endParaRPr>
          </a:p>
          <a:p>
            <a:pPr indent="-455612" lvl="0" marL="457200" rtl="0" algn="l">
              <a:spcBef>
                <a:spcPts val="0"/>
              </a:spcBef>
              <a:spcAft>
                <a:spcPts val="0"/>
              </a:spcAft>
              <a:buNone/>
            </a:pPr>
            <a:r>
              <a:rPr b="1" lang="en-US" sz="2000">
                <a:highlight>
                  <a:srgbClr val="FFFFFF"/>
                </a:highlight>
                <a:latin typeface="Arial"/>
                <a:ea typeface="Arial"/>
                <a:cs typeface="Arial"/>
                <a:sym typeface="Arial"/>
              </a:rPr>
              <a:t>Models: </a:t>
            </a:r>
            <a:r>
              <a:rPr lang="en-US" sz="1800">
                <a:latin typeface="Arial"/>
                <a:ea typeface="Arial"/>
                <a:cs typeface="Arial"/>
                <a:sym typeface="Arial"/>
              </a:rPr>
              <a:t>We used linear regression, </a:t>
            </a:r>
            <a:r>
              <a:rPr lang="en-US" sz="1800">
                <a:highlight>
                  <a:schemeClr val="lt1"/>
                </a:highlight>
                <a:latin typeface="Arial"/>
                <a:ea typeface="Arial"/>
                <a:cs typeface="Arial"/>
                <a:sym typeface="Arial"/>
              </a:rPr>
              <a:t> then implementing LGBM, MLP and CNN model, </a:t>
            </a:r>
            <a:r>
              <a:rPr lang="en-US" sz="1800">
                <a:latin typeface="Arial"/>
                <a:ea typeface="Arial"/>
                <a:cs typeface="Arial"/>
                <a:sym typeface="Arial"/>
              </a:rPr>
              <a:t>to achieve better performance</a:t>
            </a:r>
            <a:endParaRPr sz="1800">
              <a:latin typeface="Arial"/>
              <a:ea typeface="Arial"/>
              <a:cs typeface="Arial"/>
              <a:sym typeface="Arial"/>
            </a:endParaRPr>
          </a:p>
          <a:p>
            <a:pPr indent="-455612" lvl="0" marL="457200" rtl="0" algn="l">
              <a:spcBef>
                <a:spcPts val="0"/>
              </a:spcBef>
              <a:spcAft>
                <a:spcPts val="0"/>
              </a:spcAft>
              <a:buNone/>
            </a:pPr>
            <a:r>
              <a:t/>
            </a:r>
            <a:endParaRPr sz="1800">
              <a:latin typeface="Arial"/>
              <a:ea typeface="Arial"/>
              <a:cs typeface="Arial"/>
              <a:sym typeface="Arial"/>
            </a:endParaRPr>
          </a:p>
          <a:p>
            <a:pPr indent="-455612" lvl="0" marL="457200" rtl="0" algn="l">
              <a:spcBef>
                <a:spcPts val="0"/>
              </a:spcBef>
              <a:spcAft>
                <a:spcPts val="0"/>
              </a:spcAft>
              <a:buNone/>
            </a:pPr>
            <a:r>
              <a:rPr b="1" lang="en-US" sz="1800">
                <a:latin typeface="Arial"/>
                <a:ea typeface="Arial"/>
                <a:cs typeface="Arial"/>
                <a:sym typeface="Arial"/>
              </a:rPr>
              <a:t>Linear Regression: </a:t>
            </a:r>
            <a:r>
              <a:rPr lang="en-US" sz="1800">
                <a:latin typeface="Arial"/>
                <a:ea typeface="Arial"/>
                <a:cs typeface="Arial"/>
                <a:sym typeface="Arial"/>
              </a:rPr>
              <a:t>we imported ‘sklearn’ in python to do linear regression, and here is the results:</a:t>
            </a:r>
            <a:endParaRPr sz="1800">
              <a:latin typeface="Arial"/>
              <a:ea typeface="Arial"/>
              <a:cs typeface="Arial"/>
              <a:sym typeface="Arial"/>
            </a:endParaRPr>
          </a:p>
          <a:p>
            <a:pPr indent="-455612" lvl="0" marL="457200" rtl="0" algn="l">
              <a:spcBef>
                <a:spcPts val="0"/>
              </a:spcBef>
              <a:spcAft>
                <a:spcPts val="0"/>
              </a:spcAft>
              <a:buNone/>
            </a:pPr>
            <a:r>
              <a:rPr lang="en-US" sz="1800">
                <a:latin typeface="Arial"/>
                <a:ea typeface="Arial"/>
                <a:cs typeface="Arial"/>
                <a:sym typeface="Arial"/>
              </a:rPr>
              <a:t>the rmse is:</a:t>
            </a:r>
            <a:endParaRPr sz="1800">
              <a:latin typeface="Arial"/>
              <a:ea typeface="Arial"/>
              <a:cs typeface="Arial"/>
              <a:sym typeface="Arial"/>
            </a:endParaRPr>
          </a:p>
          <a:p>
            <a:pPr indent="-455612" lvl="0" marL="457200" rtl="0" algn="l">
              <a:spcBef>
                <a:spcPts val="0"/>
              </a:spcBef>
              <a:spcAft>
                <a:spcPts val="0"/>
              </a:spcAft>
              <a:buClr>
                <a:schemeClr val="dk1"/>
              </a:buClr>
              <a:buSzPts val="1100"/>
              <a:buFont typeface="Arial"/>
              <a:buNone/>
            </a:pPr>
            <a:r>
              <a:t/>
            </a:r>
            <a:endParaRPr sz="1800">
              <a:latin typeface="Arial"/>
              <a:ea typeface="Arial"/>
              <a:cs typeface="Arial"/>
              <a:sym typeface="Arial"/>
            </a:endParaRPr>
          </a:p>
        </p:txBody>
      </p:sp>
      <p:pic>
        <p:nvPicPr>
          <p:cNvPr id="136" name="Google Shape;136;p19"/>
          <p:cNvPicPr preferRelativeResize="0"/>
          <p:nvPr/>
        </p:nvPicPr>
        <p:blipFill>
          <a:blip r:embed="rId3">
            <a:alphaModFix/>
          </a:blip>
          <a:stretch>
            <a:fillRect/>
          </a:stretch>
        </p:blipFill>
        <p:spPr>
          <a:xfrm>
            <a:off x="479725" y="3631625"/>
            <a:ext cx="11459448" cy="2138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86200" y="3495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600">
                <a:solidFill>
                  <a:srgbClr val="0000FF"/>
                </a:solidFill>
                <a:latin typeface="Arial"/>
                <a:ea typeface="Arial"/>
                <a:cs typeface="Arial"/>
                <a:sym typeface="Arial"/>
              </a:rPr>
              <a:t>LGBM model:</a:t>
            </a:r>
            <a:endParaRPr b="1" sz="3600">
              <a:solidFill>
                <a:srgbClr val="0000FF"/>
              </a:solidFill>
            </a:endParaRPr>
          </a:p>
        </p:txBody>
      </p:sp>
      <p:sp>
        <p:nvSpPr>
          <p:cNvPr id="143" name="Google Shape;143;p20"/>
          <p:cNvSpPr txBox="1"/>
          <p:nvPr>
            <p:ph idx="1" type="body"/>
          </p:nvPr>
        </p:nvSpPr>
        <p:spPr>
          <a:xfrm>
            <a:off x="838200" y="1825625"/>
            <a:ext cx="44730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We apply LGBM model to our dataset to see its performance. We firstly identify </a:t>
            </a:r>
            <a:r>
              <a:rPr lang="en-US"/>
              <a:t>category features, encode their values</a:t>
            </a:r>
            <a:r>
              <a:rPr lang="en-US"/>
              <a:t> into number and combine them with numeric features to generate training set and run the model.  </a:t>
            </a:r>
            <a:endParaRPr/>
          </a:p>
        </p:txBody>
      </p:sp>
      <p:pic>
        <p:nvPicPr>
          <p:cNvPr id="144" name="Google Shape;144;p20"/>
          <p:cNvPicPr preferRelativeResize="0"/>
          <p:nvPr/>
        </p:nvPicPr>
        <p:blipFill>
          <a:blip r:embed="rId3">
            <a:alphaModFix/>
          </a:blip>
          <a:stretch>
            <a:fillRect/>
          </a:stretch>
        </p:blipFill>
        <p:spPr>
          <a:xfrm>
            <a:off x="6129025" y="-1"/>
            <a:ext cx="4969526" cy="2699626"/>
          </a:xfrm>
          <a:prstGeom prst="rect">
            <a:avLst/>
          </a:prstGeom>
          <a:noFill/>
          <a:ln>
            <a:noFill/>
          </a:ln>
        </p:spPr>
      </p:pic>
      <p:pic>
        <p:nvPicPr>
          <p:cNvPr id="145" name="Google Shape;145;p20"/>
          <p:cNvPicPr preferRelativeResize="0"/>
          <p:nvPr/>
        </p:nvPicPr>
        <p:blipFill>
          <a:blip r:embed="rId4">
            <a:alphaModFix/>
          </a:blip>
          <a:stretch>
            <a:fillRect/>
          </a:stretch>
        </p:blipFill>
        <p:spPr>
          <a:xfrm>
            <a:off x="6129026" y="2761150"/>
            <a:ext cx="5786825" cy="3415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467525" y="3277725"/>
            <a:ext cx="48150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200">
                <a:latin typeface="Arial"/>
                <a:ea typeface="Arial"/>
                <a:cs typeface="Arial"/>
                <a:sym typeface="Arial"/>
              </a:rPr>
              <a:t>According to LGBM’s feature importance, we can conclude that totals_pageviews, visitStartTime and totals_hits are the top 3 important features influencing on the final revenue.</a:t>
            </a:r>
            <a:endParaRPr/>
          </a:p>
        </p:txBody>
      </p:sp>
      <p:pic>
        <p:nvPicPr>
          <p:cNvPr id="152" name="Google Shape;152;p21"/>
          <p:cNvPicPr preferRelativeResize="0"/>
          <p:nvPr/>
        </p:nvPicPr>
        <p:blipFill>
          <a:blip r:embed="rId3">
            <a:alphaModFix/>
          </a:blip>
          <a:stretch>
            <a:fillRect/>
          </a:stretch>
        </p:blipFill>
        <p:spPr>
          <a:xfrm>
            <a:off x="4956100" y="58475"/>
            <a:ext cx="6731799" cy="6166301"/>
          </a:xfrm>
          <a:prstGeom prst="rect">
            <a:avLst/>
          </a:prstGeom>
          <a:noFill/>
          <a:ln>
            <a:noFill/>
          </a:ln>
        </p:spPr>
      </p:pic>
      <p:sp>
        <p:nvSpPr>
          <p:cNvPr id="153" name="Google Shape;153;p21"/>
          <p:cNvSpPr txBox="1"/>
          <p:nvPr/>
        </p:nvSpPr>
        <p:spPr>
          <a:xfrm>
            <a:off x="467525" y="685800"/>
            <a:ext cx="3958800" cy="1418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US" sz="3600">
                <a:solidFill>
                  <a:srgbClr val="0000FF"/>
                </a:solidFill>
              </a:rPr>
              <a:t>LGBM model:</a:t>
            </a:r>
            <a:endParaRPr b="1" sz="3600">
              <a:solidFill>
                <a:srgbClr val="0000FF"/>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