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F959CB4-EC2F-462F-904F-2E4F1536E59A}">
  <a:tblStyle styleId="{FF959CB4-EC2F-462F-904F-2E4F1536E59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573225" y="498775"/>
            <a:ext cx="10633500" cy="2893500"/>
          </a:xfrm>
          <a:prstGeom prst="rect">
            <a:avLst/>
          </a:prstGeom>
          <a:noFill/>
          <a:ln>
            <a:noFill/>
          </a:ln>
        </p:spPr>
        <p:txBody>
          <a:bodyPr anchorCtr="0" anchor="b" bIns="46800" lIns="46800" spcFirstLastPara="1" rIns="46800" wrap="square" tIns="46800">
            <a:noAutofit/>
          </a:bodyPr>
          <a:lstStyle/>
          <a:p>
            <a:pPr indent="0" lvl="0" marL="0" marR="0" rtl="0" algn="ctr">
              <a:lnSpc>
                <a:spcPct val="90000"/>
              </a:lnSpc>
              <a:spcBef>
                <a:spcPts val="0"/>
              </a:spcBef>
              <a:spcAft>
                <a:spcPts val="0"/>
              </a:spcAft>
              <a:buClr>
                <a:schemeClr val="lt1"/>
              </a:buClr>
              <a:buSzPts val="2500"/>
              <a:buFont typeface="Times New Roman"/>
              <a:buNone/>
            </a:pPr>
            <a:r>
              <a:t/>
            </a:r>
            <a:endParaRPr b="1" i="0" sz="250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500"/>
              <a:buFont typeface="Times New Roman"/>
              <a:buNone/>
            </a:pPr>
            <a:r>
              <a:rPr b="0" i="0" lang="en-US" sz="2500" u="none" cap="none" strike="noStrike">
                <a:solidFill>
                  <a:srgbClr val="000000"/>
                </a:solidFill>
                <a:latin typeface="Arial"/>
                <a:ea typeface="Arial"/>
                <a:cs typeface="Arial"/>
                <a:sym typeface="Arial"/>
              </a:rPr>
              <a:t>E6893 Big Data Analytics:</a:t>
            </a:r>
            <a:endParaRPr/>
          </a:p>
          <a:p>
            <a:pPr indent="0" lvl="0" marL="0" marR="0" rtl="0" algn="l">
              <a:lnSpc>
                <a:spcPct val="90000"/>
              </a:lnSpc>
              <a:spcBef>
                <a:spcPts val="0"/>
              </a:spcBef>
              <a:spcAft>
                <a:spcPts val="0"/>
              </a:spcAft>
              <a:buClr>
                <a:schemeClr val="lt1"/>
              </a:buClr>
              <a:buSzPts val="2500"/>
              <a:buFont typeface="Times New Roman"/>
              <a:buNone/>
            </a:pPr>
            <a:r>
              <a:t/>
            </a:r>
            <a:endParaRPr b="1" i="1" sz="1000">
              <a:solidFill>
                <a:srgbClr val="0000FF"/>
              </a:solidFill>
            </a:endParaRPr>
          </a:p>
          <a:p>
            <a:pPr indent="0" lvl="0" marL="0" marR="0" rtl="0" algn="l">
              <a:lnSpc>
                <a:spcPct val="90000"/>
              </a:lnSpc>
              <a:spcBef>
                <a:spcPts val="0"/>
              </a:spcBef>
              <a:spcAft>
                <a:spcPts val="0"/>
              </a:spcAft>
              <a:buClr>
                <a:schemeClr val="lt1"/>
              </a:buClr>
              <a:buSzPts val="2500"/>
              <a:buFont typeface="Times New Roman"/>
              <a:buNone/>
            </a:pPr>
            <a:r>
              <a:t/>
            </a:r>
            <a:endParaRPr b="1" i="1" sz="1000">
              <a:solidFill>
                <a:srgbClr val="0000FF"/>
              </a:solidFill>
            </a:endParaRPr>
          </a:p>
          <a:p>
            <a:pPr indent="0" lvl="0" marL="0" marR="0" rtl="0" algn="l">
              <a:lnSpc>
                <a:spcPct val="90000"/>
              </a:lnSpc>
              <a:spcBef>
                <a:spcPts val="0"/>
              </a:spcBef>
              <a:spcAft>
                <a:spcPts val="0"/>
              </a:spcAft>
              <a:buClr>
                <a:schemeClr val="lt1"/>
              </a:buClr>
              <a:buSzPts val="2500"/>
              <a:buFont typeface="Times New Roman"/>
              <a:buNone/>
            </a:pPr>
            <a:r>
              <a:t/>
            </a:r>
            <a:endParaRPr b="1" i="1" sz="1000">
              <a:solidFill>
                <a:srgbClr val="0000FF"/>
              </a:solidFill>
            </a:endParaRPr>
          </a:p>
          <a:p>
            <a:pPr indent="0" lvl="0" marL="0" marR="0" rtl="0" algn="l">
              <a:lnSpc>
                <a:spcPct val="90000"/>
              </a:lnSpc>
              <a:spcBef>
                <a:spcPts val="0"/>
              </a:spcBef>
              <a:spcAft>
                <a:spcPts val="0"/>
              </a:spcAft>
              <a:buClr>
                <a:schemeClr val="lt1"/>
              </a:buClr>
              <a:buSzPts val="2500"/>
              <a:buFont typeface="Times New Roman"/>
              <a:buNone/>
            </a:pPr>
            <a:r>
              <a:t/>
            </a:r>
            <a:endParaRPr b="1" i="1" sz="1000">
              <a:solidFill>
                <a:srgbClr val="0000FF"/>
              </a:solidFill>
            </a:endParaRPr>
          </a:p>
          <a:p>
            <a:pPr indent="0" lvl="0" marL="0" marR="0" rtl="0" algn="l">
              <a:lnSpc>
                <a:spcPct val="90000"/>
              </a:lnSpc>
              <a:spcBef>
                <a:spcPts val="0"/>
              </a:spcBef>
              <a:spcAft>
                <a:spcPts val="0"/>
              </a:spcAft>
              <a:buClr>
                <a:schemeClr val="lt1"/>
              </a:buClr>
              <a:buSzPts val="2500"/>
              <a:buFont typeface="Times New Roman"/>
              <a:buNone/>
            </a:pPr>
            <a:r>
              <a:t/>
            </a:r>
            <a:endParaRPr b="1" i="1" sz="1000">
              <a:solidFill>
                <a:srgbClr val="0000FF"/>
              </a:solidFill>
            </a:endParaRPr>
          </a:p>
          <a:p>
            <a:pPr indent="0" lvl="0" marL="0" rtl="0" algn="l">
              <a:lnSpc>
                <a:spcPct val="90000"/>
              </a:lnSpc>
              <a:spcBef>
                <a:spcPts val="0"/>
              </a:spcBef>
              <a:spcAft>
                <a:spcPts val="0"/>
              </a:spcAft>
              <a:buClr>
                <a:srgbClr val="0000FF"/>
              </a:buClr>
              <a:buSzPts val="2500"/>
              <a:buFont typeface="Times New Roman"/>
              <a:buNone/>
            </a:pPr>
            <a:r>
              <a:rPr b="1" i="1" lang="en-US" sz="3600">
                <a:solidFill>
                  <a:srgbClr val="0000FF"/>
                </a:solidFill>
                <a:latin typeface="Arial"/>
                <a:ea typeface="Arial"/>
                <a:cs typeface="Arial"/>
                <a:sym typeface="Arial"/>
              </a:rPr>
              <a:t>Google Merchandise Store Data Analysis</a:t>
            </a:r>
            <a:endParaRPr b="1" i="1" sz="3600">
              <a:solidFill>
                <a:srgbClr val="0000FF"/>
              </a:solidFill>
              <a:latin typeface="Arial"/>
              <a:ea typeface="Arial"/>
              <a:cs typeface="Arial"/>
              <a:sym typeface="Arial"/>
            </a:endParaRPr>
          </a:p>
          <a:p>
            <a:pPr indent="0" lvl="0" marL="0" rtl="0" algn="l">
              <a:lnSpc>
                <a:spcPct val="90000"/>
              </a:lnSpc>
              <a:spcBef>
                <a:spcPts val="0"/>
              </a:spcBef>
              <a:spcAft>
                <a:spcPts val="0"/>
              </a:spcAft>
              <a:buClr>
                <a:srgbClr val="0000FF"/>
              </a:buClr>
              <a:buSzPts val="2500"/>
              <a:buFont typeface="Times New Roman"/>
              <a:buNone/>
            </a:pPr>
            <a:r>
              <a:t/>
            </a:r>
            <a:endParaRPr b="1" i="1" sz="1800">
              <a:solidFill>
                <a:srgbClr val="0000FF"/>
              </a:solidFill>
              <a:latin typeface="Arial"/>
              <a:ea typeface="Arial"/>
              <a:cs typeface="Arial"/>
              <a:sym typeface="Arial"/>
            </a:endParaRPr>
          </a:p>
          <a:p>
            <a:pPr indent="0" lvl="0" marL="0" rtl="0" algn="l">
              <a:lnSpc>
                <a:spcPct val="90000"/>
              </a:lnSpc>
              <a:spcBef>
                <a:spcPts val="0"/>
              </a:spcBef>
              <a:spcAft>
                <a:spcPts val="0"/>
              </a:spcAft>
              <a:buClr>
                <a:srgbClr val="0000FF"/>
              </a:buClr>
              <a:buSzPts val="2500"/>
              <a:buFont typeface="Times New Roman"/>
              <a:buNone/>
            </a:pPr>
            <a:r>
              <a:rPr b="1" i="1" lang="en-US" sz="2500">
                <a:solidFill>
                  <a:srgbClr val="0000FF"/>
                </a:solidFill>
                <a:latin typeface="Arial"/>
                <a:ea typeface="Arial"/>
                <a:cs typeface="Arial"/>
                <a:sym typeface="Arial"/>
              </a:rPr>
              <a:t>                               -- Google Analytics Customer Revenue Prediction</a:t>
            </a:r>
            <a:endParaRPr b="1" i="1" sz="2500">
              <a:solidFill>
                <a:srgbClr val="0000FF"/>
              </a:solidFill>
              <a:latin typeface="Arial"/>
              <a:ea typeface="Arial"/>
              <a:cs typeface="Arial"/>
              <a:sym typeface="Arial"/>
            </a:endParaRPr>
          </a:p>
          <a:p>
            <a:pPr indent="0" lvl="0" marL="0" marR="0" rtl="0" algn="l">
              <a:lnSpc>
                <a:spcPct val="90000"/>
              </a:lnSpc>
              <a:spcBef>
                <a:spcPts val="0"/>
              </a:spcBef>
              <a:spcAft>
                <a:spcPts val="0"/>
              </a:spcAft>
              <a:buClr>
                <a:srgbClr val="0000FF"/>
              </a:buClr>
              <a:buSzPts val="2500"/>
              <a:buFont typeface="Times New Roman"/>
              <a:buNone/>
            </a:pPr>
            <a:r>
              <a:t/>
            </a:r>
            <a:endParaRPr b="1" i="1" sz="2500">
              <a:solidFill>
                <a:srgbClr val="0000FF"/>
              </a:solidFill>
              <a:latin typeface="Arial"/>
              <a:ea typeface="Arial"/>
              <a:cs typeface="Arial"/>
              <a:sym typeface="Arial"/>
            </a:endParaRPr>
          </a:p>
        </p:txBody>
      </p:sp>
      <p:sp>
        <p:nvSpPr>
          <p:cNvPr id="89" name="Google Shape;89;p13"/>
          <p:cNvSpPr/>
          <p:nvPr/>
        </p:nvSpPr>
        <p:spPr>
          <a:xfrm>
            <a:off x="573225" y="3740721"/>
            <a:ext cx="3138600" cy="1755600"/>
          </a:xfrm>
          <a:prstGeom prst="rect">
            <a:avLst/>
          </a:prstGeom>
          <a:noFill/>
          <a:ln>
            <a:noFill/>
          </a:ln>
        </p:spPr>
        <p:txBody>
          <a:bodyPr anchorCtr="0" anchor="t" bIns="46800" lIns="45700" spcFirstLastPara="1" rIns="45700" wrap="square" tIns="46800">
            <a:noAutofit/>
          </a:bodyPr>
          <a:lstStyle/>
          <a:p>
            <a:pPr indent="0" lvl="0" marL="0" marR="0" rtl="0" algn="l">
              <a:lnSpc>
                <a:spcPct val="115000"/>
              </a:lnSpc>
              <a:spcBef>
                <a:spcPts val="0"/>
              </a:spcBef>
              <a:spcAft>
                <a:spcPts val="0"/>
              </a:spcAft>
              <a:buClr>
                <a:srgbClr val="000000"/>
              </a:buClr>
              <a:buSzPts val="1100"/>
              <a:buFont typeface="Arial"/>
              <a:buNone/>
            </a:pPr>
            <a:r>
              <a:rPr b="0" i="0" lang="en-US" sz="2400" u="none" cap="none" strike="noStrike">
                <a:solidFill>
                  <a:schemeClr val="dk1"/>
                </a:solidFill>
                <a:latin typeface="Calibri"/>
                <a:ea typeface="Calibri"/>
                <a:cs typeface="Calibri"/>
                <a:sym typeface="Calibri"/>
              </a:rPr>
              <a:t>Team Members:</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0" i="0" lang="en-US" sz="2400" u="none" cap="none" strike="noStrike">
                <a:solidFill>
                  <a:schemeClr val="dk1"/>
                </a:solidFill>
                <a:latin typeface="Calibri"/>
                <a:ea typeface="Calibri"/>
                <a:cs typeface="Calibri"/>
                <a:sym typeface="Calibri"/>
              </a:rPr>
              <a:t>Ziyu Gu (zg2305)</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100"/>
              <a:buFont typeface="Arial"/>
              <a:buNone/>
            </a:pPr>
            <a:r>
              <a:rPr b="0" i="0" lang="en-US" sz="2400" u="none" cap="none" strike="noStrike">
                <a:solidFill>
                  <a:schemeClr val="dk1"/>
                </a:solidFill>
                <a:latin typeface="Calibri"/>
                <a:ea typeface="Calibri"/>
                <a:cs typeface="Calibri"/>
                <a:sym typeface="Calibri"/>
              </a:rPr>
              <a:t>Jingwei Han (jh4021)</a:t>
            </a:r>
            <a:endParaRPr b="0" i="0" sz="24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Calibri"/>
                <a:ea typeface="Calibri"/>
                <a:cs typeface="Calibri"/>
                <a:sym typeface="Calibri"/>
              </a:rPr>
              <a:t>Xiaoshu Cao (xc2418)</a:t>
            </a:r>
            <a:endParaRPr b="0" i="0" sz="2400" u="none" cap="none" strike="noStrike">
              <a:solidFill>
                <a:srgbClr val="000000"/>
              </a:solidFill>
              <a:latin typeface="Arial"/>
              <a:ea typeface="Arial"/>
              <a:cs typeface="Arial"/>
              <a:sym typeface="Arial"/>
            </a:endParaRPr>
          </a:p>
        </p:txBody>
      </p:sp>
      <p:pic>
        <p:nvPicPr>
          <p:cNvPr id="90" name="Google Shape;90;p13"/>
          <p:cNvPicPr preferRelativeResize="0"/>
          <p:nvPr/>
        </p:nvPicPr>
        <p:blipFill rotWithShape="1">
          <a:blip r:embed="rId3">
            <a:alphaModFix/>
          </a:blip>
          <a:srcRect b="35108" l="0" r="0" t="7999"/>
          <a:stretch/>
        </p:blipFill>
        <p:spPr>
          <a:xfrm>
            <a:off x="3943350" y="3154025"/>
            <a:ext cx="7372652" cy="29714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sz="3600">
                <a:solidFill>
                  <a:srgbClr val="0000FF"/>
                </a:solidFill>
                <a:latin typeface="Arial"/>
                <a:ea typeface="Arial"/>
                <a:cs typeface="Arial"/>
                <a:sym typeface="Arial"/>
              </a:rPr>
              <a:t>MLP and CNN model</a:t>
            </a:r>
            <a:endParaRPr b="1" sz="3600">
              <a:solidFill>
                <a:srgbClr val="0000FF"/>
              </a:solidFill>
              <a:latin typeface="Arial"/>
              <a:ea typeface="Arial"/>
              <a:cs typeface="Arial"/>
              <a:sym typeface="Arial"/>
            </a:endParaRPr>
          </a:p>
        </p:txBody>
      </p:sp>
      <p:sp>
        <p:nvSpPr>
          <p:cNvPr id="160" name="Google Shape;160;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Implement MLP and then CNN using Pytorch</a:t>
            </a:r>
            <a:endParaRPr/>
          </a:p>
          <a:p>
            <a:pPr indent="0" lvl="0" marL="0" rtl="0" algn="l">
              <a:lnSpc>
                <a:spcPct val="90000"/>
              </a:lnSpc>
              <a:spcBef>
                <a:spcPts val="1000"/>
              </a:spcBef>
              <a:spcAft>
                <a:spcPts val="0"/>
              </a:spcAft>
              <a:buSzPts val="1800"/>
              <a:buNone/>
            </a:pPr>
            <a:r>
              <a:rPr lang="en-US"/>
              <a:t>Use 80% of the whole data as training set,  leaving the rest 20% as testing set.</a:t>
            </a:r>
            <a:endParaRPr/>
          </a:p>
          <a:p>
            <a:pPr indent="0" lvl="0" marL="0" rtl="0" algn="l">
              <a:lnSpc>
                <a:spcPct val="90000"/>
              </a:lnSpc>
              <a:spcBef>
                <a:spcPts val="1000"/>
              </a:spcBef>
              <a:spcAft>
                <a:spcPts val="0"/>
              </a:spcAft>
              <a:buSzPts val="1800"/>
              <a:buNone/>
            </a:pPr>
            <a:r>
              <a:rPr lang="en-US"/>
              <a:t>The aim is to use CNN to extract high-dimensional features, since each column might be related to each other to some degree.</a:t>
            </a:r>
            <a:endParaRPr/>
          </a:p>
          <a:p>
            <a:pPr indent="0" lvl="0" marL="0" rtl="0" algn="l">
              <a:lnSpc>
                <a:spcPct val="90000"/>
              </a:lnSpc>
              <a:spcBef>
                <a:spcPts val="1000"/>
              </a:spcBef>
              <a:spcAft>
                <a:spcPts val="0"/>
              </a:spcAft>
              <a:buClr>
                <a:schemeClr val="dk1"/>
              </a:buClr>
              <a:buSzPts val="1100"/>
              <a:buFont typeface="Arial"/>
              <a:buNone/>
            </a:pPr>
            <a:r>
              <a:rPr lang="en-US"/>
              <a:t>Use label encoder to transform data of string types into numeric types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sz="3600">
                <a:solidFill>
                  <a:srgbClr val="0000FF"/>
                </a:solidFill>
                <a:latin typeface="Arial"/>
                <a:ea typeface="Arial"/>
                <a:cs typeface="Arial"/>
                <a:sym typeface="Arial"/>
              </a:rPr>
              <a:t>Model Structures:</a:t>
            </a:r>
            <a:endParaRPr b="1" sz="3600">
              <a:solidFill>
                <a:srgbClr val="0000FF"/>
              </a:solidFill>
              <a:latin typeface="Arial"/>
              <a:ea typeface="Arial"/>
              <a:cs typeface="Arial"/>
              <a:sym typeface="Arial"/>
            </a:endParaRPr>
          </a:p>
        </p:txBody>
      </p:sp>
      <p:pic>
        <p:nvPicPr>
          <p:cNvPr id="167" name="Google Shape;167;p23"/>
          <p:cNvPicPr preferRelativeResize="0"/>
          <p:nvPr/>
        </p:nvPicPr>
        <p:blipFill>
          <a:blip r:embed="rId3">
            <a:alphaModFix/>
          </a:blip>
          <a:stretch>
            <a:fillRect/>
          </a:stretch>
        </p:blipFill>
        <p:spPr>
          <a:xfrm>
            <a:off x="556850" y="1526700"/>
            <a:ext cx="5476875" cy="4657725"/>
          </a:xfrm>
          <a:prstGeom prst="rect">
            <a:avLst/>
          </a:prstGeom>
          <a:noFill/>
          <a:ln>
            <a:noFill/>
          </a:ln>
        </p:spPr>
      </p:pic>
      <p:pic>
        <p:nvPicPr>
          <p:cNvPr id="168" name="Google Shape;168;p23"/>
          <p:cNvPicPr preferRelativeResize="0"/>
          <p:nvPr/>
        </p:nvPicPr>
        <p:blipFill>
          <a:blip r:embed="rId4">
            <a:alphaModFix/>
          </a:blip>
          <a:stretch>
            <a:fillRect/>
          </a:stretch>
        </p:blipFill>
        <p:spPr>
          <a:xfrm>
            <a:off x="6449900" y="1526700"/>
            <a:ext cx="5305425" cy="3219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943700" y="8125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3600">
                <a:solidFill>
                  <a:srgbClr val="0000FF"/>
                </a:solidFill>
                <a:latin typeface="Arial"/>
                <a:ea typeface="Arial"/>
                <a:cs typeface="Arial"/>
                <a:sym typeface="Arial"/>
              </a:rPr>
              <a:t>Model Result in RMSE:</a:t>
            </a:r>
            <a:endParaRPr/>
          </a:p>
        </p:txBody>
      </p:sp>
      <p:sp>
        <p:nvSpPr>
          <p:cNvPr id="175" name="Google Shape;175;p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CNN : 0.30</a:t>
            </a:r>
            <a:endParaRPr/>
          </a:p>
          <a:p>
            <a:pPr indent="0" lvl="0" marL="0" rtl="0" algn="l">
              <a:lnSpc>
                <a:spcPct val="90000"/>
              </a:lnSpc>
              <a:spcBef>
                <a:spcPts val="1000"/>
              </a:spcBef>
              <a:spcAft>
                <a:spcPts val="0"/>
              </a:spcAft>
              <a:buSzPts val="1800"/>
              <a:buNone/>
            </a:pPr>
            <a:r>
              <a:rPr lang="en-US"/>
              <a:t>NN: 4.0936</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pic>
        <p:nvPicPr>
          <p:cNvPr id="176" name="Google Shape;176;p24"/>
          <p:cNvPicPr preferRelativeResize="0"/>
          <p:nvPr/>
        </p:nvPicPr>
        <p:blipFill>
          <a:blip r:embed="rId3">
            <a:alphaModFix/>
          </a:blip>
          <a:stretch>
            <a:fillRect/>
          </a:stretch>
        </p:blipFill>
        <p:spPr>
          <a:xfrm>
            <a:off x="838208" y="1989909"/>
            <a:ext cx="4197926" cy="2878200"/>
          </a:xfrm>
          <a:prstGeom prst="rect">
            <a:avLst/>
          </a:prstGeom>
          <a:noFill/>
          <a:ln>
            <a:noFill/>
          </a:ln>
        </p:spPr>
      </p:pic>
      <p:pic>
        <p:nvPicPr>
          <p:cNvPr id="177" name="Google Shape;177;p24"/>
          <p:cNvPicPr preferRelativeResize="0"/>
          <p:nvPr/>
        </p:nvPicPr>
        <p:blipFill>
          <a:blip r:embed="rId4">
            <a:alphaModFix/>
          </a:blip>
          <a:stretch>
            <a:fillRect/>
          </a:stretch>
        </p:blipFill>
        <p:spPr>
          <a:xfrm>
            <a:off x="6610350" y="1989888"/>
            <a:ext cx="4743450" cy="275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sz="3600">
                <a:solidFill>
                  <a:srgbClr val="0000FF"/>
                </a:solidFill>
                <a:latin typeface="Arial"/>
                <a:ea typeface="Arial"/>
                <a:cs typeface="Arial"/>
                <a:sym typeface="Arial"/>
              </a:rPr>
              <a:t>Comparison of our models(RMSE):</a:t>
            </a:r>
            <a:endParaRPr b="1" sz="3600">
              <a:solidFill>
                <a:srgbClr val="0000FF"/>
              </a:solidFill>
              <a:latin typeface="Arial"/>
              <a:ea typeface="Arial"/>
              <a:cs typeface="Arial"/>
              <a:sym typeface="Arial"/>
            </a:endParaRPr>
          </a:p>
        </p:txBody>
      </p:sp>
      <p:graphicFrame>
        <p:nvGraphicFramePr>
          <p:cNvPr id="184" name="Google Shape;184;p25"/>
          <p:cNvGraphicFramePr/>
          <p:nvPr/>
        </p:nvGraphicFramePr>
        <p:xfrm>
          <a:off x="838200" y="2078350"/>
          <a:ext cx="3000000" cy="3000000"/>
        </p:xfrm>
        <a:graphic>
          <a:graphicData uri="http://schemas.openxmlformats.org/drawingml/2006/table">
            <a:tbl>
              <a:tblPr>
                <a:noFill/>
                <a:tableStyleId>{FF959CB4-EC2F-462F-904F-2E4F1536E59A}</a:tableStyleId>
              </a:tblPr>
              <a:tblGrid>
                <a:gridCol w="5143500"/>
                <a:gridCol w="5143500"/>
              </a:tblGrid>
              <a:tr h="396225">
                <a:tc>
                  <a:txBody>
                    <a:bodyPr>
                      <a:noAutofit/>
                    </a:bodyPr>
                    <a:lstStyle/>
                    <a:p>
                      <a:pPr indent="0" lvl="0" marL="0" marR="0" rtl="0" algn="l">
                        <a:lnSpc>
                          <a:spcPct val="100000"/>
                        </a:lnSpc>
                        <a:spcBef>
                          <a:spcPts val="0"/>
                        </a:spcBef>
                        <a:spcAft>
                          <a:spcPts val="0"/>
                        </a:spcAft>
                        <a:buClr>
                          <a:schemeClr val="dk1"/>
                        </a:buClr>
                        <a:buSzPts val="1100"/>
                        <a:buFont typeface="Arial"/>
                        <a:buNone/>
                      </a:pPr>
                      <a:r>
                        <a:rPr b="1" lang="en-US" sz="2400" u="none" cap="none" strike="noStrike"/>
                        <a:t>Models</a:t>
                      </a:r>
                      <a:endParaRPr b="1" sz="24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2400"/>
                        <a:buFont typeface="Arial"/>
                        <a:buNone/>
                      </a:pPr>
                      <a:r>
                        <a:rPr b="1" lang="en-US" sz="2400" u="none" cap="none" strike="noStrike"/>
                        <a:t>RMSE</a:t>
                      </a:r>
                      <a:endParaRPr b="1" sz="2400" u="none" cap="none" strike="noStrike"/>
                    </a:p>
                  </a:txBody>
                  <a:tcPr marT="91425" marB="91425" marR="91425" marL="91425"/>
                </a:tc>
              </a:tr>
              <a:tr h="396225">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US" sz="1800" u="none" cap="none" strike="noStrike">
                          <a:solidFill>
                            <a:schemeClr val="dk1"/>
                          </a:solidFill>
                        </a:rPr>
                        <a:t>Linear Regression</a:t>
                      </a:r>
                      <a:endParaRPr sz="18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1.54</a:t>
                      </a:r>
                      <a:endParaRPr sz="1800" u="none" cap="none" strike="noStrike"/>
                    </a:p>
                  </a:txBody>
                  <a:tcPr marT="91425" marB="91425" marR="91425" marL="91425"/>
                </a:tc>
              </a:tr>
              <a:tr h="396225">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US" sz="1800" u="none" cap="none" strike="noStrike">
                          <a:solidFill>
                            <a:srgbClr val="FF0000"/>
                          </a:solidFill>
                        </a:rPr>
                        <a:t>LGBM</a:t>
                      </a:r>
                      <a:endParaRPr sz="1800" u="none" cap="none" strike="noStrike">
                        <a:solidFill>
                          <a:srgbClr val="FF0000"/>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FF0000"/>
                          </a:solidFill>
                        </a:rPr>
                        <a:t>1.53</a:t>
                      </a:r>
                      <a:endParaRPr sz="1800" u="none" cap="none" strike="noStrike">
                        <a:solidFill>
                          <a:srgbClr val="FF0000"/>
                        </a:solidFill>
                      </a:endParaRPr>
                    </a:p>
                  </a:txBody>
                  <a:tcPr marT="91425" marB="91425" marR="91425" marL="91425"/>
                </a:tc>
              </a:tr>
              <a:tr h="396225">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US" sz="1800" u="none" cap="none" strike="noStrike">
                          <a:solidFill>
                            <a:schemeClr val="dk1"/>
                          </a:solidFill>
                        </a:rPr>
                        <a:t>MLP</a:t>
                      </a:r>
                      <a:endParaRPr sz="1800" u="none" cap="none" strike="noStrike"/>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a:t>4.09</a:t>
                      </a:r>
                      <a:endParaRPr sz="1800" u="none" cap="none" strike="noStrike"/>
                    </a:p>
                  </a:txBody>
                  <a:tcPr marT="91425" marB="91425" marR="91425" marL="91425"/>
                </a:tc>
              </a:tr>
              <a:tr h="396225">
                <a:tc>
                  <a:txBody>
                    <a:bodyPr>
                      <a:noAutofit/>
                    </a:bodyPr>
                    <a:lstStyle/>
                    <a:p>
                      <a:pPr indent="0" lvl="0" marL="0" marR="0" rtl="0" algn="l">
                        <a:lnSpc>
                          <a:spcPct val="100000"/>
                        </a:lnSpc>
                        <a:spcBef>
                          <a:spcPts val="0"/>
                        </a:spcBef>
                        <a:spcAft>
                          <a:spcPts val="0"/>
                        </a:spcAft>
                        <a:buClr>
                          <a:schemeClr val="dk1"/>
                        </a:buClr>
                        <a:buSzPts val="1100"/>
                        <a:buFont typeface="Arial"/>
                        <a:buNone/>
                      </a:pPr>
                      <a:r>
                        <a:rPr lang="en-US" sz="1800" u="none" cap="none" strike="noStrike">
                          <a:solidFill>
                            <a:srgbClr val="FF0000"/>
                          </a:solidFill>
                        </a:rPr>
                        <a:t>CNN</a:t>
                      </a:r>
                      <a:endParaRPr sz="1800" u="none" cap="none" strike="noStrike">
                        <a:solidFill>
                          <a:srgbClr val="FF0000"/>
                        </a:solidFill>
                      </a:endParaRP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rgbClr val="FF0000"/>
                          </a:solidFill>
                        </a:rPr>
                        <a:t>0.30 </a:t>
                      </a:r>
                      <a:r>
                        <a:rPr lang="en-US" sz="1800"/>
                        <a:t>(can not be tested by the whole dataset due to GPU memory limitation, only tested by 1,000,000 random samples of given dataset)</a:t>
                      </a:r>
                      <a:endParaRPr sz="1800" u="none" cap="none" strike="noStrike"/>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1576366" y="832558"/>
            <a:ext cx="7950915"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3600">
                <a:solidFill>
                  <a:srgbClr val="0000FF"/>
                </a:solidFill>
                <a:latin typeface="Arial"/>
                <a:ea typeface="Arial"/>
                <a:cs typeface="Arial"/>
                <a:sym typeface="Arial"/>
              </a:rPr>
              <a:t>Screenshot: see our prediction system with model: </a:t>
            </a:r>
            <a:endParaRPr b="1" sz="3600">
              <a:solidFill>
                <a:srgbClr val="0000FF"/>
              </a:solidFill>
              <a:latin typeface="Arial"/>
              <a:ea typeface="Arial"/>
              <a:cs typeface="Arial"/>
              <a:sym typeface="Arial"/>
            </a:endParaRPr>
          </a:p>
          <a:p>
            <a:pPr indent="0" lvl="0" marL="0" rtl="0" algn="l">
              <a:lnSpc>
                <a:spcPct val="90000"/>
              </a:lnSpc>
              <a:spcBef>
                <a:spcPts val="0"/>
              </a:spcBef>
              <a:spcAft>
                <a:spcPts val="0"/>
              </a:spcAft>
              <a:buSzPts val="1800"/>
              <a:buNone/>
            </a:pPr>
            <a:r>
              <a:t/>
            </a:r>
            <a:endParaRPr/>
          </a:p>
        </p:txBody>
      </p:sp>
      <p:pic>
        <p:nvPicPr>
          <p:cNvPr id="191" name="Google Shape;191;p26"/>
          <p:cNvPicPr preferRelativeResize="0"/>
          <p:nvPr/>
        </p:nvPicPr>
        <p:blipFill rotWithShape="1">
          <a:blip r:embed="rId3">
            <a:alphaModFix/>
          </a:blip>
          <a:srcRect b="0" l="0" r="0" t="0"/>
          <a:stretch/>
        </p:blipFill>
        <p:spPr>
          <a:xfrm>
            <a:off x="1336669" y="2272511"/>
            <a:ext cx="9060678" cy="33026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a:t>Values typed in and final result (you can try it out following our readme on github!):</a:t>
            </a:r>
            <a:endParaRPr/>
          </a:p>
        </p:txBody>
      </p:sp>
      <p:pic>
        <p:nvPicPr>
          <p:cNvPr id="197" name="Google Shape;197;p27"/>
          <p:cNvPicPr preferRelativeResize="0"/>
          <p:nvPr/>
        </p:nvPicPr>
        <p:blipFill rotWithShape="1">
          <a:blip r:embed="rId3">
            <a:alphaModFix/>
          </a:blip>
          <a:srcRect b="0" l="0" r="0" t="0"/>
          <a:stretch/>
        </p:blipFill>
        <p:spPr>
          <a:xfrm>
            <a:off x="838200" y="2389301"/>
            <a:ext cx="3434795" cy="2913282"/>
          </a:xfrm>
          <a:prstGeom prst="rect">
            <a:avLst/>
          </a:prstGeom>
          <a:noFill/>
          <a:ln>
            <a:noFill/>
          </a:ln>
        </p:spPr>
      </p:pic>
      <p:pic>
        <p:nvPicPr>
          <p:cNvPr id="198" name="Google Shape;198;p27"/>
          <p:cNvPicPr preferRelativeResize="0"/>
          <p:nvPr/>
        </p:nvPicPr>
        <p:blipFill rotWithShape="1">
          <a:blip r:embed="rId4">
            <a:alphaModFix/>
          </a:blip>
          <a:srcRect b="0" l="0" r="0" t="0"/>
          <a:stretch/>
        </p:blipFill>
        <p:spPr>
          <a:xfrm>
            <a:off x="5643608" y="2709292"/>
            <a:ext cx="4953000" cy="2273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txBox="1"/>
          <p:nvPr/>
        </p:nvSpPr>
        <p:spPr>
          <a:xfrm>
            <a:off x="467600" y="286875"/>
            <a:ext cx="8309700" cy="692100"/>
          </a:xfrm>
          <a:prstGeom prst="rect">
            <a:avLst/>
          </a:prstGeom>
          <a:noFill/>
          <a:ln>
            <a:noFill/>
          </a:ln>
        </p:spPr>
        <p:txBody>
          <a:bodyPr anchorCtr="0" anchor="t" bIns="46800" lIns="46800" spcFirstLastPara="1" rIns="46800" wrap="square" tIns="46800">
            <a:noAutofit/>
          </a:bodyPr>
          <a:lstStyle/>
          <a:p>
            <a:pPr indent="-455613" lvl="0" marL="457200" marR="0" rtl="0" algn="l">
              <a:lnSpc>
                <a:spcPct val="90000"/>
              </a:lnSpc>
              <a:spcBef>
                <a:spcPts val="0"/>
              </a:spcBef>
              <a:spcAft>
                <a:spcPts val="0"/>
              </a:spcAft>
              <a:buClr>
                <a:srgbClr val="0000FF"/>
              </a:buClr>
              <a:buSzPts val="2800"/>
              <a:buFont typeface="Times New Roman"/>
              <a:buNone/>
            </a:pPr>
            <a:r>
              <a:rPr b="1" i="0" lang="en-US" sz="3600" u="none" cap="none" strike="noStrike">
                <a:solidFill>
                  <a:srgbClr val="0000FF"/>
                </a:solidFill>
                <a:latin typeface="Arial"/>
                <a:ea typeface="Arial"/>
                <a:cs typeface="Arial"/>
                <a:sym typeface="Arial"/>
              </a:rPr>
              <a:t>Motivation</a:t>
            </a:r>
            <a:br>
              <a:rPr b="1" i="0" lang="en-US" sz="2400" u="none" cap="none" strike="noStrike">
                <a:solidFill>
                  <a:srgbClr val="3333CC"/>
                </a:solidFill>
                <a:latin typeface="Arial"/>
                <a:ea typeface="Arial"/>
                <a:cs typeface="Arial"/>
                <a:sym typeface="Arial"/>
              </a:rPr>
            </a:br>
            <a:endParaRPr b="1" i="0" sz="2400" u="none" cap="none" strike="noStrike">
              <a:solidFill>
                <a:srgbClr val="3333CC"/>
              </a:solidFill>
              <a:latin typeface="Arial"/>
              <a:ea typeface="Arial"/>
              <a:cs typeface="Arial"/>
              <a:sym typeface="Arial"/>
            </a:endParaRPr>
          </a:p>
        </p:txBody>
      </p:sp>
      <p:sp>
        <p:nvSpPr>
          <p:cNvPr id="96" name="Google Shape;96;p14"/>
          <p:cNvSpPr txBox="1"/>
          <p:nvPr/>
        </p:nvSpPr>
        <p:spPr>
          <a:xfrm>
            <a:off x="467600" y="1075450"/>
            <a:ext cx="10739100" cy="514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chemeClr val="lt1"/>
                </a:highlight>
                <a:latin typeface="Arial"/>
                <a:ea typeface="Arial"/>
                <a:cs typeface="Arial"/>
                <a:sym typeface="Arial"/>
              </a:rPr>
              <a:t>For many businesses, only a small percentage of customers produce the most of the revenue. As such, making appropriate promotional strategies can help companies make more profits with less money. Also,  appropriate promotional strategies will reduce the unnecessary harassment to customers. In this way, making the customer revenue prediction is quite important for companies.</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chemeClr val="lt1"/>
                </a:highlight>
                <a:latin typeface="Arial"/>
                <a:ea typeface="Arial"/>
                <a:cs typeface="Arial"/>
                <a:sym typeface="Arial"/>
              </a:rPr>
              <a:t>In the Google Merchandise Store, the 80/20 rule still works.</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highlight>
                  <a:schemeClr val="lt1"/>
                </a:highlight>
                <a:latin typeface="Arial"/>
                <a:ea typeface="Arial"/>
                <a:cs typeface="Arial"/>
                <a:sym typeface="Arial"/>
              </a:rPr>
              <a:t>We can see that in GStore, the ratio is even more extreme: about </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90000"/>
              </a:lnSpc>
              <a:spcBef>
                <a:spcPts val="0"/>
              </a:spcBef>
              <a:spcAft>
                <a:spcPts val="0"/>
              </a:spcAft>
              <a:buClr>
                <a:srgbClr val="000000"/>
              </a:buClr>
              <a:buSzPts val="1800"/>
              <a:buFont typeface="Arial"/>
              <a:buNone/>
            </a:pPr>
            <a:r>
              <a:rPr b="0" i="0" lang="en-US" sz="1800" u="none" cap="none" strike="noStrike">
                <a:solidFill>
                  <a:schemeClr val="dk1"/>
                </a:solidFill>
                <a:highlight>
                  <a:schemeClr val="lt1"/>
                </a:highlight>
                <a:latin typeface="Arial"/>
                <a:ea typeface="Arial"/>
                <a:cs typeface="Arial"/>
                <a:sym typeface="Arial"/>
              </a:rPr>
              <a:t>2% of customers produce all of the revenue.</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chemeClr val="lt1"/>
                </a:highlight>
                <a:latin typeface="Arial"/>
                <a:ea typeface="Arial"/>
                <a:cs typeface="Arial"/>
                <a:sym typeface="Arial"/>
              </a:rPr>
              <a:t>In our project, we are going to analyze the GStore customer dataset, </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chemeClr val="dk1"/>
                </a:solidFill>
                <a:highlight>
                  <a:schemeClr val="lt1"/>
                </a:highlight>
                <a:latin typeface="Arial"/>
                <a:ea typeface="Arial"/>
                <a:cs typeface="Arial"/>
                <a:sym typeface="Arial"/>
              </a:rPr>
              <a:t> and predict revenue per customer. </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chemeClr val="lt1"/>
                </a:highlight>
                <a:latin typeface="Arial"/>
                <a:ea typeface="Arial"/>
                <a:cs typeface="Arial"/>
                <a:sym typeface="Arial"/>
              </a:rPr>
              <a:t>Our main goal is to provide more actionable operational changes and</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chemeClr val="lt1"/>
                </a:highlight>
                <a:latin typeface="Arial"/>
                <a:ea typeface="Arial"/>
                <a:cs typeface="Arial"/>
                <a:sym typeface="Arial"/>
              </a:rPr>
              <a:t> a better use of marketing budgets for those companies who choose to </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chemeClr val="dk1"/>
                </a:solidFill>
                <a:highlight>
                  <a:schemeClr val="lt1"/>
                </a:highlight>
                <a:latin typeface="Arial"/>
                <a:ea typeface="Arial"/>
                <a:cs typeface="Arial"/>
                <a:sym typeface="Arial"/>
              </a:rPr>
              <a:t>use data analysis on top of GStore data.</a:t>
            </a:r>
            <a:endParaRPr b="0" i="0" sz="18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97" name="Google Shape;97;p14"/>
          <p:cNvPicPr preferRelativeResize="0"/>
          <p:nvPr/>
        </p:nvPicPr>
        <p:blipFill rotWithShape="1">
          <a:blip r:embed="rId3">
            <a:alphaModFix/>
          </a:blip>
          <a:srcRect b="9247" l="0" r="0" t="0"/>
          <a:stretch/>
        </p:blipFill>
        <p:spPr>
          <a:xfrm>
            <a:off x="7574975" y="2355500"/>
            <a:ext cx="3631725" cy="2521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nvSpPr>
        <p:spPr>
          <a:xfrm>
            <a:off x="405250" y="327300"/>
            <a:ext cx="8632500" cy="670200"/>
          </a:xfrm>
          <a:prstGeom prst="rect">
            <a:avLst/>
          </a:prstGeom>
          <a:noFill/>
          <a:ln>
            <a:noFill/>
          </a:ln>
        </p:spPr>
        <p:txBody>
          <a:bodyPr anchorCtr="0" anchor="t" bIns="46800" lIns="46800" spcFirstLastPara="1" rIns="46800" wrap="square" tIns="46800">
            <a:noAutofit/>
          </a:bodyPr>
          <a:lstStyle/>
          <a:p>
            <a:pPr indent="-455613" lvl="0" marL="457200" marR="0" rtl="0" algn="l">
              <a:lnSpc>
                <a:spcPct val="90000"/>
              </a:lnSpc>
              <a:spcBef>
                <a:spcPts val="0"/>
              </a:spcBef>
              <a:spcAft>
                <a:spcPts val="0"/>
              </a:spcAft>
              <a:buClr>
                <a:srgbClr val="000000"/>
              </a:buClr>
              <a:buSzPts val="3600"/>
              <a:buFont typeface="Arial"/>
              <a:buNone/>
            </a:pPr>
            <a:r>
              <a:rPr b="1" i="0" lang="en-US" sz="3600" u="none" cap="none" strike="noStrike">
                <a:solidFill>
                  <a:srgbClr val="0000FF"/>
                </a:solidFill>
                <a:latin typeface="Arial"/>
                <a:ea typeface="Arial"/>
                <a:cs typeface="Arial"/>
                <a:sym typeface="Arial"/>
              </a:rPr>
              <a:t>Dataset and Data Cleaning</a:t>
            </a:r>
            <a:endParaRPr b="0" i="0" sz="3600" u="none" cap="none" strike="noStrike">
              <a:solidFill>
                <a:srgbClr val="000000"/>
              </a:solidFill>
              <a:latin typeface="Arial"/>
              <a:ea typeface="Arial"/>
              <a:cs typeface="Arial"/>
              <a:sym typeface="Arial"/>
            </a:endParaRPr>
          </a:p>
        </p:txBody>
      </p:sp>
      <p:pic>
        <p:nvPicPr>
          <p:cNvPr id="103" name="Google Shape;103;p15"/>
          <p:cNvPicPr preferRelativeResize="0"/>
          <p:nvPr/>
        </p:nvPicPr>
        <p:blipFill rotWithShape="1">
          <a:blip r:embed="rId3">
            <a:alphaModFix/>
          </a:blip>
          <a:srcRect b="0" l="0" r="0" t="0"/>
          <a:stretch/>
        </p:blipFill>
        <p:spPr>
          <a:xfrm>
            <a:off x="950775" y="2717975"/>
            <a:ext cx="9081402" cy="383700"/>
          </a:xfrm>
          <a:prstGeom prst="rect">
            <a:avLst/>
          </a:prstGeom>
          <a:noFill/>
          <a:ln>
            <a:noFill/>
          </a:ln>
        </p:spPr>
      </p:pic>
      <p:sp>
        <p:nvSpPr>
          <p:cNvPr id="104" name="Google Shape;104;p15"/>
          <p:cNvSpPr txBox="1"/>
          <p:nvPr/>
        </p:nvSpPr>
        <p:spPr>
          <a:xfrm>
            <a:off x="545500" y="997500"/>
            <a:ext cx="11378100" cy="5460900"/>
          </a:xfrm>
          <a:prstGeom prst="rect">
            <a:avLst/>
          </a:prstGeom>
          <a:noFill/>
          <a:ln>
            <a:noFill/>
          </a:ln>
        </p:spPr>
        <p:txBody>
          <a:bodyPr anchorCtr="0" anchor="t" bIns="91425" lIns="91425" spcFirstLastPara="1" rIns="91425" wrap="square" tIns="91425">
            <a:noAutofit/>
          </a:bodyPr>
          <a:lstStyle/>
          <a:p>
            <a:pPr indent="-455612" lvl="0" marL="457200" marR="0" rtl="0" algn="l">
              <a:lnSpc>
                <a:spcPct val="9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Dataset:</a:t>
            </a:r>
            <a:r>
              <a:rPr b="1" i="0" lang="en-US" sz="2800" u="none" cap="none" strike="noStrike">
                <a:solidFill>
                  <a:srgbClr val="0000FF"/>
                </a:solidFill>
                <a:latin typeface="Arial"/>
                <a:ea typeface="Arial"/>
                <a:cs typeface="Arial"/>
                <a:sym typeface="Arial"/>
              </a:rPr>
              <a:t> </a:t>
            </a:r>
            <a:endParaRPr b="1" i="0" sz="2800" u="none" cap="none" strike="noStrike">
              <a:solidFill>
                <a:srgbClr val="0000FF"/>
              </a:solidFill>
              <a:latin typeface="Arial"/>
              <a:ea typeface="Arial"/>
              <a:cs typeface="Arial"/>
              <a:sym typeface="Arial"/>
            </a:endParaRPr>
          </a:p>
          <a:p>
            <a:pPr indent="-455612" lvl="0" marL="457200" marR="0" rtl="0" algn="l">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Our dataset is 24GB, the original version has 12 columns </a:t>
            </a:r>
            <a:r>
              <a:rPr b="0" i="0" lang="en-US" sz="1800" u="none" cap="none" strike="noStrike">
                <a:solidFill>
                  <a:schemeClr val="dk1"/>
                </a:solidFill>
                <a:latin typeface="Arial"/>
                <a:ea typeface="Arial"/>
                <a:cs typeface="Arial"/>
                <a:sym typeface="Arial"/>
              </a:rPr>
              <a:t>(like: fullVisitorId, channelGrouping , date, device, geoNetwork, etc)</a:t>
            </a:r>
            <a:r>
              <a:rPr b="0" i="0" lang="en-US" sz="1800" u="none" cap="none" strike="noStrike">
                <a:solidFill>
                  <a:srgbClr val="000000"/>
                </a:solidFill>
                <a:latin typeface="Arial"/>
                <a:ea typeface="Arial"/>
                <a:cs typeface="Arial"/>
                <a:sym typeface="Arial"/>
              </a:rPr>
              <a:t> with about 1.7 million rows in total. </a:t>
            </a:r>
            <a:r>
              <a:rPr b="0" i="0" lang="en-US" sz="1800" u="none" cap="none" strike="noStrike">
                <a:solidFill>
                  <a:schemeClr val="dk1"/>
                </a:solidFill>
                <a:latin typeface="Arial"/>
                <a:ea typeface="Arial"/>
                <a:cs typeface="Arial"/>
                <a:sym typeface="Arial"/>
              </a:rPr>
              <a:t>Also, there are multiple columns containing JSON blobs of varying depth, which will create several sub-columns when flattened (If we flatten them totally, it will create more than 200 columns).</a:t>
            </a:r>
            <a:endParaRPr b="0" i="0" sz="1800" u="none" cap="none" strike="noStrike">
              <a:solidFill>
                <a:schemeClr val="dk1"/>
              </a:solidFill>
              <a:latin typeface="Arial"/>
              <a:ea typeface="Arial"/>
              <a:cs typeface="Arial"/>
              <a:sym typeface="Arial"/>
            </a:endParaRPr>
          </a:p>
          <a:p>
            <a:pPr indent="-455612" lvl="0" marL="45720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455612" lvl="0" marL="457200" marR="0" rtl="0" algn="l">
              <a:lnSpc>
                <a:spcPct val="9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455612" lvl="0" marL="457200" marR="0" rtl="0" algn="l">
              <a:lnSpc>
                <a:spcPct val="9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Data Cleaning: </a:t>
            </a:r>
            <a:endParaRPr b="1" i="0" sz="2000" u="none" cap="none" strike="noStrike">
              <a:solidFill>
                <a:srgbClr val="000000"/>
              </a:solidFill>
              <a:latin typeface="Arial"/>
              <a:ea typeface="Arial"/>
              <a:cs typeface="Arial"/>
              <a:sym typeface="Arial"/>
            </a:endParaRPr>
          </a:p>
          <a:p>
            <a:pPr indent="-455612" lvl="0" marL="457200" marR="0" rtl="0" algn="l">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Since our data is quite large, we need to split them into 9 pieces, flatten them separately and then concat them. </a:t>
            </a:r>
            <a:endParaRPr b="0" i="0" sz="1800" u="none" cap="none" strike="noStrike">
              <a:solidFill>
                <a:srgbClr val="000000"/>
              </a:solidFill>
              <a:latin typeface="Arial"/>
              <a:ea typeface="Arial"/>
              <a:cs typeface="Arial"/>
              <a:sym typeface="Arial"/>
            </a:endParaRPr>
          </a:p>
          <a:p>
            <a:pPr indent="-455612" lvl="0" marL="457200" marR="0" rtl="0" algn="l">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We delete the constant columns and almost constant columns in the first place.  </a:t>
            </a:r>
            <a:endParaRPr b="0" i="0" sz="1800" u="none" cap="none" strike="noStrike">
              <a:solidFill>
                <a:srgbClr val="000000"/>
              </a:solidFill>
              <a:latin typeface="Arial"/>
              <a:ea typeface="Arial"/>
              <a:cs typeface="Arial"/>
              <a:sym typeface="Arial"/>
            </a:endParaRPr>
          </a:p>
          <a:p>
            <a:pPr indent="-455612" lvl="0" marL="457200" marR="0" rtl="0" algn="l">
              <a:lnSpc>
                <a:spcPct val="90000"/>
              </a:lnSpc>
              <a:spcBef>
                <a:spcPts val="0"/>
              </a:spcBef>
              <a:spcAft>
                <a:spcPts val="0"/>
              </a:spcAft>
              <a:buClr>
                <a:schemeClr val="dk1"/>
              </a:buClr>
              <a:buSzPts val="1800"/>
              <a:buFont typeface="Arial"/>
              <a:buNone/>
            </a:pPr>
            <a:r>
              <a:rPr b="0" i="0" lang="en-US" sz="1800" u="none" cap="none" strike="noStrike">
                <a:solidFill>
                  <a:srgbClr val="000000"/>
                </a:solidFill>
                <a:latin typeface="Arial"/>
                <a:ea typeface="Arial"/>
                <a:cs typeface="Arial"/>
                <a:sym typeface="Arial"/>
              </a:rPr>
              <a:t>       Also, we explored the correlations between features to help us determine the importance of features. </a:t>
            </a:r>
            <a:endParaRPr b="0" i="0" sz="1800" u="none" cap="none" strike="noStrike">
              <a:solidFill>
                <a:srgbClr val="000000"/>
              </a:solidFill>
              <a:latin typeface="Arial"/>
              <a:ea typeface="Arial"/>
              <a:cs typeface="Arial"/>
              <a:sym typeface="Arial"/>
            </a:endParaRPr>
          </a:p>
          <a:p>
            <a:pPr indent="-455612" lvl="0" marL="457200" marR="0" rtl="0" algn="l">
              <a:lnSpc>
                <a:spcPct val="9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39450" y="296125"/>
            <a:ext cx="10515600" cy="779400"/>
          </a:xfrm>
          <a:prstGeom prst="rect">
            <a:avLst/>
          </a:prstGeom>
          <a:noFill/>
          <a:ln>
            <a:noFill/>
          </a:ln>
        </p:spPr>
        <p:txBody>
          <a:bodyPr anchorCtr="0" anchor="ctr" bIns="45700" lIns="91425" spcFirstLastPara="1" rIns="91425" wrap="square" tIns="45700">
            <a:noAutofit/>
          </a:bodyPr>
          <a:lstStyle/>
          <a:p>
            <a:pPr indent="-455612" lvl="0" marL="457200" rtl="0" algn="l">
              <a:lnSpc>
                <a:spcPct val="90000"/>
              </a:lnSpc>
              <a:spcBef>
                <a:spcPts val="0"/>
              </a:spcBef>
              <a:spcAft>
                <a:spcPts val="0"/>
              </a:spcAft>
              <a:buClr>
                <a:schemeClr val="dk1"/>
              </a:buClr>
              <a:buSzPts val="1800"/>
              <a:buFont typeface="Arial"/>
              <a:buNone/>
            </a:pPr>
            <a:r>
              <a:rPr b="1" lang="en-US" sz="2800">
                <a:solidFill>
                  <a:srgbClr val="0000FF"/>
                </a:solidFill>
                <a:latin typeface="Arial"/>
                <a:ea typeface="Arial"/>
                <a:cs typeface="Arial"/>
                <a:sym typeface="Arial"/>
              </a:rPr>
              <a:t>Data Exploring -- ‘device_browser’</a:t>
            </a:r>
            <a:endParaRPr/>
          </a:p>
        </p:txBody>
      </p:sp>
      <p:sp>
        <p:nvSpPr>
          <p:cNvPr id="111" name="Google Shape;111;p16"/>
          <p:cNvSpPr txBox="1"/>
          <p:nvPr>
            <p:ph idx="1" type="body"/>
          </p:nvPr>
        </p:nvSpPr>
        <p:spPr>
          <a:xfrm>
            <a:off x="420825" y="935175"/>
            <a:ext cx="11222100" cy="2291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sz="1800">
                <a:highlight>
                  <a:srgbClr val="FFFFFF"/>
                </a:highlight>
                <a:latin typeface="Arial"/>
                <a:ea typeface="Arial"/>
                <a:cs typeface="Arial"/>
                <a:sym typeface="Arial"/>
              </a:rPr>
              <a:t>For an important feature, we want to explore its relationship to our target variable('totals_transactionRevenue'). So we defined several functions to show: the count of how many times a category show up in a certain feature; many times a category show up when revenue &gt; 0; the total and mean revenue of a category make in a certain feature. (in %)</a:t>
            </a:r>
            <a:endParaRPr sz="1800">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800">
                <a:latin typeface="Arial"/>
                <a:ea typeface="Arial"/>
                <a:cs typeface="Arial"/>
                <a:sym typeface="Arial"/>
              </a:rPr>
              <a:t>Like in the feature ‘device_browser’, even though most of the traffic and total revenue comes from Chrome users, the Firefox users always purchase more one time. It seems that GStore should pay more attention to Firefox users to gain more.  Also, we can treat all the less used browsers as one type(others) in modeling. </a:t>
            </a:r>
            <a:endParaRPr sz="1050">
              <a:latin typeface="Arial"/>
              <a:ea typeface="Arial"/>
              <a:cs typeface="Arial"/>
              <a:sym typeface="Arial"/>
            </a:endParaRPr>
          </a:p>
          <a:p>
            <a:pPr indent="0" lvl="0" marL="0" rtl="0" algn="l">
              <a:lnSpc>
                <a:spcPct val="90000"/>
              </a:lnSpc>
              <a:spcBef>
                <a:spcPts val="1000"/>
              </a:spcBef>
              <a:spcAft>
                <a:spcPts val="0"/>
              </a:spcAft>
              <a:buSzPts val="1800"/>
              <a:buNone/>
            </a:pPr>
            <a:r>
              <a:t/>
            </a:r>
            <a:endParaRPr sz="1800"/>
          </a:p>
        </p:txBody>
      </p:sp>
      <p:pic>
        <p:nvPicPr>
          <p:cNvPr id="112" name="Google Shape;112;p16"/>
          <p:cNvPicPr preferRelativeResize="0"/>
          <p:nvPr/>
        </p:nvPicPr>
        <p:blipFill rotWithShape="1">
          <a:blip r:embed="rId3">
            <a:alphaModFix/>
          </a:blip>
          <a:srcRect b="0" l="0" r="0" t="0"/>
          <a:stretch/>
        </p:blipFill>
        <p:spPr>
          <a:xfrm>
            <a:off x="405250" y="3351075"/>
            <a:ext cx="11381501" cy="32225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339425" y="255975"/>
            <a:ext cx="10515600" cy="757200"/>
          </a:xfrm>
          <a:prstGeom prst="rect">
            <a:avLst/>
          </a:prstGeom>
          <a:noFill/>
          <a:ln>
            <a:noFill/>
          </a:ln>
        </p:spPr>
        <p:txBody>
          <a:bodyPr anchorCtr="0" anchor="ctr" bIns="45700" lIns="91425" spcFirstLastPara="1" rIns="91425" wrap="square" tIns="45700">
            <a:noAutofit/>
          </a:bodyPr>
          <a:lstStyle/>
          <a:p>
            <a:pPr indent="-455612" lvl="0" marL="457200" rtl="0" algn="l">
              <a:lnSpc>
                <a:spcPct val="90000"/>
              </a:lnSpc>
              <a:spcBef>
                <a:spcPts val="0"/>
              </a:spcBef>
              <a:spcAft>
                <a:spcPts val="0"/>
              </a:spcAft>
              <a:buSzPts val="1800"/>
              <a:buNone/>
            </a:pPr>
            <a:r>
              <a:rPr b="1" lang="en-US" sz="2800">
                <a:solidFill>
                  <a:srgbClr val="0000FF"/>
                </a:solidFill>
                <a:latin typeface="Arial"/>
                <a:ea typeface="Arial"/>
                <a:cs typeface="Arial"/>
                <a:sym typeface="Arial"/>
              </a:rPr>
              <a:t>Data Exploring -- ‘date’</a:t>
            </a:r>
            <a:endParaRPr/>
          </a:p>
        </p:txBody>
      </p:sp>
      <p:sp>
        <p:nvSpPr>
          <p:cNvPr id="119" name="Google Shape;119;p17"/>
          <p:cNvSpPr txBox="1"/>
          <p:nvPr>
            <p:ph idx="1" type="body"/>
          </p:nvPr>
        </p:nvSpPr>
        <p:spPr>
          <a:xfrm>
            <a:off x="420850" y="935175"/>
            <a:ext cx="10886100" cy="2244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sz="1800">
                <a:latin typeface="Arial"/>
                <a:ea typeface="Arial"/>
                <a:cs typeface="Arial"/>
                <a:sym typeface="Arial"/>
              </a:rPr>
              <a:t>In order to make full use of ‘date’ column, we derived 4 new columns from it: ‘year’, ‘month’, ‘week’, ‘weekday’, which is the year, month, specific week during the year(from 1 to 52), and the day of the week(from 0 to 6). </a:t>
            </a:r>
            <a:endParaRPr sz="1800">
              <a:latin typeface="Arial"/>
              <a:ea typeface="Arial"/>
              <a:cs typeface="Arial"/>
              <a:sym typeface="Arial"/>
            </a:endParaRPr>
          </a:p>
          <a:p>
            <a:pPr indent="0" lvl="0" marL="0" rtl="0" algn="l">
              <a:lnSpc>
                <a:spcPct val="90000"/>
              </a:lnSpc>
              <a:spcBef>
                <a:spcPts val="1000"/>
              </a:spcBef>
              <a:spcAft>
                <a:spcPts val="0"/>
              </a:spcAft>
              <a:buSzPts val="1800"/>
              <a:buNone/>
            </a:pPr>
            <a:r>
              <a:rPr lang="en-US" sz="1800">
                <a:latin typeface="Arial"/>
                <a:ea typeface="Arial"/>
                <a:cs typeface="Arial"/>
                <a:sym typeface="Arial"/>
              </a:rPr>
              <a:t>Like the feature ‘month’, we can see that while the mean purchase seems don’t change much, the total revenue in Aug. and Dec. is higher than other months. This may result from the back to college days and </a:t>
            </a:r>
            <a:r>
              <a:rPr lang="en-US" sz="1800">
                <a:solidFill>
                  <a:srgbClr val="000000"/>
                </a:solidFill>
                <a:latin typeface="Arial"/>
                <a:ea typeface="Arial"/>
                <a:cs typeface="Arial"/>
                <a:sym typeface="Arial"/>
              </a:rPr>
              <a:t>Christmas.</a:t>
            </a:r>
            <a:r>
              <a:rPr lang="en-US" sz="1800">
                <a:latin typeface="Arial"/>
                <a:ea typeface="Arial"/>
                <a:cs typeface="Arial"/>
                <a:sym typeface="Arial"/>
              </a:rPr>
              <a:t> So we may suggest GStore to do some promotions in Aug. and Dec. to gain more profits.</a:t>
            </a:r>
            <a:endParaRPr sz="1800">
              <a:latin typeface="Arial"/>
              <a:ea typeface="Arial"/>
              <a:cs typeface="Arial"/>
              <a:sym typeface="Arial"/>
            </a:endParaRPr>
          </a:p>
          <a:p>
            <a:pPr indent="0" lvl="0" marL="0" rtl="0" algn="l">
              <a:lnSpc>
                <a:spcPct val="90000"/>
              </a:lnSpc>
              <a:spcBef>
                <a:spcPts val="1000"/>
              </a:spcBef>
              <a:spcAft>
                <a:spcPts val="0"/>
              </a:spcAft>
              <a:buSzPts val="1800"/>
              <a:buNone/>
            </a:pPr>
            <a:r>
              <a:t/>
            </a:r>
            <a:endParaRPr sz="1800">
              <a:latin typeface="Arial"/>
              <a:ea typeface="Arial"/>
              <a:cs typeface="Arial"/>
              <a:sym typeface="Arial"/>
            </a:endParaRPr>
          </a:p>
        </p:txBody>
      </p:sp>
      <p:pic>
        <p:nvPicPr>
          <p:cNvPr id="120" name="Google Shape;120;p17"/>
          <p:cNvPicPr preferRelativeResize="0"/>
          <p:nvPr/>
        </p:nvPicPr>
        <p:blipFill rotWithShape="1">
          <a:blip r:embed="rId3">
            <a:alphaModFix/>
          </a:blip>
          <a:srcRect b="0" l="0" r="0" t="0"/>
          <a:stretch/>
        </p:blipFill>
        <p:spPr>
          <a:xfrm>
            <a:off x="196550" y="3179775"/>
            <a:ext cx="11664676" cy="324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514350" y="190075"/>
            <a:ext cx="107778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sz="3600">
                <a:solidFill>
                  <a:srgbClr val="0000FF"/>
                </a:solidFill>
                <a:latin typeface="Arial"/>
                <a:ea typeface="Arial"/>
                <a:cs typeface="Arial"/>
                <a:sym typeface="Arial"/>
              </a:rPr>
              <a:t>Data visualization:</a:t>
            </a:r>
            <a:endParaRPr b="1" sz="3600">
              <a:solidFill>
                <a:srgbClr val="0000FF"/>
              </a:solidFill>
              <a:latin typeface="Arial"/>
              <a:ea typeface="Arial"/>
              <a:cs typeface="Arial"/>
              <a:sym typeface="Arial"/>
            </a:endParaRPr>
          </a:p>
        </p:txBody>
      </p:sp>
      <p:sp>
        <p:nvSpPr>
          <p:cNvPr id="127" name="Google Shape;127;p18"/>
          <p:cNvSpPr txBox="1"/>
          <p:nvPr>
            <p:ph idx="1" type="body"/>
          </p:nvPr>
        </p:nvSpPr>
        <p:spPr>
          <a:xfrm>
            <a:off x="838200" y="1825625"/>
            <a:ext cx="34971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Density of users in different states in USA:</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pic>
        <p:nvPicPr>
          <p:cNvPr id="128" name="Google Shape;128;p18"/>
          <p:cNvPicPr preferRelativeResize="0"/>
          <p:nvPr/>
        </p:nvPicPr>
        <p:blipFill rotWithShape="1">
          <a:blip r:embed="rId3">
            <a:alphaModFix/>
          </a:blip>
          <a:srcRect b="0" l="0" r="0" t="0"/>
          <a:stretch/>
        </p:blipFill>
        <p:spPr>
          <a:xfrm>
            <a:off x="4909725" y="1217375"/>
            <a:ext cx="7156278" cy="50374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479725" y="342925"/>
            <a:ext cx="10515600" cy="810600"/>
          </a:xfrm>
          <a:prstGeom prst="rect">
            <a:avLst/>
          </a:prstGeom>
          <a:noFill/>
          <a:ln>
            <a:noFill/>
          </a:ln>
        </p:spPr>
        <p:txBody>
          <a:bodyPr anchorCtr="0" anchor="ctr" bIns="45700" lIns="91425" spcFirstLastPara="1" rIns="91425" wrap="square" tIns="45700">
            <a:noAutofit/>
          </a:bodyPr>
          <a:lstStyle/>
          <a:p>
            <a:pPr indent="-455612" lvl="0" marL="457200" rtl="0" algn="l">
              <a:lnSpc>
                <a:spcPct val="90000"/>
              </a:lnSpc>
              <a:spcBef>
                <a:spcPts val="0"/>
              </a:spcBef>
              <a:spcAft>
                <a:spcPts val="0"/>
              </a:spcAft>
              <a:buClr>
                <a:schemeClr val="dk1"/>
              </a:buClr>
              <a:buSzPts val="1100"/>
              <a:buFont typeface="Arial"/>
              <a:buNone/>
            </a:pPr>
            <a:r>
              <a:rPr b="1" lang="en-US" sz="2800">
                <a:solidFill>
                  <a:srgbClr val="0000FF"/>
                </a:solidFill>
                <a:latin typeface="Arial"/>
                <a:ea typeface="Arial"/>
                <a:cs typeface="Arial"/>
                <a:sym typeface="Arial"/>
              </a:rPr>
              <a:t>Modeling</a:t>
            </a:r>
            <a:endParaRPr/>
          </a:p>
        </p:txBody>
      </p:sp>
      <p:sp>
        <p:nvSpPr>
          <p:cNvPr id="135" name="Google Shape;135;p19"/>
          <p:cNvSpPr txBox="1"/>
          <p:nvPr>
            <p:ph idx="1" type="body"/>
          </p:nvPr>
        </p:nvSpPr>
        <p:spPr>
          <a:xfrm>
            <a:off x="479725" y="1340425"/>
            <a:ext cx="10874100" cy="4836300"/>
          </a:xfrm>
          <a:prstGeom prst="rect">
            <a:avLst/>
          </a:prstGeom>
          <a:noFill/>
          <a:ln>
            <a:noFill/>
          </a:ln>
        </p:spPr>
        <p:txBody>
          <a:bodyPr anchorCtr="0" anchor="t" bIns="45700" lIns="91425" spcFirstLastPara="1" rIns="91425" wrap="square" tIns="45700">
            <a:noAutofit/>
          </a:bodyPr>
          <a:lstStyle/>
          <a:p>
            <a:pPr indent="-455612" lvl="0" marL="457200" rtl="0" algn="l">
              <a:lnSpc>
                <a:spcPct val="90000"/>
              </a:lnSpc>
              <a:spcBef>
                <a:spcPts val="0"/>
              </a:spcBef>
              <a:spcAft>
                <a:spcPts val="0"/>
              </a:spcAft>
              <a:buSzPts val="1800"/>
              <a:buNone/>
            </a:pPr>
            <a:r>
              <a:rPr b="1" lang="en-US" sz="2000">
                <a:latin typeface="Arial"/>
                <a:ea typeface="Arial"/>
                <a:cs typeface="Arial"/>
                <a:sym typeface="Arial"/>
              </a:rPr>
              <a:t>Dataset: </a:t>
            </a:r>
            <a:r>
              <a:rPr lang="en-US" sz="1800">
                <a:latin typeface="Arial"/>
                <a:ea typeface="Arial"/>
                <a:cs typeface="Arial"/>
                <a:sym typeface="Arial"/>
              </a:rPr>
              <a:t>since our data </a:t>
            </a:r>
            <a:r>
              <a:rPr lang="en-US" sz="1800">
                <a:highlight>
                  <a:srgbClr val="FFFFFF"/>
                </a:highlight>
                <a:latin typeface="Arial"/>
                <a:ea typeface="Arial"/>
                <a:cs typeface="Arial"/>
                <a:sym typeface="Arial"/>
              </a:rPr>
              <a:t>contains user transactions from August 1st 2016 to April 30th 2018, we use the data before Jan 1st 2018 as training data, and the data after Jan 1st 2018 as test data.</a:t>
            </a:r>
            <a:endParaRPr sz="1800">
              <a:highlight>
                <a:srgbClr val="FFFFFF"/>
              </a:highlight>
              <a:latin typeface="Arial"/>
              <a:ea typeface="Arial"/>
              <a:cs typeface="Arial"/>
              <a:sym typeface="Arial"/>
            </a:endParaRPr>
          </a:p>
          <a:p>
            <a:pPr indent="-455612" lvl="0" marL="457200" rtl="0" algn="l">
              <a:lnSpc>
                <a:spcPct val="90000"/>
              </a:lnSpc>
              <a:spcBef>
                <a:spcPts val="0"/>
              </a:spcBef>
              <a:spcAft>
                <a:spcPts val="0"/>
              </a:spcAft>
              <a:buSzPts val="1800"/>
              <a:buNone/>
            </a:pPr>
            <a:r>
              <a:t/>
            </a:r>
            <a:endParaRPr sz="1800">
              <a:highlight>
                <a:srgbClr val="FFFFFF"/>
              </a:highlight>
              <a:latin typeface="Arial"/>
              <a:ea typeface="Arial"/>
              <a:cs typeface="Arial"/>
              <a:sym typeface="Arial"/>
            </a:endParaRPr>
          </a:p>
          <a:p>
            <a:pPr indent="-455612" lvl="0" marL="457200" rtl="0" algn="l">
              <a:lnSpc>
                <a:spcPct val="90000"/>
              </a:lnSpc>
              <a:spcBef>
                <a:spcPts val="0"/>
              </a:spcBef>
              <a:spcAft>
                <a:spcPts val="0"/>
              </a:spcAft>
              <a:buSzPts val="1800"/>
              <a:buNone/>
            </a:pPr>
            <a:r>
              <a:rPr b="1" lang="en-US" sz="2000">
                <a:highlight>
                  <a:srgbClr val="FFFFFF"/>
                </a:highlight>
                <a:latin typeface="Arial"/>
                <a:ea typeface="Arial"/>
                <a:cs typeface="Arial"/>
                <a:sym typeface="Arial"/>
              </a:rPr>
              <a:t>Models: </a:t>
            </a:r>
            <a:r>
              <a:rPr lang="en-US" sz="1800">
                <a:latin typeface="Arial"/>
                <a:ea typeface="Arial"/>
                <a:cs typeface="Arial"/>
                <a:sym typeface="Arial"/>
              </a:rPr>
              <a:t>We used linear regression, </a:t>
            </a:r>
            <a:r>
              <a:rPr lang="en-US" sz="1800">
                <a:highlight>
                  <a:schemeClr val="lt1"/>
                </a:highlight>
                <a:latin typeface="Arial"/>
                <a:ea typeface="Arial"/>
                <a:cs typeface="Arial"/>
                <a:sym typeface="Arial"/>
              </a:rPr>
              <a:t> then implementing LGBM, MLP and CNN model, </a:t>
            </a:r>
            <a:r>
              <a:rPr lang="en-US" sz="1800">
                <a:latin typeface="Arial"/>
                <a:ea typeface="Arial"/>
                <a:cs typeface="Arial"/>
                <a:sym typeface="Arial"/>
              </a:rPr>
              <a:t>to achieve better performance</a:t>
            </a:r>
            <a:endParaRPr sz="1800">
              <a:latin typeface="Arial"/>
              <a:ea typeface="Arial"/>
              <a:cs typeface="Arial"/>
              <a:sym typeface="Arial"/>
            </a:endParaRPr>
          </a:p>
          <a:p>
            <a:pPr indent="-455612" lvl="0" marL="457200" rtl="0" algn="l">
              <a:lnSpc>
                <a:spcPct val="90000"/>
              </a:lnSpc>
              <a:spcBef>
                <a:spcPts val="0"/>
              </a:spcBef>
              <a:spcAft>
                <a:spcPts val="0"/>
              </a:spcAft>
              <a:buSzPts val="1800"/>
              <a:buNone/>
            </a:pPr>
            <a:r>
              <a:t/>
            </a:r>
            <a:endParaRPr sz="1800">
              <a:latin typeface="Arial"/>
              <a:ea typeface="Arial"/>
              <a:cs typeface="Arial"/>
              <a:sym typeface="Arial"/>
            </a:endParaRPr>
          </a:p>
          <a:p>
            <a:pPr indent="-455612" lvl="0" marL="457200" rtl="0" algn="l">
              <a:lnSpc>
                <a:spcPct val="90000"/>
              </a:lnSpc>
              <a:spcBef>
                <a:spcPts val="0"/>
              </a:spcBef>
              <a:spcAft>
                <a:spcPts val="0"/>
              </a:spcAft>
              <a:buSzPts val="1800"/>
              <a:buNone/>
            </a:pPr>
            <a:r>
              <a:rPr b="1" lang="en-US" sz="1800">
                <a:latin typeface="Arial"/>
                <a:ea typeface="Arial"/>
                <a:cs typeface="Arial"/>
                <a:sym typeface="Arial"/>
              </a:rPr>
              <a:t>Linear Regression: </a:t>
            </a:r>
            <a:r>
              <a:rPr lang="en-US" sz="1800">
                <a:latin typeface="Arial"/>
                <a:ea typeface="Arial"/>
                <a:cs typeface="Arial"/>
                <a:sym typeface="Arial"/>
              </a:rPr>
              <a:t>we imported ‘sklearn’ in python to do linear regression, and here is the results:</a:t>
            </a:r>
            <a:endParaRPr sz="1800">
              <a:latin typeface="Arial"/>
              <a:ea typeface="Arial"/>
              <a:cs typeface="Arial"/>
              <a:sym typeface="Arial"/>
            </a:endParaRPr>
          </a:p>
          <a:p>
            <a:pPr indent="-455612" lvl="0" marL="457200" rtl="0" algn="l">
              <a:lnSpc>
                <a:spcPct val="90000"/>
              </a:lnSpc>
              <a:spcBef>
                <a:spcPts val="0"/>
              </a:spcBef>
              <a:spcAft>
                <a:spcPts val="0"/>
              </a:spcAft>
              <a:buSzPts val="1800"/>
              <a:buNone/>
            </a:pPr>
            <a:r>
              <a:rPr lang="en-US" sz="1800">
                <a:latin typeface="Arial"/>
                <a:ea typeface="Arial"/>
                <a:cs typeface="Arial"/>
                <a:sym typeface="Arial"/>
              </a:rPr>
              <a:t>the rmse is:</a:t>
            </a:r>
            <a:endParaRPr sz="1800">
              <a:latin typeface="Arial"/>
              <a:ea typeface="Arial"/>
              <a:cs typeface="Arial"/>
              <a:sym typeface="Arial"/>
            </a:endParaRPr>
          </a:p>
          <a:p>
            <a:pPr indent="-455612" lvl="0" marL="457200" rtl="0" algn="l">
              <a:lnSpc>
                <a:spcPct val="90000"/>
              </a:lnSpc>
              <a:spcBef>
                <a:spcPts val="0"/>
              </a:spcBef>
              <a:spcAft>
                <a:spcPts val="0"/>
              </a:spcAft>
              <a:buClr>
                <a:schemeClr val="dk1"/>
              </a:buClr>
              <a:buSzPts val="1100"/>
              <a:buFont typeface="Arial"/>
              <a:buNone/>
            </a:pPr>
            <a:r>
              <a:t/>
            </a:r>
            <a:endParaRPr sz="1800">
              <a:latin typeface="Arial"/>
              <a:ea typeface="Arial"/>
              <a:cs typeface="Arial"/>
              <a:sym typeface="Arial"/>
            </a:endParaRPr>
          </a:p>
        </p:txBody>
      </p:sp>
      <p:pic>
        <p:nvPicPr>
          <p:cNvPr id="136" name="Google Shape;136;p19"/>
          <p:cNvPicPr preferRelativeResize="0"/>
          <p:nvPr/>
        </p:nvPicPr>
        <p:blipFill rotWithShape="1">
          <a:blip r:embed="rId3">
            <a:alphaModFix/>
          </a:blip>
          <a:srcRect b="0" l="0" r="0" t="0"/>
          <a:stretch/>
        </p:blipFill>
        <p:spPr>
          <a:xfrm>
            <a:off x="479725" y="3631625"/>
            <a:ext cx="11459448" cy="2138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86200" y="3495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b="1" lang="en-US" sz="3600">
                <a:solidFill>
                  <a:srgbClr val="0000FF"/>
                </a:solidFill>
                <a:latin typeface="Arial"/>
                <a:ea typeface="Arial"/>
                <a:cs typeface="Arial"/>
                <a:sym typeface="Arial"/>
              </a:rPr>
              <a:t>LGBM model:</a:t>
            </a:r>
            <a:endParaRPr b="1" sz="3600">
              <a:solidFill>
                <a:srgbClr val="0000FF"/>
              </a:solidFill>
            </a:endParaRPr>
          </a:p>
        </p:txBody>
      </p:sp>
      <p:sp>
        <p:nvSpPr>
          <p:cNvPr id="143" name="Google Shape;143;p20"/>
          <p:cNvSpPr txBox="1"/>
          <p:nvPr>
            <p:ph idx="1" type="body"/>
          </p:nvPr>
        </p:nvSpPr>
        <p:spPr>
          <a:xfrm>
            <a:off x="838200" y="1825625"/>
            <a:ext cx="44730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We apply LGBM model to our dataset to see its performance. We firstly identify category features, encode their values into number and combine them with numeric features to generate training set and run the model.  </a:t>
            </a:r>
            <a:endParaRPr/>
          </a:p>
        </p:txBody>
      </p:sp>
      <p:pic>
        <p:nvPicPr>
          <p:cNvPr id="144" name="Google Shape;144;p20"/>
          <p:cNvPicPr preferRelativeResize="0"/>
          <p:nvPr/>
        </p:nvPicPr>
        <p:blipFill rotWithShape="1">
          <a:blip r:embed="rId3">
            <a:alphaModFix/>
          </a:blip>
          <a:srcRect b="0" l="0" r="0" t="0"/>
          <a:stretch/>
        </p:blipFill>
        <p:spPr>
          <a:xfrm>
            <a:off x="6129025" y="-1"/>
            <a:ext cx="4969526" cy="2699626"/>
          </a:xfrm>
          <a:prstGeom prst="rect">
            <a:avLst/>
          </a:prstGeom>
          <a:noFill/>
          <a:ln>
            <a:noFill/>
          </a:ln>
        </p:spPr>
      </p:pic>
      <p:pic>
        <p:nvPicPr>
          <p:cNvPr id="145" name="Google Shape;145;p20"/>
          <p:cNvPicPr preferRelativeResize="0"/>
          <p:nvPr/>
        </p:nvPicPr>
        <p:blipFill rotWithShape="1">
          <a:blip r:embed="rId4">
            <a:alphaModFix/>
          </a:blip>
          <a:srcRect b="0" l="0" r="0" t="0"/>
          <a:stretch/>
        </p:blipFill>
        <p:spPr>
          <a:xfrm>
            <a:off x="6129026" y="2761150"/>
            <a:ext cx="5786825" cy="34156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467525" y="3277725"/>
            <a:ext cx="48150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sz="3200">
                <a:latin typeface="Arial"/>
                <a:ea typeface="Arial"/>
                <a:cs typeface="Arial"/>
                <a:sym typeface="Arial"/>
              </a:rPr>
              <a:t>According to LGBM’s feature importance, we can conclude that totals_pageviews, visitStartTime and totals_hits are the top 3 important features influencing on the final revenue.</a:t>
            </a:r>
            <a:endParaRPr/>
          </a:p>
        </p:txBody>
      </p:sp>
      <p:pic>
        <p:nvPicPr>
          <p:cNvPr id="152" name="Google Shape;152;p21"/>
          <p:cNvPicPr preferRelativeResize="0"/>
          <p:nvPr/>
        </p:nvPicPr>
        <p:blipFill rotWithShape="1">
          <a:blip r:embed="rId3">
            <a:alphaModFix/>
          </a:blip>
          <a:srcRect b="0" l="0" r="0" t="0"/>
          <a:stretch/>
        </p:blipFill>
        <p:spPr>
          <a:xfrm>
            <a:off x="4956100" y="58475"/>
            <a:ext cx="6731799" cy="6166301"/>
          </a:xfrm>
          <a:prstGeom prst="rect">
            <a:avLst/>
          </a:prstGeom>
          <a:noFill/>
          <a:ln>
            <a:noFill/>
          </a:ln>
        </p:spPr>
      </p:pic>
      <p:sp>
        <p:nvSpPr>
          <p:cNvPr id="153" name="Google Shape;153;p21"/>
          <p:cNvSpPr txBox="1"/>
          <p:nvPr/>
        </p:nvSpPr>
        <p:spPr>
          <a:xfrm>
            <a:off x="467525" y="685800"/>
            <a:ext cx="3958800" cy="14184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1100"/>
              <a:buFont typeface="Arial"/>
              <a:buNone/>
            </a:pPr>
            <a:r>
              <a:rPr b="1" i="0" lang="en-US" sz="3600" u="none" cap="none" strike="noStrike">
                <a:solidFill>
                  <a:srgbClr val="0000FF"/>
                </a:solidFill>
                <a:latin typeface="Arial"/>
                <a:ea typeface="Arial"/>
                <a:cs typeface="Arial"/>
                <a:sym typeface="Arial"/>
              </a:rPr>
              <a:t>LGBM model:</a:t>
            </a:r>
            <a:endParaRPr b="1" i="0" sz="3600" u="none" cap="none" strike="noStrike">
              <a:solidFill>
                <a:srgbClr val="0000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