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1120" r:id="rId3"/>
    <p:sldId id="1466" r:id="rId4"/>
    <p:sldId id="1629" r:id="rId5"/>
    <p:sldId id="1630" r:id="rId6"/>
    <p:sldId id="1631" r:id="rId7"/>
    <p:sldId id="1632" r:id="rId8"/>
    <p:sldId id="1633" r:id="rId9"/>
    <p:sldId id="1634" r:id="rId10"/>
    <p:sldId id="1635" r:id="rId11"/>
    <p:sldId id="1636" r:id="rId12"/>
    <p:sldId id="1637" r:id="rId13"/>
    <p:sldId id="1638" r:id="rId14"/>
    <p:sldId id="1639" r:id="rId15"/>
    <p:sldId id="1526" r:id="rId16"/>
    <p:sldId id="1504" r:id="rId17"/>
    <p:sldId id="1516" r:id="rId18"/>
    <p:sldId id="1517" r:id="rId19"/>
    <p:sldId id="1612" r:id="rId20"/>
    <p:sldId id="1518" r:id="rId21"/>
    <p:sldId id="1519" r:id="rId22"/>
    <p:sldId id="1520" r:id="rId23"/>
    <p:sldId id="1521" r:id="rId24"/>
    <p:sldId id="1522" r:id="rId25"/>
    <p:sldId id="1523" r:id="rId26"/>
    <p:sldId id="1524" r:id="rId27"/>
    <p:sldId id="1525" r:id="rId28"/>
    <p:sldId id="1613" r:id="rId29"/>
    <p:sldId id="1515" r:id="rId30"/>
    <p:sldId id="1505" r:id="rId31"/>
    <p:sldId id="1508" r:id="rId32"/>
    <p:sldId id="1509" r:id="rId33"/>
    <p:sldId id="1510" r:id="rId34"/>
    <p:sldId id="1511" r:id="rId35"/>
    <p:sldId id="1531" r:id="rId36"/>
    <p:sldId id="1513" r:id="rId37"/>
    <p:sldId id="1514" r:id="rId38"/>
    <p:sldId id="1614" r:id="rId39"/>
    <p:sldId id="1532" r:id="rId40"/>
    <p:sldId id="1533" r:id="rId41"/>
    <p:sldId id="1534" r:id="rId42"/>
    <p:sldId id="1535" r:id="rId43"/>
    <p:sldId id="1536" r:id="rId44"/>
    <p:sldId id="1537" r:id="rId45"/>
    <p:sldId id="1538" r:id="rId46"/>
    <p:sldId id="1539" r:id="rId47"/>
    <p:sldId id="1540" r:id="rId48"/>
    <p:sldId id="1541" r:id="rId49"/>
    <p:sldId id="1542" r:id="rId50"/>
    <p:sldId id="1543" r:id="rId51"/>
    <p:sldId id="1544" r:id="rId52"/>
    <p:sldId id="1545" r:id="rId53"/>
    <p:sldId id="1546" r:id="rId54"/>
    <p:sldId id="1547" r:id="rId55"/>
    <p:sldId id="1548" r:id="rId56"/>
    <p:sldId id="1549" r:id="rId57"/>
    <p:sldId id="1550" r:id="rId58"/>
    <p:sldId id="1551" r:id="rId59"/>
    <p:sldId id="1552" r:id="rId60"/>
    <p:sldId id="1553" r:id="rId61"/>
    <p:sldId id="1554" r:id="rId62"/>
    <p:sldId id="1555" r:id="rId63"/>
    <p:sldId id="1561" r:id="rId64"/>
    <p:sldId id="1562" r:id="rId65"/>
    <p:sldId id="1563" r:id="rId66"/>
    <p:sldId id="1565" r:id="rId67"/>
    <p:sldId id="1566" r:id="rId68"/>
    <p:sldId id="1564" r:id="rId69"/>
    <p:sldId id="1627" r:id="rId70"/>
    <p:sldId id="1628" r:id="rId71"/>
    <p:sldId id="158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2PL and Strict 2PL Locking Protocols</a:t>
          </a:r>
          <a:endParaRPr lang="en-US" sz="28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C4797427-72CE-41EC-9F4E-A308E1F1C0A5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A Brief Primer on Transaction Management</a:t>
          </a:r>
          <a:endParaRPr lang="en-US" sz="2800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 sz="2800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Anomalies Due to Concurrency</a:t>
          </a:r>
          <a:endParaRPr lang="en-US" sz="2800" dirty="0">
            <a:solidFill>
              <a:schemeClr val="tx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Schedules with Aborted Transactions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C051F4B-17BB-4D9C-ADB0-700CD2124955}" type="pres">
      <dgm:prSet presAssocID="{C4797427-72CE-41EC-9F4E-A308E1F1C0A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AAF66-1C1E-4036-BAFE-130AF4AE314A}" type="pres">
      <dgm:prSet presAssocID="{C4797427-72CE-41EC-9F4E-A308E1F1C0A5}" presName="accent_1" presStyleCnt="0"/>
      <dgm:spPr/>
    </dgm:pt>
    <dgm:pt modelId="{1D9B0BA2-0AB2-4427-AE28-98650EADD147}" type="pres">
      <dgm:prSet presAssocID="{C4797427-72CE-41EC-9F4E-A308E1F1C0A5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FB17D6-ABC3-4B25-B3BB-655A1A5B32A9}" type="pres">
      <dgm:prSet presAssocID="{020DE52D-4485-480D-9641-C45E840E866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67CE6-DB52-4FE4-8879-99F3A35776AF}" type="pres">
      <dgm:prSet presAssocID="{020DE52D-4485-480D-9641-C45E840E866B}" presName="accent_2" presStyleCnt="0"/>
      <dgm:spPr/>
    </dgm:pt>
    <dgm:pt modelId="{2B94B3DE-3FD1-4138-B6A8-86C32D7CDAE7}" type="pres">
      <dgm:prSet presAssocID="{020DE52D-4485-480D-9641-C45E840E866B}" presName="accentRepeatNode" presStyleLbl="solidFgAcc1" presStyleIdx="1" presStyleCnt="4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3CDCAB-BA8B-463A-B82B-1A837A72FF2E}" type="pres">
      <dgm:prSet presAssocID="{594BF85D-E9BC-439A-80D6-0EB4896FAE6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A188A-F2FA-4D31-8387-F0CE899D06D8}" type="pres">
      <dgm:prSet presAssocID="{594BF85D-E9BC-439A-80D6-0EB4896FAE66}" presName="accent_3" presStyleCnt="0"/>
      <dgm:spPr/>
    </dgm:pt>
    <dgm:pt modelId="{58A99791-976C-4270-ABCC-A15CE6943D6C}" type="pres">
      <dgm:prSet presAssocID="{594BF85D-E9BC-439A-80D6-0EB4896FAE66}" presName="accentRepeatNode" presStyleLbl="solidFgAcc1" presStyleIdx="2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316C8E8-D225-4EEF-944A-E4BB3B1F0C7A}" type="pres">
      <dgm:prSet presAssocID="{47736B17-8141-4E43-9780-98F53B71385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E8A40-F9ED-4FF1-BE18-D0820CB9FC31}" type="pres">
      <dgm:prSet presAssocID="{47736B17-8141-4E43-9780-98F53B713858}" presName="accent_4" presStyleCnt="0"/>
      <dgm:spPr/>
    </dgm:pt>
    <dgm:pt modelId="{C4F438E0-C9FB-4142-A782-E2ED2FAB32AB}" type="pres">
      <dgm:prSet presAssocID="{47736B17-8141-4E43-9780-98F53B713858}" presName="accentRepeatNode" presStyleLbl="solidFgAcc1" presStyleIdx="3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DCE95331-0AB9-43DE-B1A6-6ABDCB385AD8}" type="presOf" srcId="{F697B42C-0438-4219-9447-F99531A21CCC}" destId="{C56633DC-E658-46D8-BE63-7CB1CCD3C8DC}" srcOrd="0" destOrd="0" presId="urn:microsoft.com/office/officeart/2008/layout/VerticalCurvedList"/>
    <dgm:cxn modelId="{177AE26B-85F3-45B8-9830-6A178AF1ADDD}" srcId="{BE1645D6-1611-4DF4-8DF3-EEC32D8C4F8A}" destId="{594BF85D-E9BC-439A-80D6-0EB4896FAE66}" srcOrd="2" destOrd="0" parTransId="{F9701C7C-9B01-4876-A1ED-4F2C271A4DC0}" sibTransId="{120C55D7-E0EA-4E24-BA54-2E5BE7566668}"/>
    <dgm:cxn modelId="{75739507-C25A-4FF2-8A75-99CFEB1AA6FA}" srcId="{BE1645D6-1611-4DF4-8DF3-EEC32D8C4F8A}" destId="{020DE52D-4485-480D-9641-C45E840E866B}" srcOrd="1" destOrd="0" parTransId="{C347DBC6-43D8-4312-8C18-62665D399B40}" sibTransId="{E0EF98CB-C1C0-4C22-A539-F558B4CAED5C}"/>
    <dgm:cxn modelId="{087A6808-D90F-43C7-89B2-F69F7EC3B03C}" type="presOf" srcId="{C4797427-72CE-41EC-9F4E-A308E1F1C0A5}" destId="{CC051F4B-17BB-4D9C-ADB0-700CD2124955}" srcOrd="0" destOrd="0" presId="urn:microsoft.com/office/officeart/2008/layout/VerticalCurvedList"/>
    <dgm:cxn modelId="{CC57F3BD-5A75-4B32-AAB8-A0C24D0072DF}" srcId="{BE1645D6-1611-4DF4-8DF3-EEC32D8C4F8A}" destId="{47736B17-8141-4E43-9780-98F53B713858}" srcOrd="3" destOrd="0" parTransId="{397A7621-4703-4C39-9978-2D49301A2AA4}" sibTransId="{5939E8F9-A02A-4E0B-BCEC-7E77A483A98C}"/>
    <dgm:cxn modelId="{EF0E5AAA-ADC2-4CFF-ACCB-8AE5281857D4}" type="presOf" srcId="{BE1645D6-1611-4DF4-8DF3-EEC32D8C4F8A}" destId="{8D4BB782-D1CB-4178-BD6C-378E667E109F}" srcOrd="0" destOrd="0" presId="urn:microsoft.com/office/officeart/2008/layout/VerticalCurvedList"/>
    <dgm:cxn modelId="{2BD84854-5B5F-429A-BFA6-B5E1267DACFD}" type="presOf" srcId="{47736B17-8141-4E43-9780-98F53B713858}" destId="{F316C8E8-D225-4EEF-944A-E4BB3B1F0C7A}" srcOrd="0" destOrd="0" presId="urn:microsoft.com/office/officeart/2008/layout/VerticalCurvedList"/>
    <dgm:cxn modelId="{9850D0BC-3210-4D60-B857-EAAD675AAF0B}" srcId="{BE1645D6-1611-4DF4-8DF3-EEC32D8C4F8A}" destId="{C4797427-72CE-41EC-9F4E-A308E1F1C0A5}" srcOrd="0" destOrd="0" parTransId="{DE1632A6-6E93-43B3-A705-C4408049176E}" sibTransId="{F697B42C-0438-4219-9447-F99531A21CCC}"/>
    <dgm:cxn modelId="{05C587CD-14D8-46EC-8535-BD58D975BF5C}" type="presOf" srcId="{594BF85D-E9BC-439A-80D6-0EB4896FAE66}" destId="{393CDCAB-BA8B-463A-B82B-1A837A72FF2E}" srcOrd="0" destOrd="0" presId="urn:microsoft.com/office/officeart/2008/layout/VerticalCurvedList"/>
    <dgm:cxn modelId="{4430FEFE-DFBC-4948-8654-654CD6BCE044}" type="presOf" srcId="{020DE52D-4485-480D-9641-C45E840E866B}" destId="{7AFB17D6-ABC3-4B25-B3BB-655A1A5B32A9}" srcOrd="0" destOrd="0" presId="urn:microsoft.com/office/officeart/2008/layout/VerticalCurvedList"/>
    <dgm:cxn modelId="{2EB71C8F-A52D-4848-B798-FDA8C9D12FBF}" type="presParOf" srcId="{8D4BB782-D1CB-4178-BD6C-378E667E109F}" destId="{30E5EA73-69FE-4C99-B7E6-D2785DA2F8C5}" srcOrd="0" destOrd="0" presId="urn:microsoft.com/office/officeart/2008/layout/VerticalCurvedList"/>
    <dgm:cxn modelId="{9E7A59F6-D9FC-4121-8827-301729825E61}" type="presParOf" srcId="{30E5EA73-69FE-4C99-B7E6-D2785DA2F8C5}" destId="{147482D8-F793-4B63-AC92-2D2E108DBAA0}" srcOrd="0" destOrd="0" presId="urn:microsoft.com/office/officeart/2008/layout/VerticalCurvedList"/>
    <dgm:cxn modelId="{5D46BF1B-634B-4DF6-838C-39CC2A4D55F5}" type="presParOf" srcId="{147482D8-F793-4B63-AC92-2D2E108DBAA0}" destId="{F2410933-DB5E-4543-A714-4AF5A203C95C}" srcOrd="0" destOrd="0" presId="urn:microsoft.com/office/officeart/2008/layout/VerticalCurvedList"/>
    <dgm:cxn modelId="{63E9FED6-E37B-4983-99A6-230B05C55938}" type="presParOf" srcId="{147482D8-F793-4B63-AC92-2D2E108DBAA0}" destId="{C56633DC-E658-46D8-BE63-7CB1CCD3C8DC}" srcOrd="1" destOrd="0" presId="urn:microsoft.com/office/officeart/2008/layout/VerticalCurvedList"/>
    <dgm:cxn modelId="{680152D3-9B8A-4D37-9267-950B0582D49C}" type="presParOf" srcId="{147482D8-F793-4B63-AC92-2D2E108DBAA0}" destId="{82F03708-A2AD-459B-AB59-7BBD9EB44E67}" srcOrd="2" destOrd="0" presId="urn:microsoft.com/office/officeart/2008/layout/VerticalCurvedList"/>
    <dgm:cxn modelId="{53032B48-9BEA-4E6E-AE1E-252DA95EFA28}" type="presParOf" srcId="{147482D8-F793-4B63-AC92-2D2E108DBAA0}" destId="{9C6C1869-E7B2-4FB9-A22B-16BADC04A189}" srcOrd="3" destOrd="0" presId="urn:microsoft.com/office/officeart/2008/layout/VerticalCurvedList"/>
    <dgm:cxn modelId="{CA236503-45ED-4B8D-A73E-85134A0096B0}" type="presParOf" srcId="{30E5EA73-69FE-4C99-B7E6-D2785DA2F8C5}" destId="{CC051F4B-17BB-4D9C-ADB0-700CD2124955}" srcOrd="1" destOrd="0" presId="urn:microsoft.com/office/officeart/2008/layout/VerticalCurvedList"/>
    <dgm:cxn modelId="{FCB13DB9-BA11-4841-BC7F-B53E1E2CAA55}" type="presParOf" srcId="{30E5EA73-69FE-4C99-B7E6-D2785DA2F8C5}" destId="{943AAF66-1C1E-4036-BAFE-130AF4AE314A}" srcOrd="2" destOrd="0" presId="urn:microsoft.com/office/officeart/2008/layout/VerticalCurvedList"/>
    <dgm:cxn modelId="{17FB136D-6115-4391-8852-43A03DA6A22E}" type="presParOf" srcId="{943AAF66-1C1E-4036-BAFE-130AF4AE314A}" destId="{1D9B0BA2-0AB2-4427-AE28-98650EADD147}" srcOrd="0" destOrd="0" presId="urn:microsoft.com/office/officeart/2008/layout/VerticalCurvedList"/>
    <dgm:cxn modelId="{094CEC94-280B-44FF-B138-338BDC705FF3}" type="presParOf" srcId="{30E5EA73-69FE-4C99-B7E6-D2785DA2F8C5}" destId="{7AFB17D6-ABC3-4B25-B3BB-655A1A5B32A9}" srcOrd="3" destOrd="0" presId="urn:microsoft.com/office/officeart/2008/layout/VerticalCurvedList"/>
    <dgm:cxn modelId="{8F7006D7-B5BD-43E1-B9D0-73765F2E1571}" type="presParOf" srcId="{30E5EA73-69FE-4C99-B7E6-D2785DA2F8C5}" destId="{D9367CE6-DB52-4FE4-8879-99F3A35776AF}" srcOrd="4" destOrd="0" presId="urn:microsoft.com/office/officeart/2008/layout/VerticalCurvedList"/>
    <dgm:cxn modelId="{9B6E4277-DC41-46C9-92C6-7231B18D9641}" type="presParOf" srcId="{D9367CE6-DB52-4FE4-8879-99F3A35776AF}" destId="{2B94B3DE-3FD1-4138-B6A8-86C32D7CDAE7}" srcOrd="0" destOrd="0" presId="urn:microsoft.com/office/officeart/2008/layout/VerticalCurvedList"/>
    <dgm:cxn modelId="{9E33A5D7-DA68-4AEA-887A-A1445D70D7A7}" type="presParOf" srcId="{30E5EA73-69FE-4C99-B7E6-D2785DA2F8C5}" destId="{393CDCAB-BA8B-463A-B82B-1A837A72FF2E}" srcOrd="5" destOrd="0" presId="urn:microsoft.com/office/officeart/2008/layout/VerticalCurvedList"/>
    <dgm:cxn modelId="{26C4F9E9-0036-4B56-884D-7CE9ED58D2DE}" type="presParOf" srcId="{30E5EA73-69FE-4C99-B7E6-D2785DA2F8C5}" destId="{8E5A188A-F2FA-4D31-8387-F0CE899D06D8}" srcOrd="6" destOrd="0" presId="urn:microsoft.com/office/officeart/2008/layout/VerticalCurvedList"/>
    <dgm:cxn modelId="{BE0D491E-2972-43C5-BF3B-14C19B4D06C0}" type="presParOf" srcId="{8E5A188A-F2FA-4D31-8387-F0CE899D06D8}" destId="{58A99791-976C-4270-ABCC-A15CE6943D6C}" srcOrd="0" destOrd="0" presId="urn:microsoft.com/office/officeart/2008/layout/VerticalCurvedList"/>
    <dgm:cxn modelId="{42EDB490-E3C7-47E9-9F92-7EB4D986352B}" type="presParOf" srcId="{30E5EA73-69FE-4C99-B7E6-D2785DA2F8C5}" destId="{F316C8E8-D225-4EEF-944A-E4BB3B1F0C7A}" srcOrd="7" destOrd="0" presId="urn:microsoft.com/office/officeart/2008/layout/VerticalCurvedList"/>
    <dgm:cxn modelId="{61CB430A-FC96-4F70-85FF-CADAC18848AA}" type="presParOf" srcId="{30E5EA73-69FE-4C99-B7E6-D2785DA2F8C5}" destId="{633E8A40-F9ED-4FF1-BE18-D0820CB9FC31}" srcOrd="8" destOrd="0" presId="urn:microsoft.com/office/officeart/2008/layout/VerticalCurvedList"/>
    <dgm:cxn modelId="{5B1F483E-8556-4A9D-8CAC-7521CFB8C1C4}" type="presParOf" srcId="{633E8A40-F9ED-4FF1-BE18-D0820CB9FC31}" destId="{C4F438E0-C9FB-4142-A782-E2ED2FAB32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Dynamic Databases and the Phantom Problem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C4797427-72CE-41EC-9F4E-A308E1F1C0A5}">
      <dgm:prSet phldrT="[Text]" custT="1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Lock Conversions</a:t>
          </a:r>
          <a:endParaRPr lang="en-US" sz="2800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 sz="2800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Dealing with Deadlocks</a:t>
          </a:r>
          <a:endParaRPr lang="en-US" sz="2800" dirty="0">
            <a:solidFill>
              <a:schemeClr val="tx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Concurrency Control in B+ Trees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6A9BB9A5-D7E6-4B85-A893-A853B42EDFDB}" type="pres">
      <dgm:prSet presAssocID="{C4797427-72CE-41EC-9F4E-A308E1F1C0A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9894F-B556-4276-87C5-28469AC5903F}" type="pres">
      <dgm:prSet presAssocID="{C4797427-72CE-41EC-9F4E-A308E1F1C0A5}" presName="accent_1" presStyleCnt="0"/>
      <dgm:spPr/>
    </dgm:pt>
    <dgm:pt modelId="{1D9B0BA2-0AB2-4427-AE28-98650EADD147}" type="pres">
      <dgm:prSet presAssocID="{C4797427-72CE-41EC-9F4E-A308E1F1C0A5}" presName="accentRepeatNode" presStyleLbl="solidFgAcc1" presStyleIdx="0" presStyleCnt="4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E20E5E-7A0A-4B3D-AD24-19B40C981C2F}" type="pres">
      <dgm:prSet presAssocID="{020DE52D-4485-480D-9641-C45E840E866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9B1A7-D8A9-48DF-B7EB-492522B108AE}" type="pres">
      <dgm:prSet presAssocID="{020DE52D-4485-480D-9641-C45E840E866B}" presName="accent_2" presStyleCnt="0"/>
      <dgm:spPr/>
    </dgm:pt>
    <dgm:pt modelId="{2B94B3DE-3FD1-4138-B6A8-86C32D7CDAE7}" type="pres">
      <dgm:prSet presAssocID="{020DE52D-4485-480D-9641-C45E840E866B}" presName="accentRepeatNode" presStyleLbl="solidFgAcc1" presStyleIdx="1" presStyleCnt="4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6946E9A-7D31-4472-807C-904F7A880CDC}" type="pres">
      <dgm:prSet presAssocID="{594BF85D-E9BC-439A-80D6-0EB4896FAE6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8E4F-9FB0-44F1-BB47-0A0198419235}" type="pres">
      <dgm:prSet presAssocID="{594BF85D-E9BC-439A-80D6-0EB4896FAE66}" presName="accent_3" presStyleCnt="0"/>
      <dgm:spPr/>
    </dgm:pt>
    <dgm:pt modelId="{58A99791-976C-4270-ABCC-A15CE6943D6C}" type="pres">
      <dgm:prSet presAssocID="{594BF85D-E9BC-439A-80D6-0EB4896FAE66}" presName="accentRepeatNode" presStyleLbl="solidFgAcc1" presStyleIdx="2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7907F57-CE92-4148-A363-A077A6E4AB6F}" type="pres">
      <dgm:prSet presAssocID="{47736B17-8141-4E43-9780-98F53B71385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4161C-6068-4D83-8289-AC16ABE02D0F}" type="pres">
      <dgm:prSet presAssocID="{47736B17-8141-4E43-9780-98F53B713858}" presName="accent_4" presStyleCnt="0"/>
      <dgm:spPr/>
    </dgm:pt>
    <dgm:pt modelId="{C4F438E0-C9FB-4142-A782-E2ED2FAB32AB}" type="pres">
      <dgm:prSet presAssocID="{47736B17-8141-4E43-9780-98F53B713858}" presName="accentRepeatNode" presStyleLbl="solidFgAcc1" presStyleIdx="3" presStyleCnt="4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2" destOrd="0" parTransId="{F9701C7C-9B01-4876-A1ED-4F2C271A4DC0}" sibTransId="{120C55D7-E0EA-4E24-BA54-2E5BE7566668}"/>
    <dgm:cxn modelId="{75739507-C25A-4FF2-8A75-99CFEB1AA6FA}" srcId="{BE1645D6-1611-4DF4-8DF3-EEC32D8C4F8A}" destId="{020DE52D-4485-480D-9641-C45E840E866B}" srcOrd="1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3" destOrd="0" parTransId="{397A7621-4703-4C39-9978-2D49301A2AA4}" sibTransId="{5939E8F9-A02A-4E0B-BCEC-7E77A483A98C}"/>
    <dgm:cxn modelId="{662EB91C-48D5-4480-B2C8-3971CCDAA736}" type="presOf" srcId="{020DE52D-4485-480D-9641-C45E840E866B}" destId="{39E20E5E-7A0A-4B3D-AD24-19B40C981C2F}" srcOrd="0" destOrd="0" presId="urn:microsoft.com/office/officeart/2008/layout/VerticalCurvedList"/>
    <dgm:cxn modelId="{B4242B20-6F76-4B53-AF4B-14215E63BDE4}" type="presOf" srcId="{C4797427-72CE-41EC-9F4E-A308E1F1C0A5}" destId="{6A9BB9A5-D7E6-4B85-A893-A853B42EDFDB}" srcOrd="0" destOrd="0" presId="urn:microsoft.com/office/officeart/2008/layout/VerticalCurvedList"/>
    <dgm:cxn modelId="{05916A56-9F5E-411D-856A-8CC78F2733A9}" type="presOf" srcId="{F697B42C-0438-4219-9447-F99531A21CCC}" destId="{C56633DC-E658-46D8-BE63-7CB1CCD3C8DC}" srcOrd="0" destOrd="0" presId="urn:microsoft.com/office/officeart/2008/layout/VerticalCurvedList"/>
    <dgm:cxn modelId="{9176C9DE-1967-477E-ABC0-9547AF180F8C}" type="presOf" srcId="{47736B17-8141-4E43-9780-98F53B713858}" destId="{67907F57-CE92-4148-A363-A077A6E4AB6F}" srcOrd="0" destOrd="0" presId="urn:microsoft.com/office/officeart/2008/layout/VerticalCurvedList"/>
    <dgm:cxn modelId="{9850D0BC-3210-4D60-B857-EAAD675AAF0B}" srcId="{BE1645D6-1611-4DF4-8DF3-EEC32D8C4F8A}" destId="{C4797427-72CE-41EC-9F4E-A308E1F1C0A5}" srcOrd="0" destOrd="0" parTransId="{DE1632A6-6E93-43B3-A705-C4408049176E}" sibTransId="{F697B42C-0438-4219-9447-F99531A21CCC}"/>
    <dgm:cxn modelId="{DB8202C6-8A47-44F7-8837-8B0E64DECEE4}" type="presOf" srcId="{BE1645D6-1611-4DF4-8DF3-EEC32D8C4F8A}" destId="{8D4BB782-D1CB-4178-BD6C-378E667E109F}" srcOrd="0" destOrd="0" presId="urn:microsoft.com/office/officeart/2008/layout/VerticalCurvedList"/>
    <dgm:cxn modelId="{E2324167-E61D-440E-AB37-E25B849C942E}" type="presOf" srcId="{594BF85D-E9BC-439A-80D6-0EB4896FAE66}" destId="{A6946E9A-7D31-4472-807C-904F7A880CDC}" srcOrd="0" destOrd="0" presId="urn:microsoft.com/office/officeart/2008/layout/VerticalCurvedList"/>
    <dgm:cxn modelId="{560DCE75-B4D3-4352-9DCB-CB0640190A9B}" type="presParOf" srcId="{8D4BB782-D1CB-4178-BD6C-378E667E109F}" destId="{30E5EA73-69FE-4C99-B7E6-D2785DA2F8C5}" srcOrd="0" destOrd="0" presId="urn:microsoft.com/office/officeart/2008/layout/VerticalCurvedList"/>
    <dgm:cxn modelId="{3032F25E-7E78-41FC-B6D2-ED8AF3C16FC3}" type="presParOf" srcId="{30E5EA73-69FE-4C99-B7E6-D2785DA2F8C5}" destId="{147482D8-F793-4B63-AC92-2D2E108DBAA0}" srcOrd="0" destOrd="0" presId="urn:microsoft.com/office/officeart/2008/layout/VerticalCurvedList"/>
    <dgm:cxn modelId="{78439C14-A58F-4D5A-B504-AAC696C6DA1D}" type="presParOf" srcId="{147482D8-F793-4B63-AC92-2D2E108DBAA0}" destId="{F2410933-DB5E-4543-A714-4AF5A203C95C}" srcOrd="0" destOrd="0" presId="urn:microsoft.com/office/officeart/2008/layout/VerticalCurvedList"/>
    <dgm:cxn modelId="{8D975E46-9172-4CF4-971E-476CBE3A2896}" type="presParOf" srcId="{147482D8-F793-4B63-AC92-2D2E108DBAA0}" destId="{C56633DC-E658-46D8-BE63-7CB1CCD3C8DC}" srcOrd="1" destOrd="0" presId="urn:microsoft.com/office/officeart/2008/layout/VerticalCurvedList"/>
    <dgm:cxn modelId="{A41FCD32-D587-452B-8D83-D08BD495CD2C}" type="presParOf" srcId="{147482D8-F793-4B63-AC92-2D2E108DBAA0}" destId="{82F03708-A2AD-459B-AB59-7BBD9EB44E67}" srcOrd="2" destOrd="0" presId="urn:microsoft.com/office/officeart/2008/layout/VerticalCurvedList"/>
    <dgm:cxn modelId="{CECA53CE-9207-4576-9D18-3F8651CEFF57}" type="presParOf" srcId="{147482D8-F793-4B63-AC92-2D2E108DBAA0}" destId="{9C6C1869-E7B2-4FB9-A22B-16BADC04A189}" srcOrd="3" destOrd="0" presId="urn:microsoft.com/office/officeart/2008/layout/VerticalCurvedList"/>
    <dgm:cxn modelId="{209D8741-164D-46BD-BB57-CB5FED37BEBA}" type="presParOf" srcId="{30E5EA73-69FE-4C99-B7E6-D2785DA2F8C5}" destId="{6A9BB9A5-D7E6-4B85-A893-A853B42EDFDB}" srcOrd="1" destOrd="0" presId="urn:microsoft.com/office/officeart/2008/layout/VerticalCurvedList"/>
    <dgm:cxn modelId="{C96B2367-9C30-4C28-ADE2-6E3637B842E2}" type="presParOf" srcId="{30E5EA73-69FE-4C99-B7E6-D2785DA2F8C5}" destId="{D339894F-B556-4276-87C5-28469AC5903F}" srcOrd="2" destOrd="0" presId="urn:microsoft.com/office/officeart/2008/layout/VerticalCurvedList"/>
    <dgm:cxn modelId="{8E91816D-463C-4588-8CA5-9CE29A1165F0}" type="presParOf" srcId="{D339894F-B556-4276-87C5-28469AC5903F}" destId="{1D9B0BA2-0AB2-4427-AE28-98650EADD147}" srcOrd="0" destOrd="0" presId="urn:microsoft.com/office/officeart/2008/layout/VerticalCurvedList"/>
    <dgm:cxn modelId="{6D8C075F-D225-475B-8418-5A3BD0E31F4A}" type="presParOf" srcId="{30E5EA73-69FE-4C99-B7E6-D2785DA2F8C5}" destId="{39E20E5E-7A0A-4B3D-AD24-19B40C981C2F}" srcOrd="3" destOrd="0" presId="urn:microsoft.com/office/officeart/2008/layout/VerticalCurvedList"/>
    <dgm:cxn modelId="{30369C25-67D0-48AA-BD05-0A925F3E26A9}" type="presParOf" srcId="{30E5EA73-69FE-4C99-B7E6-D2785DA2F8C5}" destId="{35B9B1A7-D8A9-48DF-B7EB-492522B108AE}" srcOrd="4" destOrd="0" presId="urn:microsoft.com/office/officeart/2008/layout/VerticalCurvedList"/>
    <dgm:cxn modelId="{A14FD367-D169-4243-96C2-4CE2B33D01C3}" type="presParOf" srcId="{35B9B1A7-D8A9-48DF-B7EB-492522B108AE}" destId="{2B94B3DE-3FD1-4138-B6A8-86C32D7CDAE7}" srcOrd="0" destOrd="0" presId="urn:microsoft.com/office/officeart/2008/layout/VerticalCurvedList"/>
    <dgm:cxn modelId="{C24FEE4C-AB09-4AA4-B05D-B8B784B770DB}" type="presParOf" srcId="{30E5EA73-69FE-4C99-B7E6-D2785DA2F8C5}" destId="{A6946E9A-7D31-4472-807C-904F7A880CDC}" srcOrd="5" destOrd="0" presId="urn:microsoft.com/office/officeart/2008/layout/VerticalCurvedList"/>
    <dgm:cxn modelId="{1DBD16C3-CBED-40C1-8D99-0EB7F6941584}" type="presParOf" srcId="{30E5EA73-69FE-4C99-B7E6-D2785DA2F8C5}" destId="{423D8E4F-9FB0-44F1-BB47-0A0198419235}" srcOrd="6" destOrd="0" presId="urn:microsoft.com/office/officeart/2008/layout/VerticalCurvedList"/>
    <dgm:cxn modelId="{A824E490-B375-44D3-A2DE-20158B1E96A8}" type="presParOf" srcId="{423D8E4F-9FB0-44F1-BB47-0A0198419235}" destId="{58A99791-976C-4270-ABCC-A15CE6943D6C}" srcOrd="0" destOrd="0" presId="urn:microsoft.com/office/officeart/2008/layout/VerticalCurvedList"/>
    <dgm:cxn modelId="{96175698-16DC-4550-A888-A0CE8E66D7A3}" type="presParOf" srcId="{30E5EA73-69FE-4C99-B7E6-D2785DA2F8C5}" destId="{67907F57-CE92-4148-A363-A077A6E4AB6F}" srcOrd="7" destOrd="0" presId="urn:microsoft.com/office/officeart/2008/layout/VerticalCurvedList"/>
    <dgm:cxn modelId="{75BFA1D6-7B25-423A-93DB-E5CD33F40A60}" type="presParOf" srcId="{30E5EA73-69FE-4C99-B7E6-D2785DA2F8C5}" destId="{26D4161C-6068-4D83-8289-AC16ABE02D0F}" srcOrd="8" destOrd="0" presId="urn:microsoft.com/office/officeart/2008/layout/VerticalCurvedList"/>
    <dgm:cxn modelId="{5D88509A-4A56-486B-A05F-F81A1C241704}" type="presParOf" srcId="{26D4161C-6068-4D83-8289-AC16ABE02D0F}" destId="{C4F438E0-C9FB-4142-A782-E2ED2FAB32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Dynamic Databases and the Phantom Problem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C4797427-72CE-41EC-9F4E-A308E1F1C0A5}">
      <dgm:prSet phldrT="[Text]" custT="1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Lock Conversions</a:t>
          </a:r>
          <a:endParaRPr lang="en-US" sz="2800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 sz="2800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Dealing with Deadlocks</a:t>
          </a:r>
          <a:endParaRPr lang="en-US" sz="2800" dirty="0">
            <a:solidFill>
              <a:schemeClr val="tx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Concurrency Control in B+ Trees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6A9BB9A5-D7E6-4B85-A893-A853B42EDFDB}" type="pres">
      <dgm:prSet presAssocID="{C4797427-72CE-41EC-9F4E-A308E1F1C0A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9894F-B556-4276-87C5-28469AC5903F}" type="pres">
      <dgm:prSet presAssocID="{C4797427-72CE-41EC-9F4E-A308E1F1C0A5}" presName="accent_1" presStyleCnt="0"/>
      <dgm:spPr/>
    </dgm:pt>
    <dgm:pt modelId="{1D9B0BA2-0AB2-4427-AE28-98650EADD147}" type="pres">
      <dgm:prSet presAssocID="{C4797427-72CE-41EC-9F4E-A308E1F1C0A5}" presName="accentRepeatNode" presStyleLbl="solidFgAcc1" presStyleIdx="0" presStyleCnt="4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E20E5E-7A0A-4B3D-AD24-19B40C981C2F}" type="pres">
      <dgm:prSet presAssocID="{020DE52D-4485-480D-9641-C45E840E866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9B1A7-D8A9-48DF-B7EB-492522B108AE}" type="pres">
      <dgm:prSet presAssocID="{020DE52D-4485-480D-9641-C45E840E866B}" presName="accent_2" presStyleCnt="0"/>
      <dgm:spPr/>
    </dgm:pt>
    <dgm:pt modelId="{2B94B3DE-3FD1-4138-B6A8-86C32D7CDAE7}" type="pres">
      <dgm:prSet presAssocID="{020DE52D-4485-480D-9641-C45E840E866B}" presName="accentRepeatNode" presStyleLbl="solidFgAcc1" presStyleIdx="1" presStyleCnt="4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6946E9A-7D31-4472-807C-904F7A880CDC}" type="pres">
      <dgm:prSet presAssocID="{594BF85D-E9BC-439A-80D6-0EB4896FAE6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8E4F-9FB0-44F1-BB47-0A0198419235}" type="pres">
      <dgm:prSet presAssocID="{594BF85D-E9BC-439A-80D6-0EB4896FAE66}" presName="accent_3" presStyleCnt="0"/>
      <dgm:spPr/>
    </dgm:pt>
    <dgm:pt modelId="{58A99791-976C-4270-ABCC-A15CE6943D6C}" type="pres">
      <dgm:prSet presAssocID="{594BF85D-E9BC-439A-80D6-0EB4896FAE66}" presName="accentRepeatNode" presStyleLbl="solidFgAcc1" presStyleIdx="2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7907F57-CE92-4148-A363-A077A6E4AB6F}" type="pres">
      <dgm:prSet presAssocID="{47736B17-8141-4E43-9780-98F53B71385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4161C-6068-4D83-8289-AC16ABE02D0F}" type="pres">
      <dgm:prSet presAssocID="{47736B17-8141-4E43-9780-98F53B713858}" presName="accent_4" presStyleCnt="0"/>
      <dgm:spPr/>
    </dgm:pt>
    <dgm:pt modelId="{C4F438E0-C9FB-4142-A782-E2ED2FAB32AB}" type="pres">
      <dgm:prSet presAssocID="{47736B17-8141-4E43-9780-98F53B713858}" presName="accentRepeatNode" presStyleLbl="solidFgAcc1" presStyleIdx="3" presStyleCnt="4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324D09F0-960D-42B3-90CB-1DCDC52CF9FC}" type="presOf" srcId="{F697B42C-0438-4219-9447-F99531A21CCC}" destId="{C56633DC-E658-46D8-BE63-7CB1CCD3C8DC}" srcOrd="0" destOrd="0" presId="urn:microsoft.com/office/officeart/2008/layout/VerticalCurvedList"/>
    <dgm:cxn modelId="{ACA38707-9CBE-4846-9DD7-9CE6A46299F0}" type="presOf" srcId="{C4797427-72CE-41EC-9F4E-A308E1F1C0A5}" destId="{6A9BB9A5-D7E6-4B85-A893-A853B42EDFDB}" srcOrd="0" destOrd="0" presId="urn:microsoft.com/office/officeart/2008/layout/VerticalCurvedList"/>
    <dgm:cxn modelId="{177AE26B-85F3-45B8-9830-6A178AF1ADDD}" srcId="{BE1645D6-1611-4DF4-8DF3-EEC32D8C4F8A}" destId="{594BF85D-E9BC-439A-80D6-0EB4896FAE66}" srcOrd="2" destOrd="0" parTransId="{F9701C7C-9B01-4876-A1ED-4F2C271A4DC0}" sibTransId="{120C55D7-E0EA-4E24-BA54-2E5BE7566668}"/>
    <dgm:cxn modelId="{6D6AD845-8B91-4B05-8F83-A611CFE026C6}" type="presOf" srcId="{020DE52D-4485-480D-9641-C45E840E866B}" destId="{39E20E5E-7A0A-4B3D-AD24-19B40C981C2F}" srcOrd="0" destOrd="0" presId="urn:microsoft.com/office/officeart/2008/layout/VerticalCurvedList"/>
    <dgm:cxn modelId="{75739507-C25A-4FF2-8A75-99CFEB1AA6FA}" srcId="{BE1645D6-1611-4DF4-8DF3-EEC32D8C4F8A}" destId="{020DE52D-4485-480D-9641-C45E840E866B}" srcOrd="1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3" destOrd="0" parTransId="{397A7621-4703-4C39-9978-2D49301A2AA4}" sibTransId="{5939E8F9-A02A-4E0B-BCEC-7E77A483A98C}"/>
    <dgm:cxn modelId="{81B3FCBF-6F72-4BD5-B25D-90E2954D3F70}" type="presOf" srcId="{47736B17-8141-4E43-9780-98F53B713858}" destId="{67907F57-CE92-4148-A363-A077A6E4AB6F}" srcOrd="0" destOrd="0" presId="urn:microsoft.com/office/officeart/2008/layout/VerticalCurvedList"/>
    <dgm:cxn modelId="{1AD057E2-D1FB-4128-A9E5-7FD341445644}" type="presOf" srcId="{594BF85D-E9BC-439A-80D6-0EB4896FAE66}" destId="{A6946E9A-7D31-4472-807C-904F7A880CDC}" srcOrd="0" destOrd="0" presId="urn:microsoft.com/office/officeart/2008/layout/VerticalCurvedList"/>
    <dgm:cxn modelId="{4E904C3D-E944-4870-9FC5-FFAD97C412F8}" type="presOf" srcId="{BE1645D6-1611-4DF4-8DF3-EEC32D8C4F8A}" destId="{8D4BB782-D1CB-4178-BD6C-378E667E109F}" srcOrd="0" destOrd="0" presId="urn:microsoft.com/office/officeart/2008/layout/VerticalCurvedList"/>
    <dgm:cxn modelId="{9850D0BC-3210-4D60-B857-EAAD675AAF0B}" srcId="{BE1645D6-1611-4DF4-8DF3-EEC32D8C4F8A}" destId="{C4797427-72CE-41EC-9F4E-A308E1F1C0A5}" srcOrd="0" destOrd="0" parTransId="{DE1632A6-6E93-43B3-A705-C4408049176E}" sibTransId="{F697B42C-0438-4219-9447-F99531A21CCC}"/>
    <dgm:cxn modelId="{7DF9ECEA-5F5D-48F6-9A5E-B59BCA6AF087}" type="presParOf" srcId="{8D4BB782-D1CB-4178-BD6C-378E667E109F}" destId="{30E5EA73-69FE-4C99-B7E6-D2785DA2F8C5}" srcOrd="0" destOrd="0" presId="urn:microsoft.com/office/officeart/2008/layout/VerticalCurvedList"/>
    <dgm:cxn modelId="{0653C8EA-834E-4A2A-9108-EA0058254B8D}" type="presParOf" srcId="{30E5EA73-69FE-4C99-B7E6-D2785DA2F8C5}" destId="{147482D8-F793-4B63-AC92-2D2E108DBAA0}" srcOrd="0" destOrd="0" presId="urn:microsoft.com/office/officeart/2008/layout/VerticalCurvedList"/>
    <dgm:cxn modelId="{AEF886E2-BB26-4A35-9B8D-F767DD6E0F64}" type="presParOf" srcId="{147482D8-F793-4B63-AC92-2D2E108DBAA0}" destId="{F2410933-DB5E-4543-A714-4AF5A203C95C}" srcOrd="0" destOrd="0" presId="urn:microsoft.com/office/officeart/2008/layout/VerticalCurvedList"/>
    <dgm:cxn modelId="{E0C5D5EB-D112-41F1-A6E5-D627B570D663}" type="presParOf" srcId="{147482D8-F793-4B63-AC92-2D2E108DBAA0}" destId="{C56633DC-E658-46D8-BE63-7CB1CCD3C8DC}" srcOrd="1" destOrd="0" presId="urn:microsoft.com/office/officeart/2008/layout/VerticalCurvedList"/>
    <dgm:cxn modelId="{0068E2ED-FA23-4B2D-B79E-A0A7C7940B33}" type="presParOf" srcId="{147482D8-F793-4B63-AC92-2D2E108DBAA0}" destId="{82F03708-A2AD-459B-AB59-7BBD9EB44E67}" srcOrd="2" destOrd="0" presId="urn:microsoft.com/office/officeart/2008/layout/VerticalCurvedList"/>
    <dgm:cxn modelId="{91372791-7960-47E2-A516-3838CF22C487}" type="presParOf" srcId="{147482D8-F793-4B63-AC92-2D2E108DBAA0}" destId="{9C6C1869-E7B2-4FB9-A22B-16BADC04A189}" srcOrd="3" destOrd="0" presId="urn:microsoft.com/office/officeart/2008/layout/VerticalCurvedList"/>
    <dgm:cxn modelId="{7FD79E8A-C1DC-4A6C-A26A-BD07510B16EF}" type="presParOf" srcId="{30E5EA73-69FE-4C99-B7E6-D2785DA2F8C5}" destId="{6A9BB9A5-D7E6-4B85-A893-A853B42EDFDB}" srcOrd="1" destOrd="0" presId="urn:microsoft.com/office/officeart/2008/layout/VerticalCurvedList"/>
    <dgm:cxn modelId="{6F3EBD45-D22F-42D1-B7C3-9B8F344261DF}" type="presParOf" srcId="{30E5EA73-69FE-4C99-B7E6-D2785DA2F8C5}" destId="{D339894F-B556-4276-87C5-28469AC5903F}" srcOrd="2" destOrd="0" presId="urn:microsoft.com/office/officeart/2008/layout/VerticalCurvedList"/>
    <dgm:cxn modelId="{613346A7-A258-4AE4-B5F6-181025B06B24}" type="presParOf" srcId="{D339894F-B556-4276-87C5-28469AC5903F}" destId="{1D9B0BA2-0AB2-4427-AE28-98650EADD147}" srcOrd="0" destOrd="0" presId="urn:microsoft.com/office/officeart/2008/layout/VerticalCurvedList"/>
    <dgm:cxn modelId="{FB122F43-77BC-4FA6-BEE5-44F091FE84F6}" type="presParOf" srcId="{30E5EA73-69FE-4C99-B7E6-D2785DA2F8C5}" destId="{39E20E5E-7A0A-4B3D-AD24-19B40C981C2F}" srcOrd="3" destOrd="0" presId="urn:microsoft.com/office/officeart/2008/layout/VerticalCurvedList"/>
    <dgm:cxn modelId="{D76E43DB-280B-4B1C-8C2C-937D3C1C3212}" type="presParOf" srcId="{30E5EA73-69FE-4C99-B7E6-D2785DA2F8C5}" destId="{35B9B1A7-D8A9-48DF-B7EB-492522B108AE}" srcOrd="4" destOrd="0" presId="urn:microsoft.com/office/officeart/2008/layout/VerticalCurvedList"/>
    <dgm:cxn modelId="{AF884F5B-1BED-4760-A861-3D9B2A7B6EFB}" type="presParOf" srcId="{35B9B1A7-D8A9-48DF-B7EB-492522B108AE}" destId="{2B94B3DE-3FD1-4138-B6A8-86C32D7CDAE7}" srcOrd="0" destOrd="0" presId="urn:microsoft.com/office/officeart/2008/layout/VerticalCurvedList"/>
    <dgm:cxn modelId="{27CF0CA2-1C2A-4BB0-9B4E-8A9DE8350F90}" type="presParOf" srcId="{30E5EA73-69FE-4C99-B7E6-D2785DA2F8C5}" destId="{A6946E9A-7D31-4472-807C-904F7A880CDC}" srcOrd="5" destOrd="0" presId="urn:microsoft.com/office/officeart/2008/layout/VerticalCurvedList"/>
    <dgm:cxn modelId="{E4D3B974-18F4-42CD-A594-B898D788029E}" type="presParOf" srcId="{30E5EA73-69FE-4C99-B7E6-D2785DA2F8C5}" destId="{423D8E4F-9FB0-44F1-BB47-0A0198419235}" srcOrd="6" destOrd="0" presId="urn:microsoft.com/office/officeart/2008/layout/VerticalCurvedList"/>
    <dgm:cxn modelId="{660BDFD6-EFF3-43B6-923E-570220074F9E}" type="presParOf" srcId="{423D8E4F-9FB0-44F1-BB47-0A0198419235}" destId="{58A99791-976C-4270-ABCC-A15CE6943D6C}" srcOrd="0" destOrd="0" presId="urn:microsoft.com/office/officeart/2008/layout/VerticalCurvedList"/>
    <dgm:cxn modelId="{F943D809-A66E-49E4-B98A-8D542AC0C981}" type="presParOf" srcId="{30E5EA73-69FE-4C99-B7E6-D2785DA2F8C5}" destId="{67907F57-CE92-4148-A363-A077A6E4AB6F}" srcOrd="7" destOrd="0" presId="urn:microsoft.com/office/officeart/2008/layout/VerticalCurvedList"/>
    <dgm:cxn modelId="{575081BE-7D12-4504-9468-02757BF4FF65}" type="presParOf" srcId="{30E5EA73-69FE-4C99-B7E6-D2785DA2F8C5}" destId="{26D4161C-6068-4D83-8289-AC16ABE02D0F}" srcOrd="8" destOrd="0" presId="urn:microsoft.com/office/officeart/2008/layout/VerticalCurvedList"/>
    <dgm:cxn modelId="{2BF3D68B-CFC9-422D-A1E9-DC146920D21F}" type="presParOf" srcId="{26D4161C-6068-4D83-8289-AC16ABE02D0F}" destId="{C4F438E0-C9FB-4142-A782-E2ED2FAB32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Dynamic Databases and the Phantom Problem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C4797427-72CE-41EC-9F4E-A308E1F1C0A5}">
      <dgm:prSet phldrT="[Text]" custT="1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Lock Conversions</a:t>
          </a:r>
          <a:endParaRPr lang="en-US" sz="2800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 sz="2800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Dealing with Deadlocks</a:t>
          </a:r>
          <a:endParaRPr lang="en-US" sz="2800" dirty="0">
            <a:solidFill>
              <a:schemeClr val="tx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Concurrency Control in B+ Trees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6A9BB9A5-D7E6-4B85-A893-A853B42EDFDB}" type="pres">
      <dgm:prSet presAssocID="{C4797427-72CE-41EC-9F4E-A308E1F1C0A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9894F-B556-4276-87C5-28469AC5903F}" type="pres">
      <dgm:prSet presAssocID="{C4797427-72CE-41EC-9F4E-A308E1F1C0A5}" presName="accent_1" presStyleCnt="0"/>
      <dgm:spPr/>
    </dgm:pt>
    <dgm:pt modelId="{1D9B0BA2-0AB2-4427-AE28-98650EADD147}" type="pres">
      <dgm:prSet presAssocID="{C4797427-72CE-41EC-9F4E-A308E1F1C0A5}" presName="accentRepeatNode" presStyleLbl="solidFgAcc1" presStyleIdx="0" presStyleCnt="4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E20E5E-7A0A-4B3D-AD24-19B40C981C2F}" type="pres">
      <dgm:prSet presAssocID="{020DE52D-4485-480D-9641-C45E840E866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9B1A7-D8A9-48DF-B7EB-492522B108AE}" type="pres">
      <dgm:prSet presAssocID="{020DE52D-4485-480D-9641-C45E840E866B}" presName="accent_2" presStyleCnt="0"/>
      <dgm:spPr/>
    </dgm:pt>
    <dgm:pt modelId="{2B94B3DE-3FD1-4138-B6A8-86C32D7CDAE7}" type="pres">
      <dgm:prSet presAssocID="{020DE52D-4485-480D-9641-C45E840E866B}" presName="accentRepeatNode" presStyleLbl="solidFgAcc1" presStyleIdx="1" presStyleCnt="4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6946E9A-7D31-4472-807C-904F7A880CDC}" type="pres">
      <dgm:prSet presAssocID="{594BF85D-E9BC-439A-80D6-0EB4896FAE6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8E4F-9FB0-44F1-BB47-0A0198419235}" type="pres">
      <dgm:prSet presAssocID="{594BF85D-E9BC-439A-80D6-0EB4896FAE66}" presName="accent_3" presStyleCnt="0"/>
      <dgm:spPr/>
    </dgm:pt>
    <dgm:pt modelId="{58A99791-976C-4270-ABCC-A15CE6943D6C}" type="pres">
      <dgm:prSet presAssocID="{594BF85D-E9BC-439A-80D6-0EB4896FAE66}" presName="accentRepeatNode" presStyleLbl="solidFgAcc1" presStyleIdx="2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7907F57-CE92-4148-A363-A077A6E4AB6F}" type="pres">
      <dgm:prSet presAssocID="{47736B17-8141-4E43-9780-98F53B71385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4161C-6068-4D83-8289-AC16ABE02D0F}" type="pres">
      <dgm:prSet presAssocID="{47736B17-8141-4E43-9780-98F53B713858}" presName="accent_4" presStyleCnt="0"/>
      <dgm:spPr/>
    </dgm:pt>
    <dgm:pt modelId="{C4F438E0-C9FB-4142-A782-E2ED2FAB32AB}" type="pres">
      <dgm:prSet presAssocID="{47736B17-8141-4E43-9780-98F53B713858}" presName="accentRepeatNode" presStyleLbl="solidFgAcc1" presStyleIdx="3" presStyleCnt="4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75739507-C25A-4FF2-8A75-99CFEB1AA6FA}" srcId="{BE1645D6-1611-4DF4-8DF3-EEC32D8C4F8A}" destId="{020DE52D-4485-480D-9641-C45E840E866B}" srcOrd="1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3" destOrd="0" parTransId="{397A7621-4703-4C39-9978-2D49301A2AA4}" sibTransId="{5939E8F9-A02A-4E0B-BCEC-7E77A483A98C}"/>
    <dgm:cxn modelId="{853ACB87-E748-49DA-8460-BEA9A0694AEF}" type="presOf" srcId="{020DE52D-4485-480D-9641-C45E840E866B}" destId="{39E20E5E-7A0A-4B3D-AD24-19B40C981C2F}" srcOrd="0" destOrd="0" presId="urn:microsoft.com/office/officeart/2008/layout/VerticalCurvedList"/>
    <dgm:cxn modelId="{8C550746-D61C-470A-9B93-8F0E50ADED2B}" type="presOf" srcId="{F697B42C-0438-4219-9447-F99531A21CCC}" destId="{C56633DC-E658-46D8-BE63-7CB1CCD3C8DC}" srcOrd="0" destOrd="0" presId="urn:microsoft.com/office/officeart/2008/layout/VerticalCurvedList"/>
    <dgm:cxn modelId="{6A058861-0F01-40D0-921C-6E8FFBF877D2}" type="presOf" srcId="{BE1645D6-1611-4DF4-8DF3-EEC32D8C4F8A}" destId="{8D4BB782-D1CB-4178-BD6C-378E667E109F}" srcOrd="0" destOrd="0" presId="urn:microsoft.com/office/officeart/2008/layout/VerticalCurvedList"/>
    <dgm:cxn modelId="{F3393778-708E-4EE3-9DEB-49F4A118BB2B}" type="presOf" srcId="{C4797427-72CE-41EC-9F4E-A308E1F1C0A5}" destId="{6A9BB9A5-D7E6-4B85-A893-A853B42EDFDB}" srcOrd="0" destOrd="0" presId="urn:microsoft.com/office/officeart/2008/layout/VerticalCurvedList"/>
    <dgm:cxn modelId="{E4E5C8C7-32F7-4E09-831C-F75453FC2116}" type="presOf" srcId="{47736B17-8141-4E43-9780-98F53B713858}" destId="{67907F57-CE92-4148-A363-A077A6E4AB6F}" srcOrd="0" destOrd="0" presId="urn:microsoft.com/office/officeart/2008/layout/VerticalCurvedList"/>
    <dgm:cxn modelId="{177AE26B-85F3-45B8-9830-6A178AF1ADDD}" srcId="{BE1645D6-1611-4DF4-8DF3-EEC32D8C4F8A}" destId="{594BF85D-E9BC-439A-80D6-0EB4896FAE66}" srcOrd="2" destOrd="0" parTransId="{F9701C7C-9B01-4876-A1ED-4F2C271A4DC0}" sibTransId="{120C55D7-E0EA-4E24-BA54-2E5BE7566668}"/>
    <dgm:cxn modelId="{9850D0BC-3210-4D60-B857-EAAD675AAF0B}" srcId="{BE1645D6-1611-4DF4-8DF3-EEC32D8C4F8A}" destId="{C4797427-72CE-41EC-9F4E-A308E1F1C0A5}" srcOrd="0" destOrd="0" parTransId="{DE1632A6-6E93-43B3-A705-C4408049176E}" sibTransId="{F697B42C-0438-4219-9447-F99531A21CCC}"/>
    <dgm:cxn modelId="{791656AA-89D7-47C9-A7CD-1505C62D701E}" type="presOf" srcId="{594BF85D-E9BC-439A-80D6-0EB4896FAE66}" destId="{A6946E9A-7D31-4472-807C-904F7A880CDC}" srcOrd="0" destOrd="0" presId="urn:microsoft.com/office/officeart/2008/layout/VerticalCurvedList"/>
    <dgm:cxn modelId="{DD609639-CFE2-4C41-9225-5706E8B76BF4}" type="presParOf" srcId="{8D4BB782-D1CB-4178-BD6C-378E667E109F}" destId="{30E5EA73-69FE-4C99-B7E6-D2785DA2F8C5}" srcOrd="0" destOrd="0" presId="urn:microsoft.com/office/officeart/2008/layout/VerticalCurvedList"/>
    <dgm:cxn modelId="{1A544DE5-35EE-4BEB-9B03-44832A4DD291}" type="presParOf" srcId="{30E5EA73-69FE-4C99-B7E6-D2785DA2F8C5}" destId="{147482D8-F793-4B63-AC92-2D2E108DBAA0}" srcOrd="0" destOrd="0" presId="urn:microsoft.com/office/officeart/2008/layout/VerticalCurvedList"/>
    <dgm:cxn modelId="{1C3104BE-2886-4897-B2DD-5D1C7A1F0CDB}" type="presParOf" srcId="{147482D8-F793-4B63-AC92-2D2E108DBAA0}" destId="{F2410933-DB5E-4543-A714-4AF5A203C95C}" srcOrd="0" destOrd="0" presId="urn:microsoft.com/office/officeart/2008/layout/VerticalCurvedList"/>
    <dgm:cxn modelId="{D512BDFB-8B34-4BB2-BC8C-9A1FB704038D}" type="presParOf" srcId="{147482D8-F793-4B63-AC92-2D2E108DBAA0}" destId="{C56633DC-E658-46D8-BE63-7CB1CCD3C8DC}" srcOrd="1" destOrd="0" presId="urn:microsoft.com/office/officeart/2008/layout/VerticalCurvedList"/>
    <dgm:cxn modelId="{9D986B4A-467F-48CA-919D-6F930F7E2BC7}" type="presParOf" srcId="{147482D8-F793-4B63-AC92-2D2E108DBAA0}" destId="{82F03708-A2AD-459B-AB59-7BBD9EB44E67}" srcOrd="2" destOrd="0" presId="urn:microsoft.com/office/officeart/2008/layout/VerticalCurvedList"/>
    <dgm:cxn modelId="{3C69739C-E782-43F2-8C65-3CB3855C92A6}" type="presParOf" srcId="{147482D8-F793-4B63-AC92-2D2E108DBAA0}" destId="{9C6C1869-E7B2-4FB9-A22B-16BADC04A189}" srcOrd="3" destOrd="0" presId="urn:microsoft.com/office/officeart/2008/layout/VerticalCurvedList"/>
    <dgm:cxn modelId="{70041D3F-D516-4E35-8125-CBC6E83A8DD0}" type="presParOf" srcId="{30E5EA73-69FE-4C99-B7E6-D2785DA2F8C5}" destId="{6A9BB9A5-D7E6-4B85-A893-A853B42EDFDB}" srcOrd="1" destOrd="0" presId="urn:microsoft.com/office/officeart/2008/layout/VerticalCurvedList"/>
    <dgm:cxn modelId="{53E89372-9C24-4A7A-9650-55E2FDAA854C}" type="presParOf" srcId="{30E5EA73-69FE-4C99-B7E6-D2785DA2F8C5}" destId="{D339894F-B556-4276-87C5-28469AC5903F}" srcOrd="2" destOrd="0" presId="urn:microsoft.com/office/officeart/2008/layout/VerticalCurvedList"/>
    <dgm:cxn modelId="{69C8A4BF-E91A-4E1E-A7D5-0C09491A69ED}" type="presParOf" srcId="{D339894F-B556-4276-87C5-28469AC5903F}" destId="{1D9B0BA2-0AB2-4427-AE28-98650EADD147}" srcOrd="0" destOrd="0" presId="urn:microsoft.com/office/officeart/2008/layout/VerticalCurvedList"/>
    <dgm:cxn modelId="{5C944496-86CF-4F55-8094-1E35D8465A03}" type="presParOf" srcId="{30E5EA73-69FE-4C99-B7E6-D2785DA2F8C5}" destId="{39E20E5E-7A0A-4B3D-AD24-19B40C981C2F}" srcOrd="3" destOrd="0" presId="urn:microsoft.com/office/officeart/2008/layout/VerticalCurvedList"/>
    <dgm:cxn modelId="{2C40184C-EE7F-447C-875E-680AD32F7B47}" type="presParOf" srcId="{30E5EA73-69FE-4C99-B7E6-D2785DA2F8C5}" destId="{35B9B1A7-D8A9-48DF-B7EB-492522B108AE}" srcOrd="4" destOrd="0" presId="urn:microsoft.com/office/officeart/2008/layout/VerticalCurvedList"/>
    <dgm:cxn modelId="{08C7C208-F0A7-4713-BA45-70C4D702F73D}" type="presParOf" srcId="{35B9B1A7-D8A9-48DF-B7EB-492522B108AE}" destId="{2B94B3DE-3FD1-4138-B6A8-86C32D7CDAE7}" srcOrd="0" destOrd="0" presId="urn:microsoft.com/office/officeart/2008/layout/VerticalCurvedList"/>
    <dgm:cxn modelId="{A484C0BF-A536-49C2-BFE3-32A298960C50}" type="presParOf" srcId="{30E5EA73-69FE-4C99-B7E6-D2785DA2F8C5}" destId="{A6946E9A-7D31-4472-807C-904F7A880CDC}" srcOrd="5" destOrd="0" presId="urn:microsoft.com/office/officeart/2008/layout/VerticalCurvedList"/>
    <dgm:cxn modelId="{8627E6CE-2810-4A7D-82C1-C35E3DA90EAE}" type="presParOf" srcId="{30E5EA73-69FE-4C99-B7E6-D2785DA2F8C5}" destId="{423D8E4F-9FB0-44F1-BB47-0A0198419235}" srcOrd="6" destOrd="0" presId="urn:microsoft.com/office/officeart/2008/layout/VerticalCurvedList"/>
    <dgm:cxn modelId="{A6A6546F-2EAF-478C-82A1-FB1FBAE07BEE}" type="presParOf" srcId="{423D8E4F-9FB0-44F1-BB47-0A0198419235}" destId="{58A99791-976C-4270-ABCC-A15CE6943D6C}" srcOrd="0" destOrd="0" presId="urn:microsoft.com/office/officeart/2008/layout/VerticalCurvedList"/>
    <dgm:cxn modelId="{0C229A9A-8097-472B-9653-BA8CF2BB5BDC}" type="presParOf" srcId="{30E5EA73-69FE-4C99-B7E6-D2785DA2F8C5}" destId="{67907F57-CE92-4148-A363-A077A6E4AB6F}" srcOrd="7" destOrd="0" presId="urn:microsoft.com/office/officeart/2008/layout/VerticalCurvedList"/>
    <dgm:cxn modelId="{E003B87C-0C68-4F87-9ABA-974F4DC169A8}" type="presParOf" srcId="{30E5EA73-69FE-4C99-B7E6-D2785DA2F8C5}" destId="{26D4161C-6068-4D83-8289-AC16ABE02D0F}" srcOrd="8" destOrd="0" presId="urn:microsoft.com/office/officeart/2008/layout/VerticalCurvedList"/>
    <dgm:cxn modelId="{E8908848-A4C9-44D6-87D7-B0F3092204E8}" type="presParOf" srcId="{26D4161C-6068-4D83-8289-AC16ABE02D0F}" destId="{C4F438E0-C9FB-4142-A782-E2ED2FAB32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Dynamic Databases and the Phantom Problem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C4797427-72CE-41EC-9F4E-A308E1F1C0A5}">
      <dgm:prSet phldrT="[Text]" custT="1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Lock Conversions</a:t>
          </a:r>
          <a:endParaRPr lang="en-US" sz="2800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 sz="2800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Dealing with Deadlocks</a:t>
          </a:r>
          <a:endParaRPr lang="en-US" sz="2800" dirty="0">
            <a:solidFill>
              <a:schemeClr val="tx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Concurrency Control in B+ Trees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6A9BB9A5-D7E6-4B85-A893-A853B42EDFDB}" type="pres">
      <dgm:prSet presAssocID="{C4797427-72CE-41EC-9F4E-A308E1F1C0A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9894F-B556-4276-87C5-28469AC5903F}" type="pres">
      <dgm:prSet presAssocID="{C4797427-72CE-41EC-9F4E-A308E1F1C0A5}" presName="accent_1" presStyleCnt="0"/>
      <dgm:spPr/>
    </dgm:pt>
    <dgm:pt modelId="{1D9B0BA2-0AB2-4427-AE28-98650EADD147}" type="pres">
      <dgm:prSet presAssocID="{C4797427-72CE-41EC-9F4E-A308E1F1C0A5}" presName="accentRepeatNode" presStyleLbl="solidFgAcc1" presStyleIdx="0" presStyleCnt="4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E20E5E-7A0A-4B3D-AD24-19B40C981C2F}" type="pres">
      <dgm:prSet presAssocID="{020DE52D-4485-480D-9641-C45E840E866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9B1A7-D8A9-48DF-B7EB-492522B108AE}" type="pres">
      <dgm:prSet presAssocID="{020DE52D-4485-480D-9641-C45E840E866B}" presName="accent_2" presStyleCnt="0"/>
      <dgm:spPr/>
    </dgm:pt>
    <dgm:pt modelId="{2B94B3DE-3FD1-4138-B6A8-86C32D7CDAE7}" type="pres">
      <dgm:prSet presAssocID="{020DE52D-4485-480D-9641-C45E840E866B}" presName="accentRepeatNode" presStyleLbl="solidFgAcc1" presStyleIdx="1" presStyleCnt="4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6946E9A-7D31-4472-807C-904F7A880CDC}" type="pres">
      <dgm:prSet presAssocID="{594BF85D-E9BC-439A-80D6-0EB4896FAE6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D8E4F-9FB0-44F1-BB47-0A0198419235}" type="pres">
      <dgm:prSet presAssocID="{594BF85D-E9BC-439A-80D6-0EB4896FAE66}" presName="accent_3" presStyleCnt="0"/>
      <dgm:spPr/>
    </dgm:pt>
    <dgm:pt modelId="{58A99791-976C-4270-ABCC-A15CE6943D6C}" type="pres">
      <dgm:prSet presAssocID="{594BF85D-E9BC-439A-80D6-0EB4896FAE66}" presName="accentRepeatNode" presStyleLbl="solidFgAcc1" presStyleIdx="2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7907F57-CE92-4148-A363-A077A6E4AB6F}" type="pres">
      <dgm:prSet presAssocID="{47736B17-8141-4E43-9780-98F53B71385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4161C-6068-4D83-8289-AC16ABE02D0F}" type="pres">
      <dgm:prSet presAssocID="{47736B17-8141-4E43-9780-98F53B713858}" presName="accent_4" presStyleCnt="0"/>
      <dgm:spPr/>
    </dgm:pt>
    <dgm:pt modelId="{C4F438E0-C9FB-4142-A782-E2ED2FAB32AB}" type="pres">
      <dgm:prSet presAssocID="{47736B17-8141-4E43-9780-98F53B713858}" presName="accentRepeatNode" presStyleLbl="solidFgAcc1" presStyleIdx="3" presStyleCnt="4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2" destOrd="0" parTransId="{F9701C7C-9B01-4876-A1ED-4F2C271A4DC0}" sibTransId="{120C55D7-E0EA-4E24-BA54-2E5BE7566668}"/>
    <dgm:cxn modelId="{75739507-C25A-4FF2-8A75-99CFEB1AA6FA}" srcId="{BE1645D6-1611-4DF4-8DF3-EEC32D8C4F8A}" destId="{020DE52D-4485-480D-9641-C45E840E866B}" srcOrd="1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3" destOrd="0" parTransId="{397A7621-4703-4C39-9978-2D49301A2AA4}" sibTransId="{5939E8F9-A02A-4E0B-BCEC-7E77A483A98C}"/>
    <dgm:cxn modelId="{7FFF67D5-5287-42E1-BB42-1400F37FD1E6}" type="presOf" srcId="{594BF85D-E9BC-439A-80D6-0EB4896FAE66}" destId="{A6946E9A-7D31-4472-807C-904F7A880CDC}" srcOrd="0" destOrd="0" presId="urn:microsoft.com/office/officeart/2008/layout/VerticalCurvedList"/>
    <dgm:cxn modelId="{5C0C727C-08B3-4D83-A111-5C390D785C3C}" type="presOf" srcId="{F697B42C-0438-4219-9447-F99531A21CCC}" destId="{C56633DC-E658-46D8-BE63-7CB1CCD3C8DC}" srcOrd="0" destOrd="0" presId="urn:microsoft.com/office/officeart/2008/layout/VerticalCurvedList"/>
    <dgm:cxn modelId="{CDA3E3DF-0595-47DF-AC0A-47DE79A85C9F}" type="presOf" srcId="{020DE52D-4485-480D-9641-C45E840E866B}" destId="{39E20E5E-7A0A-4B3D-AD24-19B40C981C2F}" srcOrd="0" destOrd="0" presId="urn:microsoft.com/office/officeart/2008/layout/VerticalCurvedList"/>
    <dgm:cxn modelId="{1B2B97FA-103A-413B-882F-FB588FCD20BE}" type="presOf" srcId="{BE1645D6-1611-4DF4-8DF3-EEC32D8C4F8A}" destId="{8D4BB782-D1CB-4178-BD6C-378E667E109F}" srcOrd="0" destOrd="0" presId="urn:microsoft.com/office/officeart/2008/layout/VerticalCurvedList"/>
    <dgm:cxn modelId="{88E002E6-6E52-4017-A778-0EDE7339ED47}" type="presOf" srcId="{47736B17-8141-4E43-9780-98F53B713858}" destId="{67907F57-CE92-4148-A363-A077A6E4AB6F}" srcOrd="0" destOrd="0" presId="urn:microsoft.com/office/officeart/2008/layout/VerticalCurvedList"/>
    <dgm:cxn modelId="{9850D0BC-3210-4D60-B857-EAAD675AAF0B}" srcId="{BE1645D6-1611-4DF4-8DF3-EEC32D8C4F8A}" destId="{C4797427-72CE-41EC-9F4E-A308E1F1C0A5}" srcOrd="0" destOrd="0" parTransId="{DE1632A6-6E93-43B3-A705-C4408049176E}" sibTransId="{F697B42C-0438-4219-9447-F99531A21CCC}"/>
    <dgm:cxn modelId="{0FD891E7-15F7-4CA3-8EC5-98CBA00D4B61}" type="presOf" srcId="{C4797427-72CE-41EC-9F4E-A308E1F1C0A5}" destId="{6A9BB9A5-D7E6-4B85-A893-A853B42EDFDB}" srcOrd="0" destOrd="0" presId="urn:microsoft.com/office/officeart/2008/layout/VerticalCurvedList"/>
    <dgm:cxn modelId="{8C3AE069-3931-4793-B97B-4EE7F9482E71}" type="presParOf" srcId="{8D4BB782-D1CB-4178-BD6C-378E667E109F}" destId="{30E5EA73-69FE-4C99-B7E6-D2785DA2F8C5}" srcOrd="0" destOrd="0" presId="urn:microsoft.com/office/officeart/2008/layout/VerticalCurvedList"/>
    <dgm:cxn modelId="{C55F0D12-217C-4361-B02F-6DEA3BFB78DA}" type="presParOf" srcId="{30E5EA73-69FE-4C99-B7E6-D2785DA2F8C5}" destId="{147482D8-F793-4B63-AC92-2D2E108DBAA0}" srcOrd="0" destOrd="0" presId="urn:microsoft.com/office/officeart/2008/layout/VerticalCurvedList"/>
    <dgm:cxn modelId="{2C1B0EE5-57AF-4C82-B50C-C1ECD4DD1B27}" type="presParOf" srcId="{147482D8-F793-4B63-AC92-2D2E108DBAA0}" destId="{F2410933-DB5E-4543-A714-4AF5A203C95C}" srcOrd="0" destOrd="0" presId="urn:microsoft.com/office/officeart/2008/layout/VerticalCurvedList"/>
    <dgm:cxn modelId="{E2B8ADC2-A97C-40FB-A4B1-8208C4632AA6}" type="presParOf" srcId="{147482D8-F793-4B63-AC92-2D2E108DBAA0}" destId="{C56633DC-E658-46D8-BE63-7CB1CCD3C8DC}" srcOrd="1" destOrd="0" presId="urn:microsoft.com/office/officeart/2008/layout/VerticalCurvedList"/>
    <dgm:cxn modelId="{FBB9ADAA-DAB2-450A-A603-ECEEC64A8976}" type="presParOf" srcId="{147482D8-F793-4B63-AC92-2D2E108DBAA0}" destId="{82F03708-A2AD-459B-AB59-7BBD9EB44E67}" srcOrd="2" destOrd="0" presId="urn:microsoft.com/office/officeart/2008/layout/VerticalCurvedList"/>
    <dgm:cxn modelId="{45A3ED74-B686-4043-A45E-5E763EE7F74E}" type="presParOf" srcId="{147482D8-F793-4B63-AC92-2D2E108DBAA0}" destId="{9C6C1869-E7B2-4FB9-A22B-16BADC04A189}" srcOrd="3" destOrd="0" presId="urn:microsoft.com/office/officeart/2008/layout/VerticalCurvedList"/>
    <dgm:cxn modelId="{DFD1A89C-AFBE-4D3E-80FF-0539270D813D}" type="presParOf" srcId="{30E5EA73-69FE-4C99-B7E6-D2785DA2F8C5}" destId="{6A9BB9A5-D7E6-4B85-A893-A853B42EDFDB}" srcOrd="1" destOrd="0" presId="urn:microsoft.com/office/officeart/2008/layout/VerticalCurvedList"/>
    <dgm:cxn modelId="{87D07032-4780-4824-AD11-033E6FDF1E92}" type="presParOf" srcId="{30E5EA73-69FE-4C99-B7E6-D2785DA2F8C5}" destId="{D339894F-B556-4276-87C5-28469AC5903F}" srcOrd="2" destOrd="0" presId="urn:microsoft.com/office/officeart/2008/layout/VerticalCurvedList"/>
    <dgm:cxn modelId="{90D942C7-EB8E-446C-8D5B-F3E82BD634C3}" type="presParOf" srcId="{D339894F-B556-4276-87C5-28469AC5903F}" destId="{1D9B0BA2-0AB2-4427-AE28-98650EADD147}" srcOrd="0" destOrd="0" presId="urn:microsoft.com/office/officeart/2008/layout/VerticalCurvedList"/>
    <dgm:cxn modelId="{2C3F0072-E595-4F33-B105-2A89664463E5}" type="presParOf" srcId="{30E5EA73-69FE-4C99-B7E6-D2785DA2F8C5}" destId="{39E20E5E-7A0A-4B3D-AD24-19B40C981C2F}" srcOrd="3" destOrd="0" presId="urn:microsoft.com/office/officeart/2008/layout/VerticalCurvedList"/>
    <dgm:cxn modelId="{7831FFA4-922E-43AF-9C28-DBC8C7EF92EA}" type="presParOf" srcId="{30E5EA73-69FE-4C99-B7E6-D2785DA2F8C5}" destId="{35B9B1A7-D8A9-48DF-B7EB-492522B108AE}" srcOrd="4" destOrd="0" presId="urn:microsoft.com/office/officeart/2008/layout/VerticalCurvedList"/>
    <dgm:cxn modelId="{99476B03-BF17-47F0-9A47-F78F0BF91916}" type="presParOf" srcId="{35B9B1A7-D8A9-48DF-B7EB-492522B108AE}" destId="{2B94B3DE-3FD1-4138-B6A8-86C32D7CDAE7}" srcOrd="0" destOrd="0" presId="urn:microsoft.com/office/officeart/2008/layout/VerticalCurvedList"/>
    <dgm:cxn modelId="{154B8804-3A0E-498F-ACD6-0D6E0B590E12}" type="presParOf" srcId="{30E5EA73-69FE-4C99-B7E6-D2785DA2F8C5}" destId="{A6946E9A-7D31-4472-807C-904F7A880CDC}" srcOrd="5" destOrd="0" presId="urn:microsoft.com/office/officeart/2008/layout/VerticalCurvedList"/>
    <dgm:cxn modelId="{CC471D85-974B-4841-8780-C96E471AAA46}" type="presParOf" srcId="{30E5EA73-69FE-4C99-B7E6-D2785DA2F8C5}" destId="{423D8E4F-9FB0-44F1-BB47-0A0198419235}" srcOrd="6" destOrd="0" presId="urn:microsoft.com/office/officeart/2008/layout/VerticalCurvedList"/>
    <dgm:cxn modelId="{4D87B1A4-808E-4258-8F52-FC886FF59A48}" type="presParOf" srcId="{423D8E4F-9FB0-44F1-BB47-0A0198419235}" destId="{58A99791-976C-4270-ABCC-A15CE6943D6C}" srcOrd="0" destOrd="0" presId="urn:microsoft.com/office/officeart/2008/layout/VerticalCurvedList"/>
    <dgm:cxn modelId="{6F534438-71C9-4968-9FB6-BC0BEB6122AD}" type="presParOf" srcId="{30E5EA73-69FE-4C99-B7E6-D2785DA2F8C5}" destId="{67907F57-CE92-4148-A363-A077A6E4AB6F}" srcOrd="7" destOrd="0" presId="urn:microsoft.com/office/officeart/2008/layout/VerticalCurvedList"/>
    <dgm:cxn modelId="{03433AE2-91CC-4BF1-90A1-938CF83861F9}" type="presParOf" srcId="{30E5EA73-69FE-4C99-B7E6-D2785DA2F8C5}" destId="{26D4161C-6068-4D83-8289-AC16ABE02D0F}" srcOrd="8" destOrd="0" presId="urn:microsoft.com/office/officeart/2008/layout/VerticalCurvedList"/>
    <dgm:cxn modelId="{A779E784-7B15-463C-AB6C-11437B18B8C7}" type="presParOf" srcId="{26D4161C-6068-4D83-8289-AC16ABE02D0F}" destId="{C4F438E0-C9FB-4142-A782-E2ED2FAB32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51F4B-17BB-4D9C-ADB0-700CD2124955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A Brief Primer on Transaction Management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1D9B0BA2-0AB2-4427-AE28-98650EADD14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B17D6-ABC3-4B25-B3BB-655A1A5B32A9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Anomalies Due to Concurrency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2B94B3DE-3FD1-4138-B6A8-86C32D7CDAE7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CDCAB-BA8B-463A-B82B-1A837A72FF2E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2PL and Strict 2PL Locking Protocols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41206" y="2790187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6C8E8-D225-4EEF-944A-E4BB3B1F0C7A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Schedules with Aborted Transactions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6101"/>
        <a:ext cx="6860950" cy="797137"/>
      </dsp:txXfrm>
    </dsp:sp>
    <dsp:sp modelId="{C4F438E0-C9FB-4142-A782-E2ED2FAB32A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BB9A5-D7E6-4B85-A893-A853B42EDFDB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Lock Conversions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1D9B0BA2-0AB2-4427-AE28-98650EADD14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20E5E-7A0A-4B3D-AD24-19B40C981C2F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Dealing with Deadlocks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2B94B3DE-3FD1-4138-B6A8-86C32D7CDAE7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46E9A-7D31-4472-807C-904F7A880CDC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Dynamic Databases and the Phantom Problem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2790187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7F57-CE92-4148-A363-A077A6E4AB6F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Concurrency Control in B+ Trees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6101"/>
        <a:ext cx="6860950" cy="797137"/>
      </dsp:txXfrm>
    </dsp:sp>
    <dsp:sp modelId="{C4F438E0-C9FB-4142-A782-E2ED2FAB32A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BB9A5-D7E6-4B85-A893-A853B42EDFDB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Lock Conversions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1D9B0BA2-0AB2-4427-AE28-98650EADD14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20E5E-7A0A-4B3D-AD24-19B40C981C2F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Dealing with Deadlocks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2B94B3DE-3FD1-4138-B6A8-86C32D7CDAE7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46E9A-7D31-4472-807C-904F7A880CDC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Dynamic Databases and the Phantom Problem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2790187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7F57-CE92-4148-A363-A077A6E4AB6F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Concurrency Control in B+ Trees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6101"/>
        <a:ext cx="6860950" cy="797137"/>
      </dsp:txXfrm>
    </dsp:sp>
    <dsp:sp modelId="{C4F438E0-C9FB-4142-A782-E2ED2FAB32A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BB9A5-D7E6-4B85-A893-A853B42EDFDB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Lock Conversions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1D9B0BA2-0AB2-4427-AE28-98650EADD14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20E5E-7A0A-4B3D-AD24-19B40C981C2F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Dealing with Deadlocks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2B94B3DE-3FD1-4138-B6A8-86C32D7CDAE7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46E9A-7D31-4472-807C-904F7A880CDC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Dynamic Databases and the Phantom Problem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2790187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7F57-CE92-4148-A363-A077A6E4AB6F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Concurrency Control in B+ Trees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6101"/>
        <a:ext cx="6860950" cy="797137"/>
      </dsp:txXfrm>
    </dsp:sp>
    <dsp:sp modelId="{C4F438E0-C9FB-4142-A782-E2ED2FAB32A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BB9A5-D7E6-4B85-A893-A853B42EDFDB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Lock Conversions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1D9B0BA2-0AB2-4427-AE28-98650EADD14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20E5E-7A0A-4B3D-AD24-19B40C981C2F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Dealing with Deadlocks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2B94B3DE-3FD1-4138-B6A8-86C32D7CDAE7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46E9A-7D31-4472-807C-904F7A880CDC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Dynamic Databases and the Phantom Problem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2790187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7F57-CE92-4148-A363-A077A6E4AB6F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Concurrency Control in B+ Trees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6101"/>
        <a:ext cx="6860950" cy="797137"/>
      </dsp:txXfrm>
    </dsp:sp>
    <dsp:sp modelId="{C4F438E0-C9FB-4142-A782-E2ED2FAB32A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2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3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Database Applications (15-415)</a:t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DBMS Internals- Part XII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21, November 13,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Mohammad Hammoud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Schedules with </a:t>
            </a:r>
            <a:r>
              <a:rPr lang="en-US" i="1" dirty="0" smtClean="0">
                <a:ea typeface="ＭＳ Ｐゴシック" pitchFamily="34" charset="-128"/>
              </a:rPr>
              <a:t>Aborted</a:t>
            </a:r>
            <a:r>
              <a:rPr lang="en-US" dirty="0" smtClean="0">
                <a:ea typeface="ＭＳ Ｐゴシック" pitchFamily="34" charset="-128"/>
              </a:rPr>
              <a:t> Transactions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Suppose that T1 and T2 actions are interleaved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deducts $100 from account A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T2 adds 6% interest to accounts A and </a:t>
            </a:r>
            <a:r>
              <a:rPr lang="en-US" sz="2200" dirty="0" smtClean="0"/>
              <a:t>B, and commits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</a:t>
            </a:r>
            <a:r>
              <a:rPr lang="en-US" sz="2200" dirty="0" smtClean="0"/>
              <a:t>is aborted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T1 and T2 can be represented by the following schedule:</a:t>
            </a: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16554" y="4243704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554" y="447230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542" y="4141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6058" y="4144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0442" y="4455886"/>
            <a:ext cx="660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Abort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0497" y="4472304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W(B)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24200" y="5127612"/>
            <a:ext cx="5408597" cy="815987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can we deal with the situation, assuming T2 </a:t>
            </a:r>
            <a:r>
              <a:rPr lang="en-US" sz="2000" i="1" u="sng" dirty="0" smtClean="0">
                <a:solidFill>
                  <a:schemeClr val="bg1"/>
                </a:solidFill>
              </a:rPr>
              <a:t>had actually committed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222" y="4985252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38704" y="4724400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5" idx="6"/>
          </p:cNvCxnSpPr>
          <p:nvPr/>
        </p:nvCxnSpPr>
        <p:spPr>
          <a:xfrm>
            <a:off x="1905000" y="4866762"/>
            <a:ext cx="231058" cy="193999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109957" y="6096000"/>
            <a:ext cx="5422840" cy="51118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The schedule is indeed </a:t>
            </a:r>
            <a:r>
              <a:rPr lang="en-US" sz="2000" i="1" u="sng" dirty="0" smtClean="0">
                <a:solidFill>
                  <a:schemeClr val="bg1"/>
                </a:solidFill>
              </a:rPr>
              <a:t>unrecoverable</a:t>
            </a:r>
            <a:r>
              <a:rPr lang="en-US" sz="2000" dirty="0" smtClean="0">
                <a:solidFill>
                  <a:schemeClr val="bg1"/>
                </a:solidFill>
              </a:rPr>
              <a:t>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4594429"/>
            <a:ext cx="5573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T2 read a value for A that should </a:t>
            </a:r>
            <a:r>
              <a:rPr lang="en-US" dirty="0"/>
              <a:t>have never been </a:t>
            </a:r>
            <a:r>
              <a:rPr lang="en-US" dirty="0" smtClean="0"/>
              <a:t>there!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Schedules with </a:t>
            </a:r>
            <a:r>
              <a:rPr lang="en-US" i="1" dirty="0" smtClean="0">
                <a:ea typeface="ＭＳ Ｐゴシック" pitchFamily="34" charset="-128"/>
              </a:rPr>
              <a:t>Aborted</a:t>
            </a:r>
            <a:r>
              <a:rPr lang="en-US" dirty="0" smtClean="0">
                <a:ea typeface="ＭＳ Ｐゴシック" pitchFamily="34" charset="-128"/>
              </a:rPr>
              <a:t> Transactions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Suppose that T1 and T2 actions are interleaved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deducts $100 from account A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T2 adds 6% interest to accounts A and </a:t>
            </a:r>
            <a:r>
              <a:rPr lang="en-US" sz="2200" dirty="0" smtClean="0"/>
              <a:t>B, and commits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</a:t>
            </a:r>
            <a:r>
              <a:rPr lang="en-US" sz="2200" dirty="0" smtClean="0"/>
              <a:t>is aborted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T1 and T2 can be represented by the following schedule:</a:t>
            </a: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16554" y="4243704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554" y="447230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542" y="4141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6058" y="4144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0442" y="4455886"/>
            <a:ext cx="660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Abort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0497" y="4472304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W(B)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24200" y="5127612"/>
            <a:ext cx="5408597" cy="9683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 a schedule to be </a:t>
            </a:r>
            <a:r>
              <a:rPr lang="en-US" sz="2000" i="1" dirty="0" smtClean="0">
                <a:solidFill>
                  <a:schemeClr val="tx1"/>
                </a:solidFill>
              </a:rPr>
              <a:t>recoverable</a:t>
            </a:r>
            <a:r>
              <a:rPr lang="en-US" sz="2000" dirty="0" smtClean="0">
                <a:solidFill>
                  <a:schemeClr val="tx1"/>
                </a:solidFill>
              </a:rPr>
              <a:t>, transactions should commit only after all transactions whose changes they read commit!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222" y="4985252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38704" y="4724400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5" idx="6"/>
          </p:cNvCxnSpPr>
          <p:nvPr/>
        </p:nvCxnSpPr>
        <p:spPr>
          <a:xfrm>
            <a:off x="1905000" y="4866762"/>
            <a:ext cx="231058" cy="193999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35594" y="6189292"/>
            <a:ext cx="5408597" cy="4572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i="1" dirty="0" smtClean="0">
                <a:solidFill>
                  <a:schemeClr val="tx1"/>
                </a:solidFill>
              </a:rPr>
              <a:t>Recoverable schedules</a:t>
            </a:r>
            <a:r>
              <a:rPr lang="en-US" sz="2000" dirty="0" smtClean="0">
                <a:solidFill>
                  <a:schemeClr val="tx1"/>
                </a:solidFill>
              </a:rPr>
              <a:t>” avoid </a:t>
            </a:r>
            <a:r>
              <a:rPr lang="en-US" sz="2000" i="1" dirty="0" smtClean="0">
                <a:solidFill>
                  <a:schemeClr val="tx1"/>
                </a:solidFill>
              </a:rPr>
              <a:t>cascading aborts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0" y="4594429"/>
            <a:ext cx="5573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T2 read a value for A that should </a:t>
            </a:r>
            <a:r>
              <a:rPr lang="en-US" dirty="0"/>
              <a:t>have never been </a:t>
            </a:r>
            <a:r>
              <a:rPr lang="en-US" dirty="0" smtClean="0"/>
              <a:t>there!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Schedules with </a:t>
            </a:r>
            <a:r>
              <a:rPr lang="en-US" i="1" dirty="0" smtClean="0">
                <a:ea typeface="ＭＳ Ｐゴシック" pitchFamily="34" charset="-128"/>
              </a:rPr>
              <a:t>Aborted</a:t>
            </a:r>
            <a:r>
              <a:rPr lang="en-US" dirty="0" smtClean="0">
                <a:ea typeface="ＭＳ Ｐゴシック" pitchFamily="34" charset="-128"/>
              </a:rPr>
              <a:t> Transactions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Suppose that T1 and T2 actions are interleaved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deducts $100 from account A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T2 adds 6% interest to accounts A and </a:t>
            </a:r>
            <a:r>
              <a:rPr lang="en-US" sz="2200" dirty="0" smtClean="0"/>
              <a:t>B, and commits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</a:t>
            </a:r>
            <a:r>
              <a:rPr lang="en-US" sz="2200" dirty="0" smtClean="0"/>
              <a:t>is aborted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T1 and T2 can be represented by the following schedule:</a:t>
            </a: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16554" y="4243704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554" y="447230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542" y="4141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6058" y="4144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0442" y="4455886"/>
            <a:ext cx="660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Abort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0497" y="4472304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W(B)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24200" y="5127612"/>
            <a:ext cx="5408597" cy="48419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can we ensure “recoverable schedules”?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222" y="4985252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38704" y="4724400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5" idx="6"/>
          </p:cNvCxnSpPr>
          <p:nvPr/>
        </p:nvCxnSpPr>
        <p:spPr>
          <a:xfrm>
            <a:off x="1905000" y="4866762"/>
            <a:ext cx="231058" cy="193999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05684" y="5773301"/>
            <a:ext cx="5408597" cy="4572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By using Strict 2PL!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0" y="4594429"/>
            <a:ext cx="5573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T2 read a value for A that should </a:t>
            </a:r>
            <a:r>
              <a:rPr lang="en-US" dirty="0"/>
              <a:t>have never been </a:t>
            </a:r>
            <a:r>
              <a:rPr lang="en-US" dirty="0" smtClean="0"/>
              <a:t>there!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Schedules with </a:t>
            </a:r>
            <a:r>
              <a:rPr lang="en-US" i="1" dirty="0" smtClean="0">
                <a:ea typeface="ＭＳ Ｐゴシック" pitchFamily="34" charset="-128"/>
              </a:rPr>
              <a:t>Aborted</a:t>
            </a:r>
            <a:r>
              <a:rPr lang="en-US" dirty="0" smtClean="0">
                <a:ea typeface="ＭＳ Ｐゴシック" pitchFamily="34" charset="-128"/>
              </a:rPr>
              <a:t> Transactions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4454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Suppose that T1 and T2 actions are interleaved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deducts $100 from account A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T2 adds 6% interest to accounts A and </a:t>
            </a:r>
            <a:r>
              <a:rPr lang="en-US" sz="2200" dirty="0" smtClean="0"/>
              <a:t>B, and commits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</a:t>
            </a:r>
            <a:r>
              <a:rPr lang="en-US" sz="2200" dirty="0" smtClean="0"/>
              <a:t>is aborted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T1 and T2 can be represented by the following schedule:</a:t>
            </a: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16554" y="4243704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554" y="447230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542" y="4141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6058" y="4144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0442" y="4455886"/>
            <a:ext cx="660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Abort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0497" y="4472304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W(B)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7" name="Striped Right Arrow 16"/>
          <p:cNvSpPr/>
          <p:nvPr/>
        </p:nvSpPr>
        <p:spPr>
          <a:xfrm>
            <a:off x="3200400" y="4800600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6159" y="3810714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4159" y="403931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7147" y="370816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T1</a:t>
            </a:r>
            <a:endParaRPr lang="en-US" sz="1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85663" y="37119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T2</a:t>
            </a:r>
            <a:endParaRPr lang="en-US" sz="1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04702" y="4022896"/>
            <a:ext cx="1260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EXCLUSIVE</a:t>
            </a:r>
            <a:r>
              <a:rPr lang="en-US" sz="1500" dirty="0" smtClean="0">
                <a:solidFill>
                  <a:srgbClr val="FF0000"/>
                </a:solidFill>
              </a:rPr>
              <a:t>(A)</a:t>
            </a:r>
          </a:p>
          <a:p>
            <a:r>
              <a:rPr lang="en-US" sz="1500" dirty="0" smtClean="0"/>
              <a:t>R(A)</a:t>
            </a:r>
          </a:p>
          <a:p>
            <a:r>
              <a:rPr lang="en-US" sz="1500" dirty="0" smtClean="0"/>
              <a:t>W(A)</a:t>
            </a:r>
          </a:p>
          <a:p>
            <a:endParaRPr lang="en-US" sz="1500" dirty="0" smtClean="0"/>
          </a:p>
          <a:p>
            <a:r>
              <a:rPr lang="en-US" sz="1500" dirty="0" smtClean="0"/>
              <a:t>Abort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UNDO(T1)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5571" y="4295623"/>
            <a:ext cx="1260217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b="1" dirty="0" smtClean="0">
                <a:solidFill>
                  <a:srgbClr val="FF0000"/>
                </a:solidFill>
              </a:rPr>
              <a:t>EXCLUSIVE</a:t>
            </a:r>
            <a:r>
              <a:rPr lang="en-US" sz="1500" dirty="0" smtClean="0">
                <a:solidFill>
                  <a:srgbClr val="FF0000"/>
                </a:solidFill>
              </a:rPr>
              <a:t>(A</a:t>
            </a:r>
            <a:r>
              <a:rPr lang="en-US" sz="1500" dirty="0">
                <a:solidFill>
                  <a:srgbClr val="FF0000"/>
                </a:solidFill>
              </a:rPr>
              <a:t>)</a:t>
            </a:r>
          </a:p>
          <a:p>
            <a:r>
              <a:rPr lang="en-US" sz="1500" dirty="0" smtClean="0"/>
              <a:t>R(A)</a:t>
            </a:r>
          </a:p>
          <a:p>
            <a:r>
              <a:rPr lang="en-US" sz="1500" dirty="0" smtClean="0"/>
              <a:t>W(A)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EXCLUSIVE</a:t>
            </a:r>
            <a:r>
              <a:rPr lang="en-US" sz="1500" dirty="0">
                <a:solidFill>
                  <a:srgbClr val="FF0000"/>
                </a:solidFill>
              </a:rPr>
              <a:t>(B</a:t>
            </a:r>
            <a:r>
              <a:rPr lang="en-US" sz="1500" dirty="0" smtClean="0">
                <a:solidFill>
                  <a:srgbClr val="FF0000"/>
                </a:solidFill>
              </a:rPr>
              <a:t>)</a:t>
            </a:r>
            <a:endParaRPr lang="en-US" sz="1500" dirty="0" smtClean="0"/>
          </a:p>
          <a:p>
            <a:r>
              <a:rPr lang="en-US" sz="1500" dirty="0" smtClean="0"/>
              <a:t>R(B)</a:t>
            </a:r>
          </a:p>
          <a:p>
            <a:r>
              <a:rPr lang="en-US" sz="1500" dirty="0" smtClean="0"/>
              <a:t>W(B)</a:t>
            </a:r>
          </a:p>
          <a:p>
            <a:r>
              <a:rPr lang="en-US" sz="1500" dirty="0" smtClean="0"/>
              <a:t>Commit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4883" y="4506478"/>
            <a:ext cx="769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Lock</a:t>
            </a:r>
            <a:r>
              <a:rPr lang="en-US" sz="1500" dirty="0" smtClean="0">
                <a:solidFill>
                  <a:srgbClr val="FF0000"/>
                </a:solidFill>
              </a:rPr>
              <a:t>(A)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3060" y="4749324"/>
            <a:ext cx="5608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Wait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95001" y="5018060"/>
            <a:ext cx="0" cy="22579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264962" y="4226590"/>
            <a:ext cx="1688182" cy="158293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Cascaded aborts are avoided!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/>
      <p:bldP spid="22" grpId="0"/>
      <p:bldP spid="23" grpId="0"/>
      <p:bldP spid="24" grpId="0"/>
      <p:bldP spid="26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780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Serializable Schedules: </a:t>
            </a:r>
            <a:r>
              <a:rPr lang="en-US" i="1" dirty="0" smtClean="0">
                <a:ea typeface="ＭＳ Ｐゴシック" pitchFamily="34" charset="-128"/>
              </a:rPr>
              <a:t>Redefined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362" y="1295400"/>
            <a:ext cx="8763000" cy="5105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Two schedules are said to be </a:t>
            </a:r>
            <a:r>
              <a:rPr lang="en-US" sz="2800" i="1" dirty="0" smtClean="0">
                <a:solidFill>
                  <a:srgbClr val="0070C0"/>
                </a:solidFill>
              </a:rPr>
              <a:t>equivalent</a:t>
            </a:r>
            <a:r>
              <a:rPr lang="en-US" sz="2800" dirty="0" smtClean="0"/>
              <a:t> if for </a:t>
            </a:r>
            <a:r>
              <a:rPr lang="en-US" sz="2800" dirty="0"/>
              <a:t>any database state, the effect </a:t>
            </a:r>
            <a:r>
              <a:rPr lang="en-US" sz="2800" dirty="0" smtClean="0"/>
              <a:t>of </a:t>
            </a:r>
            <a:r>
              <a:rPr lang="en-US" sz="2800" dirty="0"/>
              <a:t>executing the </a:t>
            </a:r>
            <a:r>
              <a:rPr lang="en-US" sz="2800" dirty="0" smtClean="0"/>
              <a:t>1st </a:t>
            </a:r>
            <a:r>
              <a:rPr lang="en-US" sz="2800" dirty="0"/>
              <a:t>schedule is </a:t>
            </a:r>
            <a:r>
              <a:rPr lang="en-US" sz="2800" u="sng" dirty="0"/>
              <a:t>identical</a:t>
            </a:r>
            <a:r>
              <a:rPr lang="en-US" sz="2800" dirty="0"/>
              <a:t> to the effect of executing the </a:t>
            </a:r>
            <a:r>
              <a:rPr lang="en-US" sz="2800" dirty="0" smtClean="0"/>
              <a:t>2nd schedule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u="sng" dirty="0" smtClean="0"/>
              <a:t>Previously</a:t>
            </a:r>
            <a:r>
              <a:rPr lang="en-US" sz="2800" dirty="0" smtClean="0"/>
              <a:t>: a </a:t>
            </a:r>
            <a:r>
              <a:rPr lang="en-US" sz="2800" i="1" dirty="0" smtClean="0">
                <a:solidFill>
                  <a:srgbClr val="FF0000"/>
                </a:solidFill>
              </a:rPr>
              <a:t>serializable schedule </a:t>
            </a:r>
            <a:r>
              <a:rPr lang="en-US" sz="2800" dirty="0" smtClean="0"/>
              <a:t>is a </a:t>
            </a:r>
            <a:r>
              <a:rPr lang="en-US" sz="2800" dirty="0"/>
              <a:t>schedule that is equivalent to </a:t>
            </a:r>
            <a:r>
              <a:rPr lang="en-US" sz="2800" dirty="0" smtClean="0"/>
              <a:t>a serial schedule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u="sng" dirty="0" smtClean="0"/>
              <a:t>Now</a:t>
            </a:r>
            <a:r>
              <a:rPr lang="en-US" sz="2800" dirty="0" smtClean="0"/>
              <a:t>: </a:t>
            </a: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serializable schedule </a:t>
            </a:r>
            <a:r>
              <a:rPr lang="en-US" sz="2800" dirty="0"/>
              <a:t>is a schedule that is equivalent to a serial </a:t>
            </a:r>
            <a:r>
              <a:rPr lang="en-US" sz="2800" dirty="0" smtClean="0"/>
              <a:t>schedule </a:t>
            </a:r>
            <a:r>
              <a:rPr lang="en-US" sz="2800" i="1" u="sng" dirty="0" smtClean="0"/>
              <a:t>over a set of committed transactions</a:t>
            </a:r>
          </a:p>
          <a:p>
            <a:pPr>
              <a:buFont typeface="Wingdings" pitchFamily="2" charset="2"/>
              <a:buChar char="§"/>
            </a:pPr>
            <a:endParaRPr lang="en-US" sz="2800" i="1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This definition captures </a:t>
            </a:r>
            <a:r>
              <a:rPr lang="en-US" sz="2800" i="1" dirty="0" smtClean="0">
                <a:solidFill>
                  <a:srgbClr val="0070C0"/>
                </a:solidFill>
              </a:rPr>
              <a:t>serializability</a:t>
            </a:r>
            <a:r>
              <a:rPr lang="en-US" sz="2800" dirty="0" smtClean="0"/>
              <a:t> as well as </a:t>
            </a:r>
            <a:r>
              <a:rPr lang="en-US" sz="2800" i="1" dirty="0" smtClean="0">
                <a:solidFill>
                  <a:srgbClr val="0070C0"/>
                </a:solidFill>
              </a:rPr>
              <a:t>recoverability</a:t>
            </a:r>
            <a:endParaRPr lang="en-US" sz="2800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17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08373538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3290" y="15240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Lock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A transaction may need to change the lock it already acquires on an object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From Shared to Exclusive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This is referred to as </a:t>
            </a:r>
            <a:r>
              <a:rPr lang="en-US" sz="2600" i="1" dirty="0" smtClean="0">
                <a:solidFill>
                  <a:srgbClr val="0070C0"/>
                </a:solidFill>
              </a:rPr>
              <a:t>lock upgrade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From Exclusive to Shared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This is referred to as </a:t>
            </a:r>
            <a:r>
              <a:rPr lang="en-US" sz="2600" i="1" dirty="0" smtClean="0">
                <a:solidFill>
                  <a:srgbClr val="0070C0"/>
                </a:solidFill>
              </a:rPr>
              <a:t>lock downgrade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For example, an SQL update statement might acquire a Shared lock </a:t>
            </a:r>
            <a:r>
              <a:rPr lang="en-US" sz="3000" i="1" u="sng" dirty="0" smtClean="0"/>
              <a:t>on each row</a:t>
            </a:r>
            <a:r>
              <a:rPr lang="en-US" sz="3000" dirty="0" smtClean="0"/>
              <a:t>, </a:t>
            </a:r>
            <a:r>
              <a:rPr lang="en-US" sz="3000" b="1" i="1" dirty="0" smtClean="0"/>
              <a:t>R</a:t>
            </a:r>
            <a:r>
              <a:rPr lang="en-US" sz="3000" dirty="0" smtClean="0"/>
              <a:t>, in a table and if </a:t>
            </a:r>
            <a:r>
              <a:rPr lang="en-US" sz="3000" b="1" i="1" dirty="0" smtClean="0"/>
              <a:t>R</a:t>
            </a:r>
            <a:r>
              <a:rPr lang="en-US" sz="3000" dirty="0" smtClean="0"/>
              <a:t> satisfies the condition (in the WHERE clause), an Exclusive lock must be obtained for </a:t>
            </a:r>
            <a:r>
              <a:rPr lang="en-US" sz="3000" b="1" i="1" dirty="0" smtClean="0"/>
              <a:t>R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11834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Lock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410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 lock upgrade request from a transaction </a:t>
            </a:r>
            <a:r>
              <a:rPr lang="en-US" sz="2800" b="1" i="1" dirty="0" smtClean="0"/>
              <a:t>T</a:t>
            </a:r>
            <a:r>
              <a:rPr lang="en-US" sz="2800" dirty="0" smtClean="0"/>
              <a:t> on object </a:t>
            </a:r>
            <a:r>
              <a:rPr lang="en-US" sz="2800" b="1" i="1" dirty="0" smtClean="0"/>
              <a:t>O</a:t>
            </a:r>
            <a:r>
              <a:rPr lang="en-US" sz="2800" dirty="0" smtClean="0"/>
              <a:t> must be handled specially by: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Granting an Exclusive lock to </a:t>
            </a:r>
            <a:r>
              <a:rPr lang="en-US" sz="2600" b="1" i="1" dirty="0" smtClean="0"/>
              <a:t>T</a:t>
            </a:r>
            <a:r>
              <a:rPr lang="en-US" sz="2600" dirty="0" smtClean="0"/>
              <a:t> immediately </a:t>
            </a:r>
            <a:r>
              <a:rPr lang="en-US" sz="2600" i="1" dirty="0" smtClean="0"/>
              <a:t>if no other transaction holds a lock on </a:t>
            </a:r>
            <a:r>
              <a:rPr lang="en-US" sz="2600" b="1" dirty="0" smtClean="0"/>
              <a:t>O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Otherwise, queuing </a:t>
            </a:r>
            <a:r>
              <a:rPr lang="en-US" sz="2600" b="1" i="1" dirty="0" smtClean="0"/>
              <a:t>T</a:t>
            </a:r>
            <a:r>
              <a:rPr lang="en-US" sz="2600" dirty="0" smtClean="0"/>
              <a:t> at the </a:t>
            </a:r>
            <a:r>
              <a:rPr lang="en-US" sz="2600" i="1" u="sng" dirty="0" smtClean="0">
                <a:solidFill>
                  <a:srgbClr val="FF0000"/>
                </a:solidFill>
              </a:rPr>
              <a:t>front</a:t>
            </a:r>
            <a:r>
              <a:rPr lang="en-US" sz="2600" dirty="0" smtClean="0"/>
              <a:t> of </a:t>
            </a:r>
            <a:r>
              <a:rPr lang="en-US" sz="2600" b="1" i="1" dirty="0" smtClean="0"/>
              <a:t>O</a:t>
            </a:r>
            <a:r>
              <a:rPr lang="en-US" sz="2600" dirty="0" smtClean="0"/>
              <a:t>’s queue </a:t>
            </a:r>
            <a:br>
              <a:rPr lang="en-US" sz="2600" dirty="0" smtClean="0"/>
            </a:br>
            <a:r>
              <a:rPr lang="en-US" sz="2600" dirty="0" smtClean="0"/>
              <a:t>(i.e., </a:t>
            </a:r>
            <a:r>
              <a:rPr lang="en-US" sz="2600" b="1" i="1" u="sng" dirty="0" smtClean="0"/>
              <a:t>T</a:t>
            </a:r>
            <a:r>
              <a:rPr lang="en-US" sz="2600" i="1" u="sng" dirty="0" smtClean="0"/>
              <a:t> is favored</a:t>
            </a:r>
            <a:r>
              <a:rPr lang="en-US" sz="2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/>
              <a:t>T</a:t>
            </a:r>
            <a:r>
              <a:rPr lang="en-US" sz="2800" dirty="0" smtClean="0"/>
              <a:t> is </a:t>
            </a:r>
            <a:r>
              <a:rPr lang="en-US" sz="2800" i="1" dirty="0" smtClean="0"/>
              <a:t>favored</a:t>
            </a:r>
            <a:r>
              <a:rPr lang="en-US" sz="2800" dirty="0" smtClean="0"/>
              <a:t> because it already holds a Shared lock on </a:t>
            </a:r>
            <a:r>
              <a:rPr lang="en-US" sz="2800" b="1" i="1" dirty="0" smtClean="0"/>
              <a:t>O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Queuing </a:t>
            </a:r>
            <a:r>
              <a:rPr lang="en-US" sz="2600" b="1" i="1" dirty="0" smtClean="0"/>
              <a:t>T </a:t>
            </a:r>
            <a:r>
              <a:rPr lang="en-US" sz="2600" i="1" dirty="0" smtClean="0"/>
              <a:t>in front of</a:t>
            </a:r>
            <a:r>
              <a:rPr lang="en-US" sz="2600" dirty="0" smtClean="0"/>
              <a:t> another transaction </a:t>
            </a:r>
            <a:r>
              <a:rPr lang="en-US" sz="2600" b="1" i="1" dirty="0" smtClean="0"/>
              <a:t>T’</a:t>
            </a:r>
            <a:r>
              <a:rPr lang="en-US" sz="2600" dirty="0" smtClean="0"/>
              <a:t> that holds no lock on </a:t>
            </a:r>
            <a:r>
              <a:rPr lang="en-US" sz="2600" b="1" i="1" dirty="0" smtClean="0"/>
              <a:t>O</a:t>
            </a:r>
            <a:r>
              <a:rPr lang="en-US" sz="2600" dirty="0" smtClean="0"/>
              <a:t>, but requested an Exclusive lock on </a:t>
            </a:r>
            <a:r>
              <a:rPr lang="en-US" sz="2600" b="1" i="1" dirty="0" smtClean="0"/>
              <a:t>O</a:t>
            </a:r>
            <a:r>
              <a:rPr lang="en-US" sz="2600" dirty="0" smtClean="0"/>
              <a:t> averts a deadlock!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However, if </a:t>
            </a:r>
            <a:r>
              <a:rPr lang="en-US" sz="2600" b="1" i="1" dirty="0" smtClean="0"/>
              <a:t>T</a:t>
            </a:r>
            <a:r>
              <a:rPr lang="en-US" sz="2600" dirty="0" smtClean="0"/>
              <a:t> and </a:t>
            </a:r>
            <a:r>
              <a:rPr lang="en-US" sz="2600" b="1" i="1" dirty="0" smtClean="0"/>
              <a:t>T’</a:t>
            </a:r>
            <a:r>
              <a:rPr lang="en-US" sz="2600" dirty="0" smtClean="0"/>
              <a:t> hold a Shared lock on </a:t>
            </a:r>
            <a:r>
              <a:rPr lang="en-US" sz="2600" b="1" i="1" dirty="0" smtClean="0"/>
              <a:t>O</a:t>
            </a:r>
            <a:r>
              <a:rPr lang="en-US" sz="2600" dirty="0" smtClean="0"/>
              <a:t>, and both request upgrades to an Exclusive lock, a deadlock will arise regardless! 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Lock Downgrades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105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300" dirty="0" smtClean="0"/>
              <a:t>Lock upgrades can be entirely avoided by obtaining Exclusive locks </a:t>
            </a:r>
            <a:r>
              <a:rPr lang="en-US" sz="3300" i="1" dirty="0" smtClean="0"/>
              <a:t>initially</a:t>
            </a:r>
            <a:r>
              <a:rPr lang="en-US" sz="3300" dirty="0" smtClean="0"/>
              <a:t>, and downgrade them to Shared locks once needed</a:t>
            </a:r>
          </a:p>
          <a:p>
            <a:pPr>
              <a:buFont typeface="Wingdings" pitchFamily="2" charset="2"/>
              <a:buChar char="§"/>
            </a:pPr>
            <a:endParaRPr lang="en-US" sz="3300" dirty="0"/>
          </a:p>
          <a:p>
            <a:pPr>
              <a:buFont typeface="Wingdings" pitchFamily="2" charset="2"/>
              <a:buChar char="§"/>
            </a:pPr>
            <a:r>
              <a:rPr lang="en-US" sz="3300" dirty="0" smtClean="0">
                <a:solidFill>
                  <a:srgbClr val="0070C0"/>
                </a:solidFill>
              </a:rPr>
              <a:t>Would this violate any 2PL requirement?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/>
              <a:t>On the surface yes; since the transaction (say, </a:t>
            </a:r>
            <a:r>
              <a:rPr lang="en-US" sz="3100" b="1" i="1" dirty="0" smtClean="0"/>
              <a:t>T</a:t>
            </a:r>
            <a:r>
              <a:rPr lang="en-US" sz="3100" dirty="0" smtClean="0"/>
              <a:t>) may need to upgrade later</a:t>
            </a:r>
          </a:p>
          <a:p>
            <a:pPr lvl="1">
              <a:buFont typeface="Wingdings" pitchFamily="2" charset="2"/>
              <a:buChar char="§"/>
            </a:pPr>
            <a:endParaRPr lang="en-US" sz="3100" dirty="0" smtClean="0"/>
          </a:p>
          <a:p>
            <a:pPr lvl="1">
              <a:buFont typeface="Wingdings" pitchFamily="2" charset="2"/>
              <a:buChar char="§"/>
            </a:pPr>
            <a:r>
              <a:rPr lang="en-US" sz="3100" dirty="0" smtClean="0"/>
              <a:t>This is a special case as </a:t>
            </a:r>
            <a:r>
              <a:rPr lang="en-US" sz="3100" b="1" i="1" dirty="0" smtClean="0"/>
              <a:t>T</a:t>
            </a:r>
            <a:r>
              <a:rPr lang="en-US" sz="3100" dirty="0" smtClean="0"/>
              <a:t> </a:t>
            </a:r>
            <a:r>
              <a:rPr lang="en-US" sz="3100" i="1" u="sng" dirty="0" smtClean="0"/>
              <a:t>conservatively</a:t>
            </a:r>
            <a:r>
              <a:rPr lang="en-US" sz="3100" dirty="0" smtClean="0"/>
              <a:t> obtained an Exclusive lock, and did nothing but read the object that it downgraded</a:t>
            </a:r>
          </a:p>
          <a:p>
            <a:pPr lvl="1">
              <a:buFont typeface="Wingdings" pitchFamily="2" charset="2"/>
              <a:buChar char="§"/>
            </a:pPr>
            <a:endParaRPr lang="en-US" sz="3100" dirty="0" smtClean="0"/>
          </a:p>
          <a:p>
            <a:pPr lvl="1">
              <a:buFont typeface="Wingdings" pitchFamily="2" charset="2"/>
              <a:buChar char="§"/>
            </a:pPr>
            <a:r>
              <a:rPr lang="en-US" sz="3100" dirty="0" smtClean="0"/>
              <a:t>2PL can be safely extended to allow lock downgrades in the growing phase, </a:t>
            </a:r>
            <a:r>
              <a:rPr lang="en-US" sz="3100" i="1" u="sng" dirty="0" smtClean="0"/>
              <a:t>provided that the transaction has not modified the object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5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504990404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17833" y="27432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Last Two Sessions: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DBMS Internals- Part </a:t>
            </a:r>
            <a:r>
              <a:rPr lang="en-US" dirty="0" smtClean="0"/>
              <a:t>XI</a:t>
            </a:r>
            <a:endParaRPr lang="en-US" dirty="0"/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600" dirty="0"/>
              <a:t>Transaction </a:t>
            </a:r>
            <a:r>
              <a:rPr lang="en-US" sz="2600" dirty="0" smtClean="0"/>
              <a:t>Management</a:t>
            </a:r>
          </a:p>
          <a:p>
            <a:pPr lvl="2" algn="just">
              <a:buFont typeface="Wingdings" pitchFamily="2" charset="2"/>
              <a:buChar char="§"/>
              <a:defRPr/>
            </a:pPr>
            <a:endParaRPr lang="en-US" sz="2600" dirty="0"/>
          </a:p>
          <a:p>
            <a:pPr marL="914400" lvl="2" indent="0" algn="just">
              <a:buNone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Today’s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Transaction Management </a:t>
            </a:r>
            <a:r>
              <a:rPr lang="en-US" dirty="0"/>
              <a:t> (</a:t>
            </a:r>
            <a:r>
              <a:rPr lang="en-US" i="1" dirty="0"/>
              <a:t>Cont’d</a:t>
            </a:r>
            <a:r>
              <a:rPr lang="en-US" dirty="0"/>
              <a:t>)</a:t>
            </a:r>
            <a:endParaRPr lang="en-US" dirty="0" smtClean="0">
              <a:latin typeface="+mj-lt"/>
            </a:endParaRPr>
          </a:p>
          <a:p>
            <a:pPr lvl="2" algn="just">
              <a:buFont typeface="Wingdings" pitchFamily="2" charset="2"/>
              <a:buChar char="§"/>
              <a:defRPr/>
            </a:pPr>
            <a:endParaRPr lang="en-US" sz="2600" dirty="0" smtClean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P3 is due </a:t>
            </a:r>
            <a:r>
              <a:rPr lang="en-US" dirty="0" smtClean="0"/>
              <a:t>today </a:t>
            </a:r>
            <a:r>
              <a:rPr lang="en-US" dirty="0"/>
              <a:t>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Quiz II will be held on Tuesday, Nov 15 (all concepts covered after the midterm are included)  </a:t>
            </a:r>
            <a:endParaRPr lang="en-US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PS4 is due on Sunday, Nov 20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/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 smtClean="0"/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The lock manager maintains a structure called a </a:t>
            </a:r>
            <a:r>
              <a:rPr lang="en-US" sz="3000" i="1" dirty="0" smtClean="0">
                <a:solidFill>
                  <a:srgbClr val="FF0000"/>
                </a:solidFill>
              </a:rPr>
              <a:t>waits-for graph </a:t>
            </a:r>
            <a:r>
              <a:rPr lang="en-US" sz="3000" dirty="0" smtClean="0"/>
              <a:t>to </a:t>
            </a:r>
            <a:r>
              <a:rPr lang="en-US" sz="3000" i="1" dirty="0" smtClean="0"/>
              <a:t>periodically</a:t>
            </a:r>
            <a:r>
              <a:rPr lang="en-US" sz="3000" dirty="0" smtClean="0"/>
              <a:t> detect deadlocks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In a waits-for graph: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nodes correspond to active transactions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There is an edge from Ti to </a:t>
            </a:r>
            <a:r>
              <a:rPr lang="en-US" dirty="0" err="1" smtClean="0"/>
              <a:t>Tj</a:t>
            </a:r>
            <a:r>
              <a:rPr lang="en-US" dirty="0" smtClean="0"/>
              <a:t> </a:t>
            </a:r>
            <a:r>
              <a:rPr lang="en-US" i="1" dirty="0" smtClean="0"/>
              <a:t>if and only if</a:t>
            </a:r>
            <a:r>
              <a:rPr lang="en-US" dirty="0" smtClean="0"/>
              <a:t> Ti is waiting for </a:t>
            </a:r>
            <a:r>
              <a:rPr lang="en-US" dirty="0" err="1" smtClean="0"/>
              <a:t>Tj</a:t>
            </a:r>
            <a:r>
              <a:rPr lang="en-US" dirty="0" smtClean="0"/>
              <a:t> to release a lock</a:t>
            </a:r>
          </a:p>
          <a:p>
            <a:pPr lvl="1">
              <a:buFont typeface="Wingdings" pitchFamily="2" charset="2"/>
              <a:buChar char="§"/>
            </a:pPr>
            <a:endParaRPr lang="en-US" sz="31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The lock manager </a:t>
            </a:r>
            <a:r>
              <a:rPr lang="en-US" sz="3000" i="1" dirty="0" smtClean="0"/>
              <a:t>adds</a:t>
            </a:r>
            <a:r>
              <a:rPr lang="en-US" sz="3000" dirty="0" smtClean="0"/>
              <a:t> and </a:t>
            </a:r>
            <a:r>
              <a:rPr lang="en-US" sz="3000" i="1" dirty="0" smtClean="0"/>
              <a:t>removes</a:t>
            </a:r>
            <a:r>
              <a:rPr lang="en-US" sz="3000" dirty="0" smtClean="0"/>
              <a:t> edges to and from a waits-for graph when it </a:t>
            </a:r>
            <a:r>
              <a:rPr lang="en-US" sz="3000" i="1" dirty="0" smtClean="0"/>
              <a:t>queues</a:t>
            </a:r>
            <a:r>
              <a:rPr lang="en-US" sz="3000" dirty="0" smtClean="0"/>
              <a:t> and </a:t>
            </a:r>
            <a:r>
              <a:rPr lang="en-US" sz="3000" i="1" dirty="0" smtClean="0"/>
              <a:t>grants</a:t>
            </a:r>
            <a:r>
              <a:rPr lang="en-US" sz="3000" dirty="0" smtClean="0"/>
              <a:t> lock requests, respectively 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A deadlock is detected when a </a:t>
            </a:r>
            <a:r>
              <a:rPr lang="en-US" sz="3000" i="1" dirty="0" smtClean="0">
                <a:solidFill>
                  <a:srgbClr val="00B050"/>
                </a:solidFill>
              </a:rPr>
              <a:t>cycle </a:t>
            </a:r>
            <a:r>
              <a:rPr lang="en-US" sz="3000" dirty="0" smtClean="0"/>
              <a:t>in the waits-for graph is found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Deadlock Detection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The following schedule is free of deadlocks: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2281336"/>
            <a:ext cx="0" cy="297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2509936"/>
            <a:ext cx="3509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4988" y="2178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21992" y="2182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888" y="2493518"/>
            <a:ext cx="540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600" dirty="0" smtClean="0"/>
              <a:t>R(A)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5237" y="2509936"/>
            <a:ext cx="6046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X(B)</a:t>
            </a:r>
          </a:p>
          <a:p>
            <a:r>
              <a:rPr lang="en-US" sz="1600" dirty="0" smtClean="0"/>
              <a:t>W(B)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X(C)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42290" y="2286000"/>
            <a:ext cx="0" cy="297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9637" y="2514600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S(C)</a:t>
            </a:r>
          </a:p>
          <a:p>
            <a:r>
              <a:rPr lang="en-US" sz="1600" dirty="0" smtClean="0"/>
              <a:t>R(C)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4154" y="2497508"/>
            <a:ext cx="542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X(B)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80490" y="2286000"/>
            <a:ext cx="0" cy="297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0890" y="2175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74592" y="2176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22" name="Striped Right Arrow 21"/>
          <p:cNvSpPr/>
          <p:nvPr/>
        </p:nvSpPr>
        <p:spPr>
          <a:xfrm>
            <a:off x="4724400" y="3277915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0" y="2367286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543800" y="2370746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96000" y="3934665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43800" y="3968218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6"/>
          </p:cNvCxnSpPr>
          <p:nvPr/>
        </p:nvCxnSpPr>
        <p:spPr>
          <a:xfrm>
            <a:off x="6781800" y="2707643"/>
            <a:ext cx="7772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7"/>
            <a:endCxn id="24" idx="3"/>
          </p:cNvCxnSpPr>
          <p:nvPr/>
        </p:nvCxnSpPr>
        <p:spPr>
          <a:xfrm flipV="1">
            <a:off x="6681367" y="2951772"/>
            <a:ext cx="962866" cy="1082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4"/>
            <a:endCxn id="26" idx="0"/>
          </p:cNvCxnSpPr>
          <p:nvPr/>
        </p:nvCxnSpPr>
        <p:spPr>
          <a:xfrm>
            <a:off x="7886700" y="3051460"/>
            <a:ext cx="0" cy="916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000" y="6135469"/>
            <a:ext cx="86181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The </a:t>
            </a:r>
            <a:r>
              <a:rPr lang="en-US" dirty="0"/>
              <a:t>nodes correspond to active </a:t>
            </a:r>
            <a:r>
              <a:rPr lang="en-US" dirty="0" smtClean="0"/>
              <a:t>transactions and there </a:t>
            </a:r>
            <a:r>
              <a:rPr lang="en-US" dirty="0"/>
              <a:t>is an edge from </a:t>
            </a:r>
            <a:r>
              <a:rPr lang="en-US" dirty="0" smtClean="0"/>
              <a:t>Ti </a:t>
            </a:r>
            <a:r>
              <a:rPr lang="en-US" dirty="0"/>
              <a:t>to </a:t>
            </a:r>
            <a:r>
              <a:rPr lang="en-US" dirty="0" err="1"/>
              <a:t>Tj</a:t>
            </a:r>
            <a:r>
              <a:rPr lang="en-US" dirty="0"/>
              <a:t> </a:t>
            </a:r>
            <a:r>
              <a:rPr lang="en-US" i="1" dirty="0"/>
              <a:t>if and only if</a:t>
            </a:r>
            <a:r>
              <a:rPr lang="en-US" dirty="0"/>
              <a:t> Ti is waiting for </a:t>
            </a:r>
            <a:r>
              <a:rPr lang="en-US" dirty="0" err="1"/>
              <a:t>Tj</a:t>
            </a:r>
            <a:r>
              <a:rPr lang="en-US" dirty="0"/>
              <a:t> to release a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4000" y="5328576"/>
            <a:ext cx="366510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Corresponding </a:t>
            </a:r>
            <a:r>
              <a:rPr lang="en-US" b="1" dirty="0" smtClean="0"/>
              <a:t>Waits-For Graph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6184" y="5362760"/>
            <a:ext cx="306045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schedule </a:t>
            </a:r>
            <a:r>
              <a:rPr lang="en-US" i="1" u="sng" dirty="0" smtClean="0"/>
              <a:t>without</a:t>
            </a:r>
            <a:r>
              <a:rPr lang="en-US" dirty="0" smtClean="0"/>
              <a:t> a deadlock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98154" y="3155237"/>
            <a:ext cx="623838" cy="3378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997399" y="3908170"/>
            <a:ext cx="623838" cy="3378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209800" y="3155237"/>
            <a:ext cx="1472541" cy="128744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4720127"/>
            <a:ext cx="3551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No cycles; hence, no deadlocks!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/>
      <p:bldP spid="15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42" grpId="0"/>
      <p:bldP spid="43" grpId="0" animBg="1"/>
      <p:bldP spid="44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Deadlock Detection (</a:t>
            </a:r>
            <a:r>
              <a:rPr lang="en-US" i="1" dirty="0" smtClean="0"/>
              <a:t>Cont’d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The following schedule is </a:t>
            </a:r>
            <a:r>
              <a:rPr lang="en-US" sz="3000" b="1" u="sng" dirty="0" smtClean="0"/>
              <a:t>NOT</a:t>
            </a:r>
            <a:r>
              <a:rPr lang="en-US" sz="3000" dirty="0" smtClean="0"/>
              <a:t> free of deadlocks: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2281336"/>
            <a:ext cx="0" cy="297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2509936"/>
            <a:ext cx="3509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4988" y="2178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21992" y="2182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888" y="2493518"/>
            <a:ext cx="540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600" dirty="0" smtClean="0"/>
              <a:t>R(A)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5237" y="2509936"/>
            <a:ext cx="6046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X(B)</a:t>
            </a:r>
          </a:p>
          <a:p>
            <a:r>
              <a:rPr lang="en-US" sz="1600" dirty="0" smtClean="0"/>
              <a:t>W(B)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X(C)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42290" y="2286000"/>
            <a:ext cx="0" cy="297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9637" y="2514600"/>
            <a:ext cx="5517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S(C)</a:t>
            </a:r>
          </a:p>
          <a:p>
            <a:r>
              <a:rPr lang="en-US" sz="1600" dirty="0" smtClean="0"/>
              <a:t>R(C)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X(A)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4154" y="2497508"/>
            <a:ext cx="542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X(B)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80490" y="2286000"/>
            <a:ext cx="0" cy="297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0890" y="2175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74592" y="2176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22" name="Striped Right Arrow 21"/>
          <p:cNvSpPr/>
          <p:nvPr/>
        </p:nvSpPr>
        <p:spPr>
          <a:xfrm>
            <a:off x="4724400" y="3277915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0" y="2367286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543800" y="2370746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96000" y="3934665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43800" y="3968218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6"/>
          </p:cNvCxnSpPr>
          <p:nvPr/>
        </p:nvCxnSpPr>
        <p:spPr>
          <a:xfrm>
            <a:off x="6781800" y="2707643"/>
            <a:ext cx="7772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7"/>
            <a:endCxn id="24" idx="3"/>
          </p:cNvCxnSpPr>
          <p:nvPr/>
        </p:nvCxnSpPr>
        <p:spPr>
          <a:xfrm flipV="1">
            <a:off x="6681367" y="2951772"/>
            <a:ext cx="962866" cy="1082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4"/>
            <a:endCxn id="26" idx="0"/>
          </p:cNvCxnSpPr>
          <p:nvPr/>
        </p:nvCxnSpPr>
        <p:spPr>
          <a:xfrm>
            <a:off x="7886700" y="3051460"/>
            <a:ext cx="0" cy="916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000" y="6135469"/>
            <a:ext cx="86181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The </a:t>
            </a:r>
            <a:r>
              <a:rPr lang="en-US" dirty="0"/>
              <a:t>nodes correspond to active </a:t>
            </a:r>
            <a:r>
              <a:rPr lang="en-US" dirty="0" smtClean="0"/>
              <a:t>transactions and there </a:t>
            </a:r>
            <a:r>
              <a:rPr lang="en-US" dirty="0"/>
              <a:t>is an edge from </a:t>
            </a:r>
            <a:r>
              <a:rPr lang="en-US" dirty="0" smtClean="0"/>
              <a:t>Ti </a:t>
            </a:r>
            <a:r>
              <a:rPr lang="en-US" dirty="0"/>
              <a:t>to </a:t>
            </a:r>
            <a:r>
              <a:rPr lang="en-US" dirty="0" err="1"/>
              <a:t>Tj</a:t>
            </a:r>
            <a:r>
              <a:rPr lang="en-US" dirty="0"/>
              <a:t> </a:t>
            </a:r>
            <a:r>
              <a:rPr lang="en-US" i="1" dirty="0"/>
              <a:t>if and only if</a:t>
            </a:r>
            <a:r>
              <a:rPr lang="en-US" dirty="0"/>
              <a:t> Ti is waiting for </a:t>
            </a:r>
            <a:r>
              <a:rPr lang="en-US" dirty="0" err="1"/>
              <a:t>Tj</a:t>
            </a:r>
            <a:r>
              <a:rPr lang="en-US" dirty="0"/>
              <a:t> to release a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4000" y="5328576"/>
            <a:ext cx="366510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Corresponding </a:t>
            </a:r>
            <a:r>
              <a:rPr lang="en-US" b="1" dirty="0" smtClean="0"/>
              <a:t>Waits-For Graph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0092" y="5359638"/>
            <a:ext cx="273985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schedule </a:t>
            </a:r>
            <a:r>
              <a:rPr lang="en-US" i="1" u="sng" dirty="0" smtClean="0"/>
              <a:t>with</a:t>
            </a:r>
            <a:r>
              <a:rPr lang="en-US" dirty="0" smtClean="0"/>
              <a:t> a deadlock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" y="4763102"/>
            <a:ext cx="365760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3" idx="5"/>
          </p:cNvCxnSpPr>
          <p:nvPr/>
        </p:nvCxnSpPr>
        <p:spPr>
          <a:xfrm flipH="1" flipV="1">
            <a:off x="6681367" y="2948312"/>
            <a:ext cx="962866" cy="11195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98154" y="3155237"/>
            <a:ext cx="623838" cy="3378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97399" y="3908170"/>
            <a:ext cx="623838" cy="3378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209800" y="3155237"/>
            <a:ext cx="1472541" cy="128744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295400" y="2667000"/>
            <a:ext cx="1608747" cy="211650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Deadlock </a:t>
            </a:r>
            <a:r>
              <a:rPr lang="en-US" dirty="0"/>
              <a:t>Detection (</a:t>
            </a:r>
            <a:r>
              <a:rPr lang="en-US" i="1" dirty="0"/>
              <a:t>Cont’d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The following schedule is </a:t>
            </a:r>
            <a:r>
              <a:rPr lang="en-US" sz="3000" b="1" u="sng" dirty="0" smtClean="0"/>
              <a:t>NOT</a:t>
            </a:r>
            <a:r>
              <a:rPr lang="en-US" sz="3000" dirty="0" smtClean="0"/>
              <a:t> free of deadlocks: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2281336"/>
            <a:ext cx="0" cy="297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2509936"/>
            <a:ext cx="3509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4988" y="2178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21992" y="2182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888" y="2493518"/>
            <a:ext cx="540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600" dirty="0" smtClean="0"/>
              <a:t>R(A)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5237" y="2509936"/>
            <a:ext cx="6046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X(B)</a:t>
            </a:r>
          </a:p>
          <a:p>
            <a:r>
              <a:rPr lang="en-US" sz="1600" dirty="0" smtClean="0"/>
              <a:t>W(B)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X(C)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42290" y="2286000"/>
            <a:ext cx="0" cy="297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9637" y="2514600"/>
            <a:ext cx="5517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S(C)</a:t>
            </a:r>
          </a:p>
          <a:p>
            <a:r>
              <a:rPr lang="en-US" sz="1600" dirty="0" smtClean="0"/>
              <a:t>R(C)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X(A)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4154" y="2497508"/>
            <a:ext cx="542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X(B)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80490" y="2286000"/>
            <a:ext cx="0" cy="297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0890" y="2175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74592" y="2176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22" name="Striped Right Arrow 21"/>
          <p:cNvSpPr/>
          <p:nvPr/>
        </p:nvSpPr>
        <p:spPr>
          <a:xfrm>
            <a:off x="4724400" y="3277915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0" y="2367286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543800" y="2370746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96000" y="3934665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43800" y="3968218"/>
            <a:ext cx="685800" cy="68071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6"/>
          </p:cNvCxnSpPr>
          <p:nvPr/>
        </p:nvCxnSpPr>
        <p:spPr>
          <a:xfrm>
            <a:off x="6781800" y="2707643"/>
            <a:ext cx="7772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7"/>
            <a:endCxn id="24" idx="3"/>
          </p:cNvCxnSpPr>
          <p:nvPr/>
        </p:nvCxnSpPr>
        <p:spPr>
          <a:xfrm flipV="1">
            <a:off x="6681367" y="2951772"/>
            <a:ext cx="962866" cy="1082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4"/>
            <a:endCxn id="26" idx="0"/>
          </p:cNvCxnSpPr>
          <p:nvPr/>
        </p:nvCxnSpPr>
        <p:spPr>
          <a:xfrm>
            <a:off x="7886700" y="3051460"/>
            <a:ext cx="0" cy="916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000" y="6135469"/>
            <a:ext cx="86181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The </a:t>
            </a:r>
            <a:r>
              <a:rPr lang="en-US" dirty="0"/>
              <a:t>nodes correspond to active </a:t>
            </a:r>
            <a:r>
              <a:rPr lang="en-US" dirty="0" smtClean="0"/>
              <a:t>transactions and there </a:t>
            </a:r>
            <a:r>
              <a:rPr lang="en-US" dirty="0"/>
              <a:t>is an edge from </a:t>
            </a:r>
            <a:r>
              <a:rPr lang="en-US" dirty="0" smtClean="0"/>
              <a:t>Ti </a:t>
            </a:r>
            <a:r>
              <a:rPr lang="en-US" dirty="0"/>
              <a:t>to </a:t>
            </a:r>
            <a:r>
              <a:rPr lang="en-US" dirty="0" err="1"/>
              <a:t>Tj</a:t>
            </a:r>
            <a:r>
              <a:rPr lang="en-US" dirty="0"/>
              <a:t> </a:t>
            </a:r>
            <a:r>
              <a:rPr lang="en-US" i="1" dirty="0"/>
              <a:t>if and only if</a:t>
            </a:r>
            <a:r>
              <a:rPr lang="en-US" dirty="0"/>
              <a:t> Ti is waiting for </a:t>
            </a:r>
            <a:r>
              <a:rPr lang="en-US" dirty="0" err="1"/>
              <a:t>Tj</a:t>
            </a:r>
            <a:r>
              <a:rPr lang="en-US" dirty="0"/>
              <a:t> to release a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4000" y="5328576"/>
            <a:ext cx="366510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Corresponding </a:t>
            </a:r>
            <a:r>
              <a:rPr lang="en-US" b="1" dirty="0" smtClean="0"/>
              <a:t>Waits-For Graph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0092" y="5359638"/>
            <a:ext cx="273985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schedule </a:t>
            </a:r>
            <a:r>
              <a:rPr lang="en-US" i="1" u="sng" dirty="0" smtClean="0"/>
              <a:t>with</a:t>
            </a:r>
            <a:r>
              <a:rPr lang="en-US" dirty="0" smtClean="0"/>
              <a:t> a deadlock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" y="4763102"/>
            <a:ext cx="365760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3" idx="5"/>
          </p:cNvCxnSpPr>
          <p:nvPr/>
        </p:nvCxnSpPr>
        <p:spPr>
          <a:xfrm flipH="1" flipV="1">
            <a:off x="6681367" y="2948312"/>
            <a:ext cx="962866" cy="11195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98154" y="3155237"/>
            <a:ext cx="623838" cy="3378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97399" y="3908170"/>
            <a:ext cx="623838" cy="3378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209800" y="3155237"/>
            <a:ext cx="1472541" cy="128744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295400" y="2667000"/>
            <a:ext cx="1608747" cy="211650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6"/>
            <a:endCxn id="24" idx="2"/>
          </p:cNvCxnSpPr>
          <p:nvPr/>
        </p:nvCxnSpPr>
        <p:spPr>
          <a:xfrm>
            <a:off x="6781800" y="2707643"/>
            <a:ext cx="762000" cy="34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4"/>
            <a:endCxn id="26" idx="0"/>
          </p:cNvCxnSpPr>
          <p:nvPr/>
        </p:nvCxnSpPr>
        <p:spPr>
          <a:xfrm>
            <a:off x="7886700" y="3051460"/>
            <a:ext cx="0" cy="91675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1"/>
            <a:endCxn id="23" idx="5"/>
          </p:cNvCxnSpPr>
          <p:nvPr/>
        </p:nvCxnSpPr>
        <p:spPr>
          <a:xfrm flipH="1" flipV="1">
            <a:off x="6681367" y="2948312"/>
            <a:ext cx="962866" cy="111959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07649" y="4747499"/>
            <a:ext cx="386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Cycle detected; hence, a deadlock!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Resolving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A deadlock is resolved by aborting a transaction that is on a cycle and releasing its locks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This allows some of the waiting transactions to proceed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The choice of which transaction to abort can be made using different criteria: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The one with the fewest locks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Or the one that has done the least work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Or the one that is farthest from completion (</a:t>
            </a:r>
            <a:r>
              <a:rPr lang="en-US" sz="2600" i="1" dirty="0" smtClean="0"/>
              <a:t>more accurate</a:t>
            </a:r>
            <a:r>
              <a:rPr lang="en-US" sz="2600" dirty="0" smtClean="0"/>
              <a:t>)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FF0000"/>
                </a:solidFill>
              </a:rPr>
              <a:t>Caveat</a:t>
            </a:r>
            <a:r>
              <a:rPr lang="en-US" sz="3000" dirty="0" smtClean="0"/>
              <a:t>: a transaction that was aborted in the past, should be </a:t>
            </a:r>
            <a:r>
              <a:rPr lang="en-US" sz="3000" i="1" dirty="0" smtClean="0"/>
              <a:t>favored</a:t>
            </a:r>
            <a:r>
              <a:rPr lang="en-US" sz="3000" dirty="0" smtClean="0"/>
              <a:t> subsequently and not aborted upon a deadlock detection!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81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Studies indicate that deadlocks are relatively infrequent and </a:t>
            </a:r>
            <a:r>
              <a:rPr lang="en-US" sz="3000" i="1" dirty="0" smtClean="0">
                <a:solidFill>
                  <a:srgbClr val="FF0000"/>
                </a:solidFill>
              </a:rPr>
              <a:t>detection-based schemes </a:t>
            </a:r>
            <a:r>
              <a:rPr lang="en-US" sz="3000" dirty="0" smtClean="0"/>
              <a:t>work well in practice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However, if there is a high level of </a:t>
            </a:r>
            <a:r>
              <a:rPr lang="en-US" sz="3000" i="1" dirty="0" smtClean="0"/>
              <a:t>contention</a:t>
            </a:r>
            <a:r>
              <a:rPr lang="en-US" sz="3000" dirty="0" smtClean="0"/>
              <a:t> for locks, </a:t>
            </a:r>
            <a:r>
              <a:rPr lang="en-US" sz="3000" i="1" dirty="0" smtClean="0">
                <a:solidFill>
                  <a:srgbClr val="FF0000"/>
                </a:solidFill>
              </a:rPr>
              <a:t>prevention-based schemes </a:t>
            </a:r>
            <a:r>
              <a:rPr lang="en-US" sz="3000" dirty="0" smtClean="0"/>
              <a:t>could perform better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Deadlocks can be averted by giving each transaction a </a:t>
            </a:r>
            <a:r>
              <a:rPr lang="en-US" sz="3000" i="1" dirty="0" smtClean="0">
                <a:solidFill>
                  <a:srgbClr val="0070C0"/>
                </a:solidFill>
              </a:rPr>
              <a:t>priority</a:t>
            </a:r>
            <a:r>
              <a:rPr lang="en-US" sz="3000" dirty="0" smtClean="0"/>
              <a:t> and ensuring that lower-priority transactions are not allowed to wait for higher-priority ones </a:t>
            </a:r>
            <a:br>
              <a:rPr lang="en-US" sz="3000" dirty="0" smtClean="0"/>
            </a:br>
            <a:r>
              <a:rPr lang="en-US" sz="3000" dirty="0" smtClean="0"/>
              <a:t>(or vice versa)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Deadlock Prevention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One way to assign priorities is to give each transaction a </a:t>
            </a:r>
            <a:r>
              <a:rPr lang="en-US" sz="3000" i="1" dirty="0" smtClean="0">
                <a:solidFill>
                  <a:srgbClr val="0070C0"/>
                </a:solidFill>
              </a:rPr>
              <a:t>timestamp</a:t>
            </a:r>
            <a:r>
              <a:rPr lang="en-US" sz="3000" dirty="0" smtClean="0"/>
              <a:t> when it is started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Thus, the lower the timestamp, the higher is the transaction’s priority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If a transaction </a:t>
            </a:r>
            <a:r>
              <a:rPr lang="en-US" sz="3000" b="1" i="1" dirty="0" smtClean="0"/>
              <a:t>Ti</a:t>
            </a:r>
            <a:r>
              <a:rPr lang="en-US" sz="3000" dirty="0" smtClean="0"/>
              <a:t> requests a lock and a transaction </a:t>
            </a:r>
            <a:r>
              <a:rPr lang="en-US" sz="3000" b="1" i="1" dirty="0" err="1" smtClean="0"/>
              <a:t>Tj</a:t>
            </a:r>
            <a:r>
              <a:rPr lang="en-US" sz="3000" dirty="0" smtClean="0"/>
              <a:t> holds a conflicting lock, the lock manager can use one of the following policies: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B050"/>
                </a:solidFill>
              </a:rPr>
              <a:t>Wound-Wait</a:t>
            </a:r>
            <a:r>
              <a:rPr lang="en-US" sz="2600" dirty="0"/>
              <a:t>: If </a:t>
            </a:r>
            <a:r>
              <a:rPr lang="en-US" sz="2600" b="1" i="1" dirty="0"/>
              <a:t>Ti</a:t>
            </a:r>
            <a:r>
              <a:rPr lang="en-US" sz="2600" dirty="0"/>
              <a:t> has higher priority, </a:t>
            </a:r>
            <a:r>
              <a:rPr lang="en-US" sz="2600" b="1" i="1" dirty="0" err="1"/>
              <a:t>Tj</a:t>
            </a:r>
            <a:r>
              <a:rPr lang="en-US" sz="2600" dirty="0"/>
              <a:t> is aborted; otherwise, </a:t>
            </a:r>
            <a:r>
              <a:rPr lang="en-US" sz="2600" b="1" i="1" dirty="0"/>
              <a:t>Ti</a:t>
            </a:r>
            <a:r>
              <a:rPr lang="en-US" sz="2600" dirty="0"/>
              <a:t> </a:t>
            </a:r>
            <a:r>
              <a:rPr lang="en-US" sz="2600" dirty="0" smtClean="0"/>
              <a:t>waits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B050"/>
                </a:solidFill>
              </a:rPr>
              <a:t>Wait-Die</a:t>
            </a:r>
            <a:r>
              <a:rPr lang="en-US" sz="2600" dirty="0" smtClean="0"/>
              <a:t>: If </a:t>
            </a:r>
            <a:r>
              <a:rPr lang="en-US" sz="2600" b="1" i="1" dirty="0" smtClean="0"/>
              <a:t>Ti</a:t>
            </a:r>
            <a:r>
              <a:rPr lang="en-US" sz="2600" dirty="0" smtClean="0"/>
              <a:t> has higher priority, it is allowed to wait; otherwise, it is aborted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Reissuing Timestamps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A subtle point is that we must ensure that no transaction is perennially aborted because it never had a sufficiently high priority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To avoid that, when a transaction is aborted and restarted, it should be given the same timestamp it had originally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This policy is referred to as </a:t>
            </a:r>
            <a:r>
              <a:rPr lang="en-US" dirty="0" smtClean="0">
                <a:solidFill>
                  <a:srgbClr val="0070C0"/>
                </a:solidFill>
              </a:rPr>
              <a:t>reissuing timestamps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Reissuing timestamps ensures that each transaction will eventually become the oldest and accordingly get all the locks it requires!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59394061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3290" y="39212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Dynamic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Thus far, we have assumed </a:t>
            </a:r>
            <a:r>
              <a:rPr lang="en-US" sz="3000" i="1" dirty="0" smtClean="0">
                <a:solidFill>
                  <a:srgbClr val="0070C0"/>
                </a:solidFill>
              </a:rPr>
              <a:t>static databases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We now relax that condition and assume </a:t>
            </a:r>
            <a:r>
              <a:rPr lang="en-US" sz="3000" i="1" dirty="0" smtClean="0">
                <a:solidFill>
                  <a:srgbClr val="0070C0"/>
                </a:solidFill>
              </a:rPr>
              <a:t>dynamic databases</a:t>
            </a:r>
            <a:r>
              <a:rPr lang="en-US" sz="3000" dirty="0" smtClean="0"/>
              <a:t> (i.e., databases that grow and shrink)</a:t>
            </a:r>
          </a:p>
          <a:p>
            <a:pPr>
              <a:buFont typeface="Wingdings" pitchFamily="2" charset="2"/>
              <a:buChar char="§"/>
            </a:pPr>
            <a:endParaRPr lang="en-US" sz="3000" dirty="0" smtClean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To study locking protocols for dynamic databases, </a:t>
            </a:r>
            <a:br>
              <a:rPr lang="en-US" sz="3000" dirty="0" smtClean="0"/>
            </a:br>
            <a:r>
              <a:rPr lang="en-US" sz="3000" dirty="0" smtClean="0"/>
              <a:t>we consider the following: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 Sailors relation 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 transaction </a:t>
            </a:r>
            <a:r>
              <a:rPr lang="en-US" sz="2600" b="1" i="1" dirty="0" smtClean="0"/>
              <a:t>T1</a:t>
            </a:r>
            <a:r>
              <a:rPr lang="en-US" sz="2600" dirty="0" smtClean="0"/>
              <a:t> which </a:t>
            </a:r>
            <a:r>
              <a:rPr lang="en-US" sz="2600" i="1" dirty="0" smtClean="0"/>
              <a:t>only</a:t>
            </a:r>
            <a:r>
              <a:rPr lang="en-US" sz="2600" dirty="0" smtClean="0"/>
              <a:t> scans S to find the oldest Sailor for specific rating levels</a:t>
            </a:r>
            <a:endParaRPr lang="en-US" sz="2600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A transaction </a:t>
            </a:r>
            <a:r>
              <a:rPr lang="en-US" sz="2600" b="1" i="1" dirty="0" smtClean="0">
                <a:ea typeface="ＭＳ Ｐゴシック" charset="-128"/>
              </a:rPr>
              <a:t>T2</a:t>
            </a:r>
            <a:r>
              <a:rPr lang="en-US" sz="2600" dirty="0" smtClean="0">
                <a:ea typeface="ＭＳ Ｐゴシック" charset="-128"/>
              </a:rPr>
              <a:t> which updates Sailor while T1 is running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DBMS Layers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 Manager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080470" y="3318192"/>
            <a:ext cx="1688307" cy="17359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28422" y="5395397"/>
            <a:ext cx="1197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Continue…</a:t>
            </a:r>
            <a:endParaRPr lang="en-US" i="1" dirty="0"/>
          </a:p>
        </p:txBody>
      </p:sp>
      <p:cxnSp>
        <p:nvCxnSpPr>
          <p:cNvPr id="21" name="Straight Arrow Connector 20"/>
          <p:cNvCxnSpPr>
            <a:stCxn id="3" idx="2"/>
            <a:endCxn id="2" idx="0"/>
          </p:cNvCxnSpPr>
          <p:nvPr/>
        </p:nvCxnSpPr>
        <p:spPr>
          <a:xfrm>
            <a:off x="1924624" y="5054124"/>
            <a:ext cx="2424" cy="341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Possible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Assume a scenario whereby the actions of </a:t>
            </a:r>
            <a:r>
              <a:rPr lang="en-US" sz="3000" b="1" i="1" dirty="0" smtClean="0"/>
              <a:t>T1</a:t>
            </a:r>
            <a:r>
              <a:rPr lang="en-US" sz="3000" dirty="0" smtClean="0"/>
              <a:t> and </a:t>
            </a:r>
            <a:r>
              <a:rPr lang="en-US" sz="3000" b="1" i="1" dirty="0" smtClean="0"/>
              <a:t>T2 </a:t>
            </a:r>
            <a:r>
              <a:rPr lang="en-US" sz="3000" dirty="0" smtClean="0"/>
              <a:t>are</a:t>
            </a:r>
            <a:r>
              <a:rPr lang="en-US" sz="3000" b="1" i="1" dirty="0" smtClean="0"/>
              <a:t> </a:t>
            </a:r>
            <a:r>
              <a:rPr lang="en-US" sz="3000" dirty="0" smtClean="0"/>
              <a:t>interleaved</a:t>
            </a:r>
            <a:r>
              <a:rPr lang="en-US" sz="3000" b="1" i="1" dirty="0" smtClean="0"/>
              <a:t> </a:t>
            </a:r>
            <a:r>
              <a:rPr lang="en-US" sz="3000" dirty="0" smtClean="0"/>
              <a:t>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>
                <a:ea typeface="ＭＳ Ｐゴシック" charset="-128"/>
              </a:rPr>
              <a:t>T1</a:t>
            </a:r>
            <a:r>
              <a:rPr lang="en-US" dirty="0" smtClean="0">
                <a:ea typeface="ＭＳ Ｐゴシック" charset="-128"/>
              </a:rPr>
              <a:t> identifies all </a:t>
            </a:r>
            <a:r>
              <a:rPr lang="en-US" i="1" u="sng" dirty="0" smtClean="0">
                <a:ea typeface="ＭＳ Ｐゴシック" charset="-128"/>
              </a:rPr>
              <a:t>pages</a:t>
            </a:r>
            <a:r>
              <a:rPr lang="en-US" dirty="0" smtClean="0">
                <a:ea typeface="ＭＳ Ｐゴシック" charset="-128"/>
              </a:rPr>
              <a:t> containing Sailors with rating 1 </a:t>
            </a:r>
            <a:r>
              <a:rPr lang="en-US" dirty="0">
                <a:ea typeface="ＭＳ Ｐゴシック" charset="-128"/>
              </a:rPr>
              <a:t>(say, pages </a:t>
            </a:r>
            <a:r>
              <a:rPr lang="en-US" b="1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 and </a:t>
            </a:r>
            <a:r>
              <a:rPr lang="en-US" b="1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</a:t>
            </a:r>
            <a:endParaRPr lang="en-US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>
                <a:ea typeface="ＭＳ Ｐゴシック" charset="-128"/>
              </a:rPr>
              <a:t>T1</a:t>
            </a:r>
            <a:r>
              <a:rPr lang="en-US" dirty="0" smtClean="0">
                <a:ea typeface="ＭＳ Ｐゴシック" charset="-128"/>
              </a:rPr>
              <a:t> finds the age of the oldest Sailor with rating 1 (say, 71)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>
                <a:ea typeface="ＭＳ Ｐゴシック" charset="-128"/>
              </a:rPr>
              <a:t>T2</a:t>
            </a:r>
            <a:r>
              <a:rPr lang="en-US" dirty="0" smtClean="0">
                <a:ea typeface="ＭＳ Ｐゴシック" charset="-128"/>
              </a:rPr>
              <a:t> inserts a new Sailor with rating 1 and age 96 (perhaps into page </a:t>
            </a:r>
            <a:r>
              <a:rPr lang="en-US" b="1" i="1" dirty="0" smtClean="0">
                <a:ea typeface="ＭＳ Ｐゴシック" charset="-128"/>
              </a:rPr>
              <a:t>C</a:t>
            </a:r>
            <a:r>
              <a:rPr lang="en-US" dirty="0" smtClean="0">
                <a:ea typeface="ＭＳ Ｐゴシック" charset="-128"/>
              </a:rPr>
              <a:t> which does not contain any Sailor with rating 1)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>
                <a:ea typeface="ＭＳ Ｐゴシック" charset="-128"/>
              </a:rPr>
              <a:t>T2</a:t>
            </a:r>
            <a:r>
              <a:rPr lang="en-US" dirty="0" smtClean="0">
                <a:ea typeface="ＭＳ Ｐゴシック" charset="-128"/>
              </a:rPr>
              <a:t> locates the page containing the oldest Sailor with rating 2 (say, page </a:t>
            </a:r>
            <a:r>
              <a:rPr lang="en-US" b="1" i="1" dirty="0" smtClean="0">
                <a:ea typeface="ＭＳ Ｐゴシック" charset="-128"/>
              </a:rPr>
              <a:t>D</a:t>
            </a:r>
            <a:r>
              <a:rPr lang="en-US" dirty="0" smtClean="0">
                <a:ea typeface="ＭＳ Ｐゴシック" charset="-128"/>
              </a:rPr>
              <a:t>) and deletes this Sailor (whose age is, say, 80)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>
                <a:ea typeface="ＭＳ Ｐゴシック" charset="-128"/>
              </a:rPr>
              <a:t>T2</a:t>
            </a:r>
            <a:r>
              <a:rPr lang="en-US" dirty="0" smtClean="0">
                <a:ea typeface="ＭＳ Ｐゴシック" charset="-128"/>
              </a:rPr>
              <a:t> commits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>
                <a:ea typeface="ＭＳ Ｐゴシック" charset="-128"/>
              </a:rPr>
              <a:t>T1</a:t>
            </a:r>
            <a:r>
              <a:rPr lang="en-US" dirty="0" smtClean="0">
                <a:ea typeface="ＭＳ Ｐゴシック" charset="-128"/>
              </a:rPr>
              <a:t> identifies all pages containing Sailors with rating 2 (say pages </a:t>
            </a:r>
            <a:r>
              <a:rPr lang="en-US" b="1" i="1" dirty="0" smtClean="0">
                <a:ea typeface="ＭＳ Ｐゴシック" charset="-128"/>
              </a:rPr>
              <a:t>D</a:t>
            </a:r>
            <a:r>
              <a:rPr lang="en-US" dirty="0" smtClean="0">
                <a:ea typeface="ＭＳ Ｐゴシック" charset="-128"/>
              </a:rPr>
              <a:t> and </a:t>
            </a:r>
            <a:r>
              <a:rPr lang="en-US" b="1" i="1" dirty="0" smtClean="0">
                <a:ea typeface="ＭＳ Ｐゴシック" charset="-128"/>
              </a:rPr>
              <a:t>E</a:t>
            </a:r>
            <a:r>
              <a:rPr lang="en-US" dirty="0" smtClean="0">
                <a:ea typeface="ＭＳ Ｐゴシック" charset="-128"/>
              </a:rPr>
              <a:t>), and finds the age of the oldest such Sailor (which is, say, 63)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>
                <a:ea typeface="ＭＳ Ｐゴシック" charset="-128"/>
              </a:rPr>
              <a:t>T1</a:t>
            </a:r>
            <a:r>
              <a:rPr lang="en-US" dirty="0" smtClean="0">
                <a:ea typeface="ＭＳ Ｐゴシック" charset="-128"/>
              </a:rPr>
              <a:t> commits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Possible Scenario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We can apply strict 2PL to the given interleaved actions of </a:t>
            </a:r>
            <a:r>
              <a:rPr lang="en-US" sz="2600" b="1" i="1" dirty="0" smtClean="0"/>
              <a:t>T1</a:t>
            </a:r>
            <a:r>
              <a:rPr lang="en-US" sz="2600" dirty="0" smtClean="0"/>
              <a:t> and </a:t>
            </a:r>
            <a:r>
              <a:rPr lang="en-US" sz="2600" b="1" i="1" dirty="0" smtClean="0"/>
              <a:t>T2</a:t>
            </a:r>
            <a:r>
              <a:rPr lang="en-US" sz="2600" dirty="0" smtClean="0"/>
              <a:t> as follows (</a:t>
            </a:r>
            <a:r>
              <a:rPr lang="en-US" sz="2600" b="1" dirty="0" smtClean="0">
                <a:solidFill>
                  <a:srgbClr val="FF0000"/>
                </a:solidFill>
              </a:rPr>
              <a:t>S</a:t>
            </a:r>
            <a:r>
              <a:rPr lang="en-US" sz="2600" dirty="0" smtClean="0"/>
              <a:t> = Shared; </a:t>
            </a:r>
            <a:r>
              <a:rPr lang="en-US" sz="2600" b="1" dirty="0" smtClean="0">
                <a:solidFill>
                  <a:srgbClr val="FF0000"/>
                </a:solidFill>
              </a:rPr>
              <a:t>X</a:t>
            </a:r>
            <a:r>
              <a:rPr lang="en-US" sz="2600" dirty="0" smtClean="0"/>
              <a:t> = Exclusive):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01112" y="2493675"/>
            <a:ext cx="0" cy="2916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39112" y="2722275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32100" y="2391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20616" y="2394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2912" y="2705857"/>
            <a:ext cx="845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R(B)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5055" y="2722275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3429000" y="3238278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67400" y="2464752"/>
            <a:ext cx="0" cy="4244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93352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8388" y="2362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6904" y="2366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2676934"/>
            <a:ext cx="8451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600" dirty="0" smtClean="0"/>
              <a:t>R(A)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S(B)</a:t>
            </a:r>
          </a:p>
          <a:p>
            <a:r>
              <a:rPr lang="en-US" sz="1600" dirty="0" smtClean="0"/>
              <a:t>R(B)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S(E)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1343" y="2693352"/>
            <a:ext cx="84510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E(C)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E(D)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87068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Possible Scenario (</a:t>
            </a:r>
            <a:r>
              <a:rPr lang="en-US" i="1" dirty="0"/>
              <a:t>Cont’d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We can apply strict 2PL to the given interleaved actions of </a:t>
            </a:r>
            <a:r>
              <a:rPr lang="en-US" sz="2600" b="1" i="1" dirty="0"/>
              <a:t>T1</a:t>
            </a:r>
            <a:r>
              <a:rPr lang="en-US" sz="2600" dirty="0"/>
              <a:t> and </a:t>
            </a:r>
            <a:r>
              <a:rPr lang="en-US" sz="2600" b="1" i="1" dirty="0"/>
              <a:t>T2</a:t>
            </a:r>
            <a:r>
              <a:rPr lang="en-US" sz="2600" dirty="0"/>
              <a:t> as follows (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= Shared; </a:t>
            </a:r>
            <a:r>
              <a:rPr lang="en-US" sz="2600" b="1" dirty="0">
                <a:solidFill>
                  <a:srgbClr val="FF0000"/>
                </a:solidFill>
              </a:rPr>
              <a:t>X</a:t>
            </a:r>
            <a:r>
              <a:rPr lang="en-US" sz="2600" dirty="0"/>
              <a:t> = Exclusive):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71600" y="2493675"/>
            <a:ext cx="0" cy="2916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2722275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588" y="2391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1104" y="2394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705857"/>
            <a:ext cx="845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R(B)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5543" y="2722275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2199488" y="3238278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67400" y="2464752"/>
            <a:ext cx="0" cy="4244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93352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8388" y="2362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6904" y="2366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2676934"/>
            <a:ext cx="8451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600" dirty="0" smtClean="0"/>
              <a:t>R(A)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S(B)</a:t>
            </a:r>
          </a:p>
          <a:p>
            <a:r>
              <a:rPr lang="en-US" sz="1600" dirty="0" smtClean="0"/>
              <a:t>R(B)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S(E)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1343" y="2693352"/>
            <a:ext cx="84510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E(C)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E(D)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4762" y="3733800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1 and </a:t>
            </a:r>
            <a:br>
              <a:rPr lang="en-US" dirty="0" smtClean="0"/>
            </a:br>
            <a:r>
              <a:rPr lang="en-US" dirty="0" smtClean="0"/>
              <a:t>age 71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45461" y="3733800"/>
            <a:ext cx="1321939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01343" y="4445238"/>
            <a:ext cx="845103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280" y="4445238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1 </a:t>
            </a:r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96 is inserted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67400" y="5181600"/>
            <a:ext cx="895880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63538" y="5181600"/>
            <a:ext cx="0" cy="45720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46901" y="5634993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</a:t>
            </a:r>
            <a:r>
              <a:rPr lang="en-US" dirty="0" smtClean="0">
                <a:ea typeface="ＭＳ Ｐゴシック" charset="-128"/>
              </a:rPr>
              <a:t>2 </a:t>
            </a: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80 is deleted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552364" y="6400800"/>
            <a:ext cx="1321939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66930" y="5200471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2 and </a:t>
            </a:r>
            <a:br>
              <a:rPr lang="en-US" dirty="0" smtClean="0"/>
            </a:br>
            <a:r>
              <a:rPr lang="en-US" dirty="0" smtClean="0"/>
              <a:t>age 63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Possible Scenario (</a:t>
            </a:r>
            <a:r>
              <a:rPr lang="en-US" i="1" dirty="0"/>
              <a:t>Cont’d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One possible </a:t>
            </a:r>
            <a:r>
              <a:rPr lang="en-US" sz="2600" u="sng" dirty="0" smtClean="0"/>
              <a:t>serial execution</a:t>
            </a:r>
            <a:r>
              <a:rPr lang="en-US" sz="2600" dirty="0" smtClean="0"/>
              <a:t> of </a:t>
            </a:r>
            <a:r>
              <a:rPr lang="en-US" sz="2600" b="1" i="1" dirty="0" smtClean="0"/>
              <a:t>T1</a:t>
            </a:r>
            <a:r>
              <a:rPr lang="en-US" sz="2600" dirty="0" smtClean="0"/>
              <a:t> and </a:t>
            </a:r>
            <a:r>
              <a:rPr lang="en-US" sz="2600" b="1" i="1" dirty="0" smtClean="0"/>
              <a:t>T2</a:t>
            </a:r>
            <a:r>
              <a:rPr lang="en-US" sz="2600" dirty="0" smtClean="0"/>
              <a:t> is as follows 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b="1" dirty="0" smtClean="0">
                <a:solidFill>
                  <a:srgbClr val="FF0000"/>
                </a:solidFill>
              </a:rPr>
              <a:t>S</a:t>
            </a:r>
            <a:r>
              <a:rPr lang="en-US" sz="2600" dirty="0" smtClean="0"/>
              <a:t> = Shared; </a:t>
            </a:r>
            <a:r>
              <a:rPr lang="en-US" sz="2600" b="1" dirty="0" smtClean="0">
                <a:solidFill>
                  <a:srgbClr val="FF0000"/>
                </a:solidFill>
              </a:rPr>
              <a:t>X</a:t>
            </a:r>
            <a:r>
              <a:rPr lang="en-US" sz="2600" dirty="0" smtClean="0"/>
              <a:t> = Exclusive):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71600" y="2493675"/>
            <a:ext cx="0" cy="2916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2722275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588" y="2391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1104" y="2394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705857"/>
            <a:ext cx="84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5543" y="2722275"/>
            <a:ext cx="845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2199488" y="3238278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67400" y="2464752"/>
            <a:ext cx="0" cy="4244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93352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8388" y="2362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6904" y="2366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2676934"/>
            <a:ext cx="8451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600" dirty="0" smtClean="0"/>
              <a:t>R(A)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S(B)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S(E)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1343" y="2693352"/>
            <a:ext cx="8451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E(C)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E(D)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4762" y="3733800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1 and </a:t>
            </a:r>
            <a:br>
              <a:rPr lang="en-US" dirty="0" smtClean="0"/>
            </a:br>
            <a:r>
              <a:rPr lang="en-US" dirty="0" smtClean="0"/>
              <a:t>age 71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45461" y="3733800"/>
            <a:ext cx="1321939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280" y="5297269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1 </a:t>
            </a:r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96 is inserted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67400" y="5681530"/>
            <a:ext cx="762000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46901" y="6135469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</a:t>
            </a:r>
            <a:r>
              <a:rPr lang="en-US" dirty="0" smtClean="0">
                <a:ea typeface="ＭＳ Ｐゴシック" charset="-128"/>
              </a:rPr>
              <a:t>2 </a:t>
            </a: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80 is deleted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66930" y="5200471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2 and </a:t>
            </a:r>
            <a:br>
              <a:rPr lang="en-US" dirty="0" smtClean="0"/>
            </a:br>
            <a:r>
              <a:rPr lang="en-US" dirty="0" smtClean="0"/>
              <a:t>age 80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800600" y="4692196"/>
            <a:ext cx="1045792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0600" y="4692196"/>
            <a:ext cx="0" cy="508275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45461" y="5200471"/>
            <a:ext cx="255139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629400" y="5297269"/>
            <a:ext cx="0" cy="392093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29400" y="5297269"/>
            <a:ext cx="133880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67400" y="6400800"/>
            <a:ext cx="762000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629400" y="6135469"/>
            <a:ext cx="0" cy="265332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6146562"/>
            <a:ext cx="133880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6" grpId="0"/>
      <p:bldP spid="17" grpId="0"/>
      <p:bldP spid="18" grpId="0"/>
      <p:bldP spid="19" grpId="0"/>
      <p:bldP spid="21" grpId="0" animBg="1"/>
      <p:bldP spid="27" grpId="0" animBg="1"/>
      <p:bldP spid="33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Possible Scenario (</a:t>
            </a:r>
            <a:r>
              <a:rPr lang="en-US" i="1" dirty="0"/>
              <a:t>Cont’d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Another possible </a:t>
            </a:r>
            <a:r>
              <a:rPr lang="en-US" sz="2600" u="sng" dirty="0" smtClean="0"/>
              <a:t>serial execution</a:t>
            </a:r>
            <a:r>
              <a:rPr lang="en-US" sz="2600" dirty="0" smtClean="0"/>
              <a:t> of T1 and T2 is as follows (</a:t>
            </a:r>
            <a:r>
              <a:rPr lang="en-US" sz="2600" b="1" dirty="0" smtClean="0">
                <a:solidFill>
                  <a:srgbClr val="FF0000"/>
                </a:solidFill>
              </a:rPr>
              <a:t>S</a:t>
            </a:r>
            <a:r>
              <a:rPr lang="en-US" sz="2600" dirty="0" smtClean="0"/>
              <a:t> = Shared; </a:t>
            </a:r>
            <a:r>
              <a:rPr lang="en-US" sz="2600" b="1" dirty="0" smtClean="0">
                <a:solidFill>
                  <a:srgbClr val="FF0000"/>
                </a:solidFill>
              </a:rPr>
              <a:t>X</a:t>
            </a:r>
            <a:r>
              <a:rPr lang="en-US" sz="2600" dirty="0" smtClean="0"/>
              <a:t> = Exclusive):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71600" y="2493675"/>
            <a:ext cx="0" cy="2916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2722275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588" y="2391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1104" y="2394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705857"/>
            <a:ext cx="845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5543" y="2722275"/>
            <a:ext cx="84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2286000" y="3238278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67400" y="2464752"/>
            <a:ext cx="0" cy="4244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93352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8388" y="2362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6904" y="2366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2676934"/>
            <a:ext cx="8050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b="1" dirty="0" smtClean="0">
              <a:solidFill>
                <a:srgbClr val="FF0000"/>
              </a:solidFill>
            </a:endParaRPr>
          </a:p>
          <a:p>
            <a:endParaRPr lang="en-US" sz="1500" b="1" dirty="0">
              <a:solidFill>
                <a:srgbClr val="FF0000"/>
              </a:solidFill>
            </a:endParaRPr>
          </a:p>
          <a:p>
            <a:endParaRPr lang="en-US" sz="1500" b="1" dirty="0" smtClean="0">
              <a:solidFill>
                <a:srgbClr val="FF0000"/>
              </a:solidFill>
            </a:endParaRPr>
          </a:p>
          <a:p>
            <a:endParaRPr lang="en-US" sz="1500" b="1" dirty="0">
              <a:solidFill>
                <a:srgbClr val="FF0000"/>
              </a:solidFill>
            </a:endParaRPr>
          </a:p>
          <a:p>
            <a:endParaRPr lang="en-US" sz="1500" b="1" dirty="0" smtClean="0">
              <a:solidFill>
                <a:srgbClr val="FF0000"/>
              </a:solidFill>
            </a:endParaRPr>
          </a:p>
          <a:p>
            <a:endParaRPr lang="en-US" sz="1500" b="1" dirty="0">
              <a:solidFill>
                <a:srgbClr val="FF0000"/>
              </a:solidFill>
            </a:endParaRPr>
          </a:p>
          <a:p>
            <a:endParaRPr lang="en-US" sz="1500" b="1" dirty="0" smtClean="0">
              <a:solidFill>
                <a:srgbClr val="FF0000"/>
              </a:solidFill>
            </a:endParaRPr>
          </a:p>
          <a:p>
            <a:r>
              <a:rPr lang="en-US" sz="15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500" dirty="0" smtClean="0"/>
              <a:t>R(A)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S(B)</a:t>
            </a:r>
          </a:p>
          <a:p>
            <a:r>
              <a:rPr lang="en-US" sz="1500" dirty="0" smtClean="0"/>
              <a:t>R(B)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S(C)</a:t>
            </a:r>
          </a:p>
          <a:p>
            <a:r>
              <a:rPr lang="en-US" sz="1500" dirty="0" smtClean="0"/>
              <a:t>R(C)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S(D)</a:t>
            </a:r>
          </a:p>
          <a:p>
            <a:r>
              <a:rPr lang="en-US" sz="1500" dirty="0" smtClean="0"/>
              <a:t>R(D)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S(E)</a:t>
            </a:r>
          </a:p>
          <a:p>
            <a:r>
              <a:rPr lang="en-US" sz="1500" dirty="0" smtClean="0"/>
              <a:t>R(E)</a:t>
            </a:r>
          </a:p>
          <a:p>
            <a:r>
              <a:rPr lang="en-US" sz="1500" dirty="0" smtClean="0"/>
              <a:t>Commit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1343" y="2693352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E(C)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E(D)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4762" y="4057471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1 and </a:t>
            </a:r>
            <a:br>
              <a:rPr lang="en-US" dirty="0" smtClean="0"/>
            </a:br>
            <a:r>
              <a:rPr lang="en-US" dirty="0" smtClean="0"/>
              <a:t>age 96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67400" y="3488108"/>
            <a:ext cx="845103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96340" y="3488108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1 </a:t>
            </a:r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96 is inserted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72030" y="4233016"/>
            <a:ext cx="824310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96340" y="4487968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</a:t>
            </a:r>
            <a:r>
              <a:rPr lang="en-US" dirty="0" smtClean="0">
                <a:ea typeface="ＭＳ Ｐゴシック" charset="-128"/>
              </a:rPr>
              <a:t>2 </a:t>
            </a: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80 is deleted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66930" y="5581471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2 and </a:t>
            </a:r>
            <a:br>
              <a:rPr lang="en-US" dirty="0" smtClean="0"/>
            </a:br>
            <a:r>
              <a:rPr lang="en-US" dirty="0" smtClean="0"/>
              <a:t>age 63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809146" y="5705193"/>
            <a:ext cx="1045792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19130" y="4048925"/>
            <a:ext cx="0" cy="1664814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49040" y="4057471"/>
            <a:ext cx="255139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96340" y="4233016"/>
            <a:ext cx="0" cy="276218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76609" y="6629400"/>
            <a:ext cx="1185447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76609" y="5581471"/>
            <a:ext cx="0" cy="1047929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495800" y="5578265"/>
            <a:ext cx="180811" cy="3206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6" grpId="0"/>
      <p:bldP spid="17" grpId="0"/>
      <p:bldP spid="18" grpId="0"/>
      <p:bldP spid="19" grpId="0"/>
      <p:bldP spid="21" grpId="0" animBg="1"/>
      <p:bldP spid="27" grpId="0" animBg="1"/>
      <p:bldP spid="33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Scenario: </a:t>
            </a:r>
            <a:r>
              <a:rPr lang="en-US" i="1" dirty="0" smtClean="0"/>
              <a:t>Revisit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We can apply strict 2PL to the given interleaved actions of </a:t>
            </a:r>
            <a:r>
              <a:rPr lang="en-US" sz="2600" b="1" i="1" dirty="0"/>
              <a:t>T1</a:t>
            </a:r>
            <a:r>
              <a:rPr lang="en-US" sz="2600" dirty="0"/>
              <a:t> and </a:t>
            </a:r>
            <a:r>
              <a:rPr lang="en-US" sz="2600" b="1" i="1" dirty="0"/>
              <a:t>T2</a:t>
            </a:r>
            <a:r>
              <a:rPr lang="en-US" sz="2600" dirty="0"/>
              <a:t> as follows (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= Shared; </a:t>
            </a:r>
            <a:r>
              <a:rPr lang="en-US" sz="2600" b="1" dirty="0">
                <a:solidFill>
                  <a:srgbClr val="FF0000"/>
                </a:solidFill>
              </a:rPr>
              <a:t>X</a:t>
            </a:r>
            <a:r>
              <a:rPr lang="en-US" sz="2600" dirty="0"/>
              <a:t> = Exclusive):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71600" y="2493675"/>
            <a:ext cx="0" cy="2916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2722275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588" y="2391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1104" y="2394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705857"/>
            <a:ext cx="845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R(B)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5543" y="2722275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2199488" y="3238278"/>
            <a:ext cx="838200" cy="73564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67400" y="2464752"/>
            <a:ext cx="0" cy="4244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93352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8388" y="2362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6904" y="2366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2676934"/>
            <a:ext cx="8451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S(A)</a:t>
            </a:r>
          </a:p>
          <a:p>
            <a:r>
              <a:rPr lang="en-US" sz="1600" dirty="0" smtClean="0"/>
              <a:t>R(A)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S(B)</a:t>
            </a:r>
          </a:p>
          <a:p>
            <a:r>
              <a:rPr lang="en-US" sz="1600" dirty="0" smtClean="0"/>
              <a:t>R(B)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S(E)</a:t>
            </a:r>
          </a:p>
          <a:p>
            <a:r>
              <a:rPr lang="en-US" sz="1600" dirty="0" smtClean="0"/>
              <a:t>R(E)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1343" y="2693352"/>
            <a:ext cx="84510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E(C)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E(D)</a:t>
            </a:r>
          </a:p>
          <a:p>
            <a:r>
              <a:rPr lang="en-US" sz="1600" dirty="0" smtClean="0"/>
              <a:t>R(D)</a:t>
            </a:r>
          </a:p>
          <a:p>
            <a:r>
              <a:rPr lang="en-US" sz="1600" dirty="0" smtClean="0"/>
              <a:t>W(D)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4762" y="3733800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1 and </a:t>
            </a:r>
            <a:br>
              <a:rPr lang="en-US" dirty="0" smtClean="0"/>
            </a:br>
            <a:r>
              <a:rPr lang="en-US" dirty="0" smtClean="0"/>
              <a:t>age 71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45461" y="3733800"/>
            <a:ext cx="1321939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01343" y="4445238"/>
            <a:ext cx="845103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280" y="4445238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1 </a:t>
            </a:r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96 is inserted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67400" y="5181600"/>
            <a:ext cx="895880" cy="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63538" y="5181600"/>
            <a:ext cx="0" cy="45720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46901" y="5634993"/>
            <a:ext cx="223208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ＭＳ Ｐゴシック" charset="-128"/>
              </a:rPr>
              <a:t>A tuple with </a:t>
            </a:r>
            <a:r>
              <a:rPr lang="en-US" dirty="0">
                <a:ea typeface="ＭＳ Ｐゴシック" charset="-128"/>
              </a:rPr>
              <a:t>rating </a:t>
            </a:r>
            <a:r>
              <a:rPr lang="en-US" dirty="0" smtClean="0">
                <a:ea typeface="ＭＳ Ｐゴシック" charset="-128"/>
              </a:rPr>
              <a:t>2 </a:t>
            </a:r>
          </a:p>
          <a:p>
            <a:r>
              <a:rPr lang="en-US" dirty="0" smtClean="0">
                <a:ea typeface="ＭＳ Ｐゴシック" charset="-128"/>
              </a:rPr>
              <a:t>and </a:t>
            </a:r>
            <a:r>
              <a:rPr lang="en-US" dirty="0">
                <a:ea typeface="ＭＳ Ｐゴシック" charset="-128"/>
              </a:rPr>
              <a:t>age </a:t>
            </a:r>
            <a:r>
              <a:rPr lang="en-US" dirty="0" smtClean="0">
                <a:ea typeface="ＭＳ Ｐゴシック" charset="-128"/>
              </a:rPr>
              <a:t>80 is deleted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552364" y="6400800"/>
            <a:ext cx="1321939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66930" y="5200471"/>
            <a:ext cx="138211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tuple with </a:t>
            </a:r>
            <a:br>
              <a:rPr lang="en-US" dirty="0" smtClean="0"/>
            </a:br>
            <a:r>
              <a:rPr lang="en-US" dirty="0" smtClean="0"/>
              <a:t>rating 2 and </a:t>
            </a:r>
            <a:br>
              <a:rPr lang="en-US" dirty="0" smtClean="0"/>
            </a:br>
            <a:r>
              <a:rPr lang="en-US" dirty="0" smtClean="0"/>
              <a:t>age 63 is </a:t>
            </a:r>
            <a:br>
              <a:rPr lang="en-US" dirty="0" smtClean="0"/>
            </a:br>
            <a:r>
              <a:rPr lang="en-US" dirty="0" smtClean="0"/>
              <a:t>returned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52400" y="5562600"/>
            <a:ext cx="2466188" cy="9144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schedule is not identical to any serial execution of T1 and T2!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Phantom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problem is that </a:t>
            </a:r>
            <a:r>
              <a:rPr lang="en-US" sz="2600" b="1" i="1" dirty="0" smtClean="0"/>
              <a:t>T1 </a:t>
            </a:r>
            <a:r>
              <a:rPr lang="en-US" sz="2600" dirty="0" smtClean="0"/>
              <a:t>assumes that it has locked “all” the pages which contain Sailors records with rating 1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This assumption is violated when </a:t>
            </a:r>
            <a:r>
              <a:rPr lang="en-US" sz="2600" b="1" i="1" dirty="0" smtClean="0">
                <a:ea typeface="ＭＳ Ｐゴシック" charset="-128"/>
              </a:rPr>
              <a:t>T2</a:t>
            </a:r>
            <a:r>
              <a:rPr lang="en-US" sz="2600" dirty="0" smtClean="0">
                <a:ea typeface="ＭＳ Ｐゴシック" charset="-128"/>
              </a:rPr>
              <a:t> inserts a new Sailor record with rating 1 on a </a:t>
            </a:r>
            <a:r>
              <a:rPr lang="en-US" sz="2600" i="1" dirty="0" smtClean="0">
                <a:ea typeface="ＭＳ Ｐゴシック" charset="-128"/>
              </a:rPr>
              <a:t>different</a:t>
            </a:r>
            <a:r>
              <a:rPr lang="en-US" sz="2600" dirty="0" smtClean="0">
                <a:ea typeface="ＭＳ Ｐゴシック" charset="-128"/>
              </a:rPr>
              <a:t> page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Hence, locking pages at any given time does not prevent new </a:t>
            </a:r>
            <a:r>
              <a:rPr lang="en-US" sz="2600" i="1" u="sng" dirty="0" smtClean="0">
                <a:ea typeface="ＭＳ Ｐゴシック" charset="-128"/>
              </a:rPr>
              <a:t>phantom</a:t>
            </a:r>
            <a:r>
              <a:rPr lang="en-US" sz="2600" dirty="0" smtClean="0">
                <a:ea typeface="ＭＳ Ｐゴシック" charset="-128"/>
              </a:rPr>
              <a:t> records from being added on other pages!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This is commonly known as the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 “</a:t>
            </a:r>
            <a:r>
              <a:rPr lang="en-US" sz="2400" i="1" dirty="0" smtClean="0">
                <a:solidFill>
                  <a:srgbClr val="FF0000"/>
                </a:solidFill>
                <a:ea typeface="ＭＳ Ｐゴシック" charset="-128"/>
              </a:rPr>
              <a:t>Phantom Problem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”</a:t>
            </a:r>
          </a:p>
          <a:p>
            <a:pPr lvl="1">
              <a:buFont typeface="Wingdings" pitchFamily="2" charset="2"/>
              <a:buChar char="§"/>
            </a:pPr>
            <a:endParaRPr lang="en-US" sz="22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The Phantom Problem is caused, not because of a flaw in the Strict 2PL protocol, but because of </a:t>
            </a:r>
            <a:r>
              <a:rPr lang="en-US" sz="2600" b="1" i="1" dirty="0" smtClean="0">
                <a:ea typeface="ＭＳ Ｐゴシック" charset="-128"/>
              </a:rPr>
              <a:t>T1</a:t>
            </a:r>
            <a:r>
              <a:rPr lang="en-US" sz="2600" dirty="0" smtClean="0">
                <a:ea typeface="ＭＳ Ｐゴシック" charset="-128"/>
              </a:rPr>
              <a:t>’s unrealistic assumptions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 lIns="0" rIns="0"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C</a:t>
            </a:r>
            <a:r>
              <a:rPr lang="en-US" dirty="0" smtClean="0"/>
              <a:t>an We Solve the </a:t>
            </a:r>
            <a:br>
              <a:rPr lang="en-US" dirty="0" smtClean="0"/>
            </a:br>
            <a:r>
              <a:rPr lang="en-US" dirty="0" smtClean="0"/>
              <a:t>Phantom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If there is </a:t>
            </a:r>
            <a:r>
              <a:rPr lang="en-US" sz="2800" i="1" dirty="0" smtClean="0"/>
              <a:t>no index </a:t>
            </a:r>
            <a:r>
              <a:rPr lang="en-US" sz="2800" dirty="0" smtClean="0"/>
              <a:t>on rating</a:t>
            </a:r>
            <a:r>
              <a:rPr lang="en-US" sz="2800" i="1" dirty="0" smtClean="0"/>
              <a:t> </a:t>
            </a:r>
            <a:r>
              <a:rPr lang="en-US" sz="2800" dirty="0" smtClean="0"/>
              <a:t>and all pages in Sailors must be scanned, </a:t>
            </a:r>
            <a:r>
              <a:rPr lang="en-US" sz="2800" b="1" i="1" dirty="0" smtClean="0"/>
              <a:t>T1</a:t>
            </a:r>
            <a:r>
              <a:rPr lang="en-US" sz="2800" dirty="0" smtClean="0"/>
              <a:t> should somehow ensure that no </a:t>
            </a:r>
            <a:r>
              <a:rPr lang="en-US" sz="2800" i="1" dirty="0" smtClean="0"/>
              <a:t>new</a:t>
            </a:r>
            <a:r>
              <a:rPr lang="en-US" sz="2800" dirty="0" smtClean="0"/>
              <a:t> pages are inserted to the Sailors relation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This has to do with the </a:t>
            </a:r>
            <a:r>
              <a:rPr lang="en-US" sz="2600" i="1" dirty="0" smtClean="0">
                <a:solidFill>
                  <a:srgbClr val="0070C0"/>
                </a:solidFill>
              </a:rPr>
              <a:t>locking granularity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If there is an </a:t>
            </a:r>
            <a:r>
              <a:rPr lang="en-US" sz="2800" i="1" u="sng" dirty="0"/>
              <a:t>index</a:t>
            </a:r>
            <a:r>
              <a:rPr lang="en-US" sz="2800" dirty="0"/>
              <a:t> on rating, </a:t>
            </a:r>
            <a:r>
              <a:rPr lang="en-US" sz="2800" b="1" i="1" dirty="0"/>
              <a:t>T1</a:t>
            </a:r>
            <a:r>
              <a:rPr lang="en-US" sz="2800" dirty="0"/>
              <a:t> can lock the index entries and the data pages which involve the targeted ratings, and accordingly prevent new insertions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This technique is known as </a:t>
            </a:r>
            <a:r>
              <a:rPr lang="en-US" sz="2600" i="1" dirty="0">
                <a:solidFill>
                  <a:srgbClr val="0070C0"/>
                </a:solidFill>
              </a:rPr>
              <a:t>index locking 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6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467577095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3290" y="51816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Control in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>
                <a:ea typeface="ＭＳ Ｐゴシック" charset="-128"/>
              </a:rPr>
              <a:t>We focus on applying concurrency control </a:t>
            </a:r>
            <a:r>
              <a:rPr lang="en-US" sz="2600" dirty="0" smtClean="0">
                <a:ea typeface="ＭＳ Ｐゴシック" charset="-128"/>
              </a:rPr>
              <a:t>on B+ trees for: </a:t>
            </a: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  <a:ea typeface="ＭＳ Ｐゴシック" charset="-128"/>
              </a:rPr>
              <a:t>Searches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  <a:ea typeface="ＭＳ Ｐゴシック" charset="-128"/>
              </a:rPr>
              <a:t>Insertions/deletions</a:t>
            </a:r>
            <a:endParaRPr lang="en-US" sz="2600" dirty="0">
              <a:solidFill>
                <a:srgbClr val="0070C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i="1" dirty="0" smtClean="0"/>
              <a:t>Three</a:t>
            </a:r>
            <a:r>
              <a:rPr lang="en-US" sz="2600" dirty="0" smtClean="0"/>
              <a:t> observations provide the necessary insights to apply a locking protocol for B+ trees: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The higher levels of a B+ tree only direct searches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Searches never go back up a B+ tree when they proceed along paths to desired leafs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Insertions/deletions can cause splits/merges, which might propagate all the way up, from leafs to the root of a B+ tree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5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2PL vs. Strict 2PL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300" dirty="0" smtClean="0">
                <a:solidFill>
                  <a:srgbClr val="00B050"/>
                </a:solidFill>
              </a:rPr>
              <a:t>Two-Phase Locking (2PL):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ea typeface="ＭＳ Ｐゴシック" charset="-128"/>
              </a:rPr>
              <a:t>Limits </a:t>
            </a:r>
            <a:r>
              <a:rPr lang="en-US" sz="3200" dirty="0">
                <a:ea typeface="ＭＳ Ｐゴシック" charset="-128"/>
              </a:rPr>
              <a:t>concurrency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ea typeface="ＭＳ Ｐゴシック" charset="-128"/>
              </a:rPr>
              <a:t>May </a:t>
            </a:r>
            <a:r>
              <a:rPr lang="en-US" sz="3200" dirty="0">
                <a:ea typeface="ＭＳ Ｐゴシック" charset="-128"/>
              </a:rPr>
              <a:t>lead to deadlocks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ea typeface="ＭＳ Ｐゴシック" charset="-128"/>
              </a:rPr>
              <a:t>May have ‘dirty reads’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3300" dirty="0" smtClean="0">
                <a:solidFill>
                  <a:srgbClr val="00B050"/>
                </a:solidFill>
              </a:rPr>
              <a:t>Strict 2PL: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ea typeface="ＭＳ Ｐゴシック" charset="-128"/>
              </a:rPr>
              <a:t>Limits concurrency more </a:t>
            </a:r>
            <a:r>
              <a:rPr lang="en-US" sz="3200" dirty="0" smtClean="0">
                <a:ea typeface="ＭＳ Ｐゴシック" charset="-128"/>
              </a:rPr>
              <a:t/>
            </a:r>
            <a:br>
              <a:rPr lang="en-US" sz="3200" dirty="0" smtClean="0">
                <a:ea typeface="ＭＳ Ｐゴシック" charset="-128"/>
              </a:rPr>
            </a:br>
            <a:r>
              <a:rPr lang="en-US" sz="3200" dirty="0" smtClean="0">
                <a:ea typeface="ＭＳ Ｐゴシック" charset="-128"/>
              </a:rPr>
              <a:t>(</a:t>
            </a:r>
            <a:r>
              <a:rPr lang="en-US" sz="3200" i="1" dirty="0" smtClean="0">
                <a:ea typeface="ＭＳ Ｐゴシック" charset="-128"/>
              </a:rPr>
              <a:t>but</a:t>
            </a:r>
            <a:r>
              <a:rPr lang="en-US" sz="3200" dirty="0" smtClean="0">
                <a:ea typeface="ＭＳ Ｐゴシック" charset="-128"/>
              </a:rPr>
              <a:t>, actions of different </a:t>
            </a:r>
            <a:br>
              <a:rPr lang="en-US" sz="3200" dirty="0" smtClean="0">
                <a:ea typeface="ＭＳ Ｐゴシック" charset="-128"/>
              </a:rPr>
            </a:br>
            <a:r>
              <a:rPr lang="en-US" sz="3200" dirty="0" smtClean="0">
                <a:ea typeface="ＭＳ Ｐゴシック" charset="-128"/>
              </a:rPr>
              <a:t>transactions can still be interleaved)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ea typeface="ＭＳ Ｐゴシック" charset="-128"/>
              </a:rPr>
              <a:t>May </a:t>
            </a:r>
            <a:r>
              <a:rPr lang="en-US" sz="3200" dirty="0">
                <a:ea typeface="ＭＳ Ｐゴシック" charset="-128"/>
              </a:rPr>
              <a:t>still lead to </a:t>
            </a:r>
            <a:r>
              <a:rPr lang="en-US" sz="3200" dirty="0" smtClean="0">
                <a:ea typeface="ＭＳ Ｐゴシック" charset="-128"/>
              </a:rPr>
              <a:t>deadlocks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ea typeface="ＭＳ Ｐゴシック" charset="-128"/>
              </a:rPr>
              <a:t>Avoids </a:t>
            </a:r>
            <a:r>
              <a:rPr lang="en-US" sz="3200" dirty="0">
                <a:ea typeface="ＭＳ Ｐゴシック" charset="-128"/>
              </a:rPr>
              <a:t>‘dirty reads</a:t>
            </a:r>
            <a:r>
              <a:rPr lang="en-US" sz="3200" dirty="0" smtClean="0">
                <a:ea typeface="ＭＳ Ｐゴシック" charset="-128"/>
              </a:rPr>
              <a:t>’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934337" y="1397952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72337" y="1626552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5325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53841" y="1299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96680" y="1610134"/>
            <a:ext cx="13062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SHARED(A)</a:t>
            </a:r>
          </a:p>
          <a:p>
            <a:r>
              <a:rPr lang="en-US" sz="1600" dirty="0" smtClean="0"/>
              <a:t>R(A)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</a:rPr>
              <a:t>EXCLUSIVE(C)</a:t>
            </a:r>
          </a:p>
          <a:p>
            <a:r>
              <a:rPr lang="en-US" sz="1600" dirty="0" smtClean="0"/>
              <a:t>R(C)</a:t>
            </a:r>
          </a:p>
          <a:p>
            <a:r>
              <a:rPr lang="en-US" sz="1600" dirty="0" smtClean="0"/>
              <a:t>W(C)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8280" y="1626552"/>
            <a:ext cx="14137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</a:rPr>
              <a:t>SHARED(A)</a:t>
            </a:r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EXECLUSIVE(B)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W(B)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2674" y="4222093"/>
            <a:ext cx="293772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Schedule with </a:t>
            </a:r>
            <a:r>
              <a:rPr lang="en-US" b="1" i="1" dirty="0" smtClean="0"/>
              <a:t>Strict 2PL </a:t>
            </a:r>
            <a:br>
              <a:rPr lang="en-US" b="1" i="1" dirty="0" smtClean="0"/>
            </a:br>
            <a:r>
              <a:rPr lang="en-US" b="1" dirty="0" smtClean="0"/>
              <a:t>and </a:t>
            </a:r>
            <a:r>
              <a:rPr lang="en-US" b="1" i="1" dirty="0" smtClean="0"/>
              <a:t>Interleaved Actions</a:t>
            </a:r>
            <a:endParaRPr lang="en-US" b="1" i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502674" y="1295400"/>
            <a:ext cx="0" cy="29266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02674" y="1295400"/>
            <a:ext cx="294402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446698" y="1299236"/>
            <a:ext cx="0" cy="29266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Locking Strategy 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153" name="Rounded Rectangle 152"/>
          <p:cNvSpPr/>
          <p:nvPr/>
        </p:nvSpPr>
        <p:spPr>
          <a:xfrm>
            <a:off x="3471016" y="4098423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622431" y="4140438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2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Locking Strategy </a:t>
            </a:r>
            <a:r>
              <a:rPr lang="en-US" dirty="0" smtClean="0"/>
              <a:t>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153" name="Rounded Rectangle 152"/>
          <p:cNvSpPr/>
          <p:nvPr/>
        </p:nvSpPr>
        <p:spPr>
          <a:xfrm>
            <a:off x="3471016" y="4098423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292124" y="4769319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35657" y="4770252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Locking Strategy </a:t>
            </a:r>
            <a:r>
              <a:rPr lang="en-US" dirty="0" smtClean="0"/>
              <a:t>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153" name="Rounded Rectangle 152"/>
          <p:cNvSpPr/>
          <p:nvPr/>
        </p:nvSpPr>
        <p:spPr>
          <a:xfrm>
            <a:off x="3471016" y="4098423"/>
            <a:ext cx="1981200" cy="41228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622431" y="4140438"/>
            <a:ext cx="248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292124" y="4769319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35657" y="4770252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Locking Strategy </a:t>
            </a:r>
            <a:r>
              <a:rPr lang="en-US" dirty="0" smtClean="0"/>
              <a:t>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4292124" y="4769319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5215784" y="5556243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340571" y="5363474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Locking Strategy </a:t>
            </a:r>
            <a:r>
              <a:rPr lang="en-US" dirty="0" smtClean="0"/>
              <a:t>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5215784" y="5556243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340571" y="5363474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61345" y="4836972"/>
            <a:ext cx="248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292124" y="4769319"/>
            <a:ext cx="1981200" cy="41228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Locking Strategy </a:t>
            </a:r>
            <a:r>
              <a:rPr lang="en-US" dirty="0" smtClean="0"/>
              <a:t>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5215784" y="5556243"/>
            <a:ext cx="1981200" cy="4122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239000" y="5667218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562600" y="6291051"/>
            <a:ext cx="1777971" cy="42309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Locking Strategy </a:t>
            </a:r>
            <a:r>
              <a:rPr lang="en-US" dirty="0" smtClean="0"/>
              <a:t>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5215784" y="5556243"/>
            <a:ext cx="1981200" cy="41228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239000" y="5667218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562600" y="6291051"/>
            <a:ext cx="1777971" cy="42309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704886" y="5168835"/>
            <a:ext cx="248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Locking Strategy </a:t>
            </a:r>
            <a:r>
              <a:rPr lang="en-US" dirty="0" smtClean="0"/>
              <a:t>for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70" y="1202108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A search should obtain Shared locks on nodes, starting at the root and proceeding along the path to the desired leaf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Since searches never go back up the tree, a lock on a node can be released as soon as a lock on a child node is obtained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a typeface="ＭＳ Ｐゴシック" charset="-128"/>
              </a:rPr>
              <a:t>Example: Search for data entry </a:t>
            </a:r>
            <a:r>
              <a:rPr lang="en-US" sz="2400" dirty="0" smtClean="0">
                <a:solidFill>
                  <a:srgbClr val="00B050"/>
                </a:solidFill>
                <a:ea typeface="ＭＳ Ｐゴシック" charset="-128"/>
              </a:rPr>
              <a:t>38*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200" y="4140438"/>
            <a:ext cx="8912225" cy="2514600"/>
            <a:chOff x="76200" y="228600"/>
            <a:chExt cx="8912225" cy="61722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794125" y="252537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2" name="Rectangle 57"/>
            <p:cNvSpPr>
              <a:spLocks noChangeArrowheads="1"/>
            </p:cNvSpPr>
            <p:nvPr/>
          </p:nvSpPr>
          <p:spPr bwMode="auto">
            <a:xfrm>
              <a:off x="4632325" y="1907961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517525" y="5599806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54705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63849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12795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270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30321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4022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47847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775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537325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76"/>
            <p:cNvSpPr>
              <a:spLocks noChangeArrowheads="1"/>
            </p:cNvSpPr>
            <p:nvPr/>
          </p:nvSpPr>
          <p:spPr bwMode="auto">
            <a:xfrm>
              <a:off x="7531100" y="5620782"/>
              <a:ext cx="6238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152" name="Rectangle 78"/>
            <p:cNvSpPr>
              <a:spLocks noChangeArrowheads="1"/>
            </p:cNvSpPr>
            <p:nvPr/>
          </p:nvSpPr>
          <p:spPr bwMode="auto">
            <a:xfrm>
              <a:off x="2117725" y="3812960"/>
              <a:ext cx="488950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849269" y="4953196"/>
            <a:ext cx="229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Keep Locked Until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the Result is Returned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562600" y="6291051"/>
            <a:ext cx="1777971" cy="42309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4" idx="2"/>
            <a:endCxn id="77" idx="0"/>
          </p:cNvCxnSpPr>
          <p:nvPr/>
        </p:nvCxnSpPr>
        <p:spPr>
          <a:xfrm flipH="1">
            <a:off x="6451586" y="5599527"/>
            <a:ext cx="1542997" cy="691524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Towards A </a:t>
            </a:r>
            <a:r>
              <a:rPr lang="en-US" dirty="0"/>
              <a:t>Locking Strategy for </a:t>
            </a:r>
            <a:r>
              <a:rPr lang="en-US" dirty="0" smtClean="0"/>
              <a:t>Insertions/Deletions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ea typeface="ＭＳ Ｐゴシック" charset="-128"/>
              </a:rPr>
              <a:t>A conservative strategy for an insertion/deletion would be to obtain Exclusive locks on all the nodes along the path to the desired leaf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This is because splits/merges can propagate all the way up to the root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However, once a child is locked, its lock will be needed only if a split/merge propagates back to it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When won’t a split </a:t>
            </a:r>
            <a:r>
              <a:rPr lang="en-US" sz="2800" dirty="0" smtClean="0">
                <a:solidFill>
                  <a:srgbClr val="0070C0"/>
                </a:solidFill>
              </a:rPr>
              <a:t>happen</a:t>
            </a:r>
            <a:r>
              <a:rPr lang="en-US" sz="2800" dirty="0" smtClean="0">
                <a:solidFill>
                  <a:srgbClr val="0070C0"/>
                </a:solidFill>
              </a:rPr>
              <a:t>?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When the node’s child is </a:t>
            </a:r>
            <a:r>
              <a:rPr lang="en-US" sz="2600" i="1" dirty="0" smtClean="0"/>
              <a:t>not full</a:t>
            </a:r>
          </a:p>
          <a:p>
            <a:pPr lvl="1">
              <a:buFont typeface="Wingdings" pitchFamily="2" charset="2"/>
              <a:buChar char="§"/>
            </a:pPr>
            <a:endParaRPr lang="en-US" sz="2200" i="1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When won’t a </a:t>
            </a:r>
            <a:r>
              <a:rPr lang="en-US" sz="2800">
                <a:solidFill>
                  <a:srgbClr val="0070C0"/>
                </a:solidFill>
              </a:rPr>
              <a:t>merge </a:t>
            </a:r>
            <a:r>
              <a:rPr lang="en-US" sz="2800" smtClean="0">
                <a:solidFill>
                  <a:srgbClr val="0070C0"/>
                </a:solidFill>
              </a:rPr>
              <a:t>happen?</a:t>
            </a:r>
            <a:endParaRPr lang="en-US" sz="28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When </a:t>
            </a:r>
            <a:r>
              <a:rPr lang="en-US" sz="2600" dirty="0" smtClean="0"/>
              <a:t>the node’s </a:t>
            </a:r>
            <a:r>
              <a:rPr lang="en-US" sz="2600" dirty="0"/>
              <a:t>child is </a:t>
            </a:r>
            <a:r>
              <a:rPr lang="en-US" sz="2600" i="1" dirty="0" smtClean="0"/>
              <a:t>more than half-empty</a:t>
            </a:r>
            <a:endParaRPr lang="en-US" sz="2600" i="1" dirty="0"/>
          </a:p>
          <a:p>
            <a:pPr lvl="1">
              <a:buFont typeface="Wingdings" pitchFamily="2" charset="2"/>
              <a:buChar char="§"/>
            </a:pPr>
            <a:endParaRPr lang="en-US" sz="2200" i="1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Lock-Coupling</a:t>
            </a:r>
            <a:r>
              <a:rPr lang="en-US" dirty="0" smtClean="0"/>
              <a:t>: A </a:t>
            </a:r>
            <a:r>
              <a:rPr lang="en-US" dirty="0"/>
              <a:t>Locking Strategy for </a:t>
            </a:r>
            <a:r>
              <a:rPr lang="en-US" dirty="0" smtClean="0"/>
              <a:t>Insertions/Deletions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84" y="1524000"/>
            <a:ext cx="8686800" cy="5257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/>
              <a:t>A strategy</a:t>
            </a:r>
            <a:r>
              <a:rPr lang="en-US" sz="2800" dirty="0" smtClean="0"/>
              <a:t>, known as </a:t>
            </a:r>
            <a:r>
              <a:rPr lang="en-US" sz="2800" i="1" dirty="0" smtClean="0">
                <a:solidFill>
                  <a:srgbClr val="0070C0"/>
                </a:solidFill>
              </a:rPr>
              <a:t>lock-coupling</a:t>
            </a:r>
            <a:r>
              <a:rPr lang="en-US" sz="2800" dirty="0" smtClean="0"/>
              <a:t>, for insertions/deletions can be pursued as follows: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Start </a:t>
            </a:r>
            <a:r>
              <a:rPr lang="en-US" sz="2600" dirty="0"/>
              <a:t>at </a:t>
            </a:r>
            <a:r>
              <a:rPr lang="en-US" sz="2600" dirty="0" smtClean="0"/>
              <a:t>the root </a:t>
            </a:r>
            <a:r>
              <a:rPr lang="en-US" sz="2600" dirty="0"/>
              <a:t>and go down, obtaining </a:t>
            </a:r>
            <a:r>
              <a:rPr lang="en-US" sz="2600" dirty="0" smtClean="0"/>
              <a:t>Shared </a:t>
            </a:r>
            <a:r>
              <a:rPr lang="en-US" sz="2600" dirty="0"/>
              <a:t>locks as </a:t>
            </a:r>
            <a:r>
              <a:rPr lang="en-US" sz="2600" dirty="0" smtClean="0"/>
              <a:t>needed (an Exclusive lock is only obtained for the desired </a:t>
            </a:r>
            <a:br>
              <a:rPr lang="en-US" sz="2600" dirty="0" smtClean="0"/>
            </a:br>
            <a:r>
              <a:rPr lang="en-US" sz="2600" dirty="0" smtClean="0"/>
              <a:t>leaf node)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Once a child </a:t>
            </a:r>
            <a:r>
              <a:rPr lang="en-US" sz="2600" dirty="0"/>
              <a:t>is locked, check if it is </a:t>
            </a:r>
            <a:r>
              <a:rPr lang="en-US" sz="2600" u="sng" dirty="0" smtClean="0"/>
              <a:t>safe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If </a:t>
            </a:r>
            <a:r>
              <a:rPr lang="en-US" sz="2600" dirty="0" smtClean="0"/>
              <a:t>the child </a:t>
            </a:r>
            <a:r>
              <a:rPr lang="en-US" sz="2600" dirty="0"/>
              <a:t>is safe, release all locks on </a:t>
            </a:r>
            <a:r>
              <a:rPr lang="en-US" sz="2600" dirty="0" smtClean="0"/>
              <a:t>ancestors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 node is safe when </a:t>
            </a:r>
            <a:r>
              <a:rPr lang="en-US" sz="2800" dirty="0"/>
              <a:t>changes will not propagate up beyond </a:t>
            </a:r>
            <a:r>
              <a:rPr lang="en-US" sz="2800" dirty="0" smtClean="0"/>
              <a:t>it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B050"/>
                </a:solidFill>
              </a:rPr>
              <a:t>A safe node for an insertion is the one that </a:t>
            </a:r>
            <a:r>
              <a:rPr lang="en-US" sz="2600" u="sng" dirty="0" smtClean="0">
                <a:solidFill>
                  <a:srgbClr val="00B050"/>
                </a:solidFill>
              </a:rPr>
              <a:t>is </a:t>
            </a:r>
            <a:r>
              <a:rPr lang="en-US" sz="2600" u="sng" dirty="0">
                <a:solidFill>
                  <a:srgbClr val="00B050"/>
                </a:solidFill>
              </a:rPr>
              <a:t>not </a:t>
            </a:r>
            <a:r>
              <a:rPr lang="en-US" sz="2600" u="sng" dirty="0" smtClean="0">
                <a:solidFill>
                  <a:srgbClr val="00B050"/>
                </a:solidFill>
              </a:rPr>
              <a:t>full</a:t>
            </a:r>
            <a:endParaRPr lang="en-US" sz="2600" u="sng" dirty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B050"/>
                </a:solidFill>
              </a:rPr>
              <a:t>A safe node for a deletion is the one that </a:t>
            </a:r>
            <a:r>
              <a:rPr lang="en-US" sz="2600" u="sng" dirty="0" smtClean="0">
                <a:solidFill>
                  <a:srgbClr val="00B050"/>
                </a:solidFill>
              </a:rPr>
              <a:t>is more than</a:t>
            </a:r>
            <a:br>
              <a:rPr lang="en-US" sz="2600" u="sng" dirty="0" smtClean="0">
                <a:solidFill>
                  <a:srgbClr val="00B050"/>
                </a:solidFill>
              </a:rPr>
            </a:br>
            <a:r>
              <a:rPr lang="en-US" sz="2600" u="sng" dirty="0" smtClean="0">
                <a:solidFill>
                  <a:srgbClr val="00B050"/>
                </a:solidFill>
              </a:rPr>
              <a:t>half-empty</a:t>
            </a:r>
            <a:endParaRPr lang="en-US" sz="2600" u="sng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Performance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300" dirty="0" smtClean="0"/>
              <a:t>Locking comes with delays mainly from </a:t>
            </a:r>
            <a:r>
              <a:rPr lang="en-US" sz="3300" i="1" dirty="0" smtClean="0">
                <a:solidFill>
                  <a:srgbClr val="0070C0"/>
                </a:solidFill>
              </a:rPr>
              <a:t>blocking</a:t>
            </a:r>
          </a:p>
          <a:p>
            <a:pPr>
              <a:buFont typeface="Wingdings" pitchFamily="2" charset="2"/>
              <a:buChar char="§"/>
            </a:pPr>
            <a:endParaRPr lang="en-US" sz="3300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3300" dirty="0" smtClean="0">
                <a:ea typeface="ＭＳ Ｐゴシック" charset="-128"/>
              </a:rPr>
              <a:t>Usually, the first few transactions are unlikely to conflict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>
                <a:ea typeface="ＭＳ Ｐゴシック" charset="-128"/>
              </a:rPr>
              <a:t>Throughput can rise in proportion to the number of active transactions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3400" dirty="0" smtClean="0">
                <a:ea typeface="ＭＳ Ｐゴシック" charset="-128"/>
              </a:rPr>
              <a:t>As more transactions are executed concurrently, the likelihood of blocking increases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>
                <a:ea typeface="ＭＳ Ｐゴシック" charset="-128"/>
              </a:rPr>
              <a:t>Throughput will increase more slowly with the number of active transactions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3400" dirty="0" smtClean="0">
                <a:ea typeface="ＭＳ Ｐゴシック" charset="-128"/>
              </a:rPr>
              <a:t>There comes a point when adding another active transaction will actually decrease throughput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>
                <a:ea typeface="ＭＳ Ｐゴシック" charset="-128"/>
              </a:rPr>
              <a:t>When the system </a:t>
            </a:r>
            <a:r>
              <a:rPr lang="en-US" sz="3100" i="1" dirty="0" smtClean="0">
                <a:solidFill>
                  <a:srgbClr val="0070C0"/>
                </a:solidFill>
                <a:ea typeface="ＭＳ Ｐゴシック" charset="-128"/>
              </a:rPr>
              <a:t>thrashes</a:t>
            </a:r>
            <a:r>
              <a:rPr lang="en-US" sz="3100" dirty="0" smtClean="0">
                <a:ea typeface="ＭＳ Ｐゴシック" charset="-128"/>
              </a:rPr>
              <a:t>!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3437137" y="208488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638800" y="2214132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3437137" y="208488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99213" y="3387188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3437137" y="2084886"/>
            <a:ext cx="2040717" cy="62413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638800" y="2057400"/>
            <a:ext cx="3413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 Since the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Child is </a:t>
            </a:r>
            <a:r>
              <a:rPr lang="en-US" b="1" u="sng" dirty="0" smtClean="0">
                <a:solidFill>
                  <a:srgbClr val="0070C0"/>
                </a:solidFill>
              </a:rPr>
              <a:t>Not Full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99213" y="3387188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401843" y="4558207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189941" y="4597148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401843" y="4558207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189941" y="4597148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385429" y="3240142"/>
            <a:ext cx="228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Keep the Shared Lock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Since the Child is </a:t>
            </a:r>
            <a:r>
              <a:rPr lang="en-US" b="1" u="sng" dirty="0" smtClean="0">
                <a:solidFill>
                  <a:srgbClr val="FF0000"/>
                </a:solidFill>
              </a:rPr>
              <a:t>Full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696449" y="4953000"/>
            <a:ext cx="152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Exclusive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189941" y="4597148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325373" y="5846387"/>
            <a:ext cx="174242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696449" y="4953000"/>
            <a:ext cx="152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Exclusive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189941" y="4597148"/>
            <a:ext cx="2040717" cy="62413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325373" y="5846387"/>
            <a:ext cx="174242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473820" y="3865206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Since the Child is </a:t>
            </a:r>
            <a:r>
              <a:rPr lang="en-US" b="1" u="sng" dirty="0" smtClean="0">
                <a:solidFill>
                  <a:srgbClr val="0070C0"/>
                </a:solidFill>
              </a:rPr>
              <a:t>Not Full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696449" y="4953000"/>
            <a:ext cx="152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Exclusive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325373" y="5846387"/>
            <a:ext cx="174242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282373" y="3242697"/>
            <a:ext cx="291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Since the Child is </a:t>
            </a:r>
            <a:r>
              <a:rPr lang="en-US" b="1" u="sng" dirty="0" smtClean="0">
                <a:solidFill>
                  <a:srgbClr val="0070C0"/>
                </a:solidFill>
              </a:rPr>
              <a:t>Not Locked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00B050"/>
                </a:solidFill>
                <a:ea typeface="ＭＳ Ｐゴシック" charset="-128"/>
              </a:rPr>
              <a:t>45*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437245" y="4602966"/>
            <a:ext cx="177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Insert 45* and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Release the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325373" y="5846387"/>
            <a:ext cx="174242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9" idx="2"/>
          </p:cNvCxnSpPr>
          <p:nvPr/>
        </p:nvCxnSpPr>
        <p:spPr>
          <a:xfrm>
            <a:off x="8322969" y="5249297"/>
            <a:ext cx="135231" cy="56985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Lock-Coupling: 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3437137" y="208488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638800" y="2214132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Performance of Locking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743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3300" dirty="0" smtClean="0"/>
              <a:t>If a database begins to </a:t>
            </a:r>
            <a:r>
              <a:rPr lang="en-US" sz="3300" i="1" dirty="0" smtClean="0"/>
              <a:t>thrash</a:t>
            </a:r>
            <a:r>
              <a:rPr lang="en-US" sz="3300" dirty="0" smtClean="0"/>
              <a:t>, the DBA should reduce the number of active transactions</a:t>
            </a:r>
          </a:p>
          <a:p>
            <a:pPr>
              <a:buFont typeface="Wingdings" pitchFamily="2" charset="2"/>
              <a:buChar char="§"/>
            </a:pPr>
            <a:endParaRPr lang="en-US" sz="3300" dirty="0"/>
          </a:p>
          <a:p>
            <a:pPr>
              <a:buFont typeface="Wingdings" pitchFamily="2" charset="2"/>
              <a:buChar char="§"/>
            </a:pPr>
            <a:r>
              <a:rPr lang="en-US" sz="3300" dirty="0" smtClean="0"/>
              <a:t>Empirically, thrashing is seen to occur when 30% of active transactions are blocked!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 rot="19375467">
            <a:off x="690516" y="2835047"/>
            <a:ext cx="5857970" cy="2991155"/>
          </a:xfrm>
          <a:prstGeom prst="arc">
            <a:avLst>
              <a:gd name="adj1" fmla="val 16200000"/>
              <a:gd name="adj2" fmla="val 135987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26108" y="3132748"/>
            <a:ext cx="38100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26108" y="1456348"/>
            <a:ext cx="0" cy="1676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2927" y="3220700"/>
            <a:ext cx="23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Active Transactions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825554" y="2109882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05400" y="2184249"/>
            <a:ext cx="0" cy="948499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4686" y="2611634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Thrashing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3437137" y="208488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99213" y="3387188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3437137" y="2084886"/>
            <a:ext cx="2040717" cy="62413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638800" y="2057400"/>
            <a:ext cx="3413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 Since the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Child is </a:t>
            </a:r>
            <a:r>
              <a:rPr lang="en-US" b="1" u="sng" dirty="0" smtClean="0">
                <a:solidFill>
                  <a:srgbClr val="0070C0"/>
                </a:solidFill>
              </a:rPr>
              <a:t>Not Full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99213" y="3387188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Obtain a Shared 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886200" y="4553533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845483" y="458172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886200" y="4553533"/>
            <a:ext cx="13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Shared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75541" y="3259789"/>
            <a:ext cx="2040717" cy="62413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845483" y="458172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379228" y="3281029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Release the Shared Lock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Since the Child is </a:t>
            </a:r>
            <a:r>
              <a:rPr lang="en-US" b="1" u="sng" dirty="0" smtClean="0">
                <a:solidFill>
                  <a:srgbClr val="0070C0"/>
                </a:solidFill>
              </a:rPr>
              <a:t>Not Full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938667" y="5212099"/>
            <a:ext cx="152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Exclusive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45483" y="458172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074083" y="5842239"/>
            <a:ext cx="17359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938668" y="5212099"/>
            <a:ext cx="152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Exclusive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45483" y="458172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074083" y="5842239"/>
            <a:ext cx="17359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34116" y="3856780"/>
            <a:ext cx="331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Request an </a:t>
            </a:r>
            <a:r>
              <a:rPr lang="en-US" b="1" i="1" u="sng" dirty="0" smtClean="0">
                <a:solidFill>
                  <a:srgbClr val="FF0000"/>
                </a:solidFill>
              </a:rPr>
              <a:t>Upgrade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on the Lock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Since the Child is </a:t>
            </a:r>
            <a:r>
              <a:rPr lang="en-US" b="1" u="sng" dirty="0" smtClean="0">
                <a:solidFill>
                  <a:srgbClr val="FF0000"/>
                </a:solidFill>
              </a:rPr>
              <a:t>Full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938668" y="5212099"/>
            <a:ext cx="152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Exclusive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45483" y="458172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074083" y="5842239"/>
            <a:ext cx="17359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73817" y="3420070"/>
            <a:ext cx="3576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What if another transaction has a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>
                <a:solidFill>
                  <a:srgbClr val="00B050"/>
                </a:solidFill>
              </a:rPr>
              <a:t>Shared lock on this node and wants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b="1" i="1" dirty="0" smtClean="0">
                <a:solidFill>
                  <a:srgbClr val="00B050"/>
                </a:solidFill>
              </a:rPr>
              <a:t>o access the locked child node?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938668" y="5212099"/>
            <a:ext cx="152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Obtain an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Exclusive 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45483" y="458172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074083" y="5842239"/>
            <a:ext cx="17359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81000" y="3756926"/>
            <a:ext cx="320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A DEADLOCK Will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rise!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Lock-Coupling</a:t>
            </a:r>
            <a:r>
              <a:rPr lang="en-US" dirty="0"/>
              <a:t>: 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ea typeface="ＭＳ Ｐゴシック" charset="-128"/>
              </a:rPr>
              <a:t>Insert data entry </a:t>
            </a:r>
            <a:r>
              <a:rPr lang="en-US" sz="2600" b="1" dirty="0" smtClean="0">
                <a:solidFill>
                  <a:srgbClr val="2906FA"/>
                </a:solidFill>
                <a:ea typeface="ＭＳ Ｐゴシック" charset="-128"/>
              </a:rPr>
              <a:t>25*</a:t>
            </a:r>
            <a:r>
              <a:rPr lang="en-US" sz="2600" dirty="0" smtClean="0">
                <a:ea typeface="ＭＳ Ｐゴシック" charset="-128"/>
              </a:rPr>
              <a:t>: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ea typeface="ＭＳ Ｐゴシック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17724"/>
            <a:ext cx="8912225" cy="4283075"/>
            <a:chOff x="76200" y="228600"/>
            <a:chExt cx="8912225" cy="617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2325" y="2117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17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20*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4705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3849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2795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22*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270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23*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321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24*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022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35*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7847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36*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775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38*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537325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41*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31100" y="585152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44*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897283" y="5177915"/>
            <a:ext cx="160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Insert 25* and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u="sng" dirty="0" smtClean="0">
                <a:solidFill>
                  <a:srgbClr val="00B050"/>
                </a:solidFill>
              </a:rPr>
              <a:t>Propagate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45483" y="4581726"/>
            <a:ext cx="20407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074083" y="5842239"/>
            <a:ext cx="1735917" cy="6241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14400" y="3856780"/>
            <a:ext cx="1717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Otherwise…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000" dirty="0"/>
              <a:t>There are several </a:t>
            </a:r>
            <a:r>
              <a:rPr lang="en-US" sz="3000" i="1" u="sng" dirty="0">
                <a:solidFill>
                  <a:srgbClr val="0070C0"/>
                </a:solidFill>
              </a:rPr>
              <a:t>lock-based</a:t>
            </a:r>
            <a:r>
              <a:rPr lang="en-US" sz="3000" dirty="0"/>
              <a:t> concurrency control schemes </a:t>
            </a:r>
            <a:r>
              <a:rPr lang="en-US" sz="3000" dirty="0" smtClean="0"/>
              <a:t>(e.g., 2PL &amp; </a:t>
            </a:r>
            <a:r>
              <a:rPr lang="en-US" sz="3000" dirty="0"/>
              <a:t>Strict </a:t>
            </a:r>
            <a:r>
              <a:rPr lang="en-US" sz="3000" dirty="0" smtClean="0"/>
              <a:t>2PL)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/>
              <a:t>lock manager </a:t>
            </a:r>
            <a:r>
              <a:rPr lang="en-US" dirty="0"/>
              <a:t>keeps track of the locks </a:t>
            </a:r>
            <a:r>
              <a:rPr lang="en-US" dirty="0" smtClean="0"/>
              <a:t>issued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3000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000" dirty="0" smtClean="0"/>
              <a:t>Deadlocks </a:t>
            </a:r>
            <a:r>
              <a:rPr lang="en-US" sz="3000" dirty="0"/>
              <a:t>can </a:t>
            </a:r>
            <a:r>
              <a:rPr lang="en-US" sz="3000" dirty="0" smtClean="0"/>
              <a:t>arise, but they can either </a:t>
            </a:r>
            <a:r>
              <a:rPr lang="en-US" sz="3000" dirty="0"/>
              <a:t>be </a:t>
            </a:r>
            <a:r>
              <a:rPr lang="en-US" sz="3000" dirty="0" smtClean="0"/>
              <a:t>detected and resolved, or initially prevented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30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000" dirty="0" smtClean="0"/>
              <a:t>With dynamic databases, naïve </a:t>
            </a:r>
            <a:r>
              <a:rPr lang="en-US" sz="3000" dirty="0"/>
              <a:t>locking strategies may </a:t>
            </a:r>
            <a:r>
              <a:rPr lang="en-US" sz="3000" dirty="0" smtClean="0"/>
              <a:t>expose </a:t>
            </a:r>
            <a:r>
              <a:rPr lang="en-US" sz="3000" dirty="0"/>
              <a:t>the </a:t>
            </a:r>
            <a:r>
              <a:rPr lang="en-US" sz="3000" i="1" dirty="0">
                <a:solidFill>
                  <a:srgbClr val="0070C0"/>
                </a:solidFill>
              </a:rPr>
              <a:t>phantom </a:t>
            </a:r>
            <a:r>
              <a:rPr lang="en-US" sz="3000" i="1" dirty="0" smtClean="0">
                <a:solidFill>
                  <a:srgbClr val="0070C0"/>
                </a:solidFill>
              </a:rPr>
              <a:t>problem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Resolving this problem has to do with the</a:t>
            </a:r>
            <a:br>
              <a:rPr lang="en-US" dirty="0" smtClean="0"/>
            </a:br>
            <a:r>
              <a:rPr lang="en-US" i="1" dirty="0" smtClean="0"/>
              <a:t>locking granularity</a:t>
            </a:r>
            <a:endParaRPr lang="en-US" i="1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3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/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62548" y="515739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i="1" dirty="0"/>
              <a:t>Index </a:t>
            </a:r>
            <a:r>
              <a:rPr lang="en-US" i="1" dirty="0" smtClean="0"/>
              <a:t>locking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is common, and affects performance </a:t>
            </a:r>
            <a:r>
              <a:rPr lang="en-US" dirty="0" smtClean="0"/>
              <a:t>significantly 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Needed when accessing records via </a:t>
            </a:r>
            <a:r>
              <a:rPr lang="en-US" dirty="0" smtClean="0"/>
              <a:t>an index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Needed for </a:t>
            </a:r>
            <a:r>
              <a:rPr lang="en-US" i="1" dirty="0">
                <a:solidFill>
                  <a:schemeClr val="accent2"/>
                </a:solidFill>
              </a:rPr>
              <a:t>locking logical sets of </a:t>
            </a:r>
            <a:r>
              <a:rPr lang="en-US" i="1" dirty="0" smtClean="0">
                <a:solidFill>
                  <a:schemeClr val="accent2"/>
                </a:solidFill>
              </a:rPr>
              <a:t>records</a:t>
            </a:r>
            <a:r>
              <a:rPr lang="en-US" i="1" dirty="0" smtClean="0"/>
              <a:t> </a:t>
            </a:r>
            <a:r>
              <a:rPr lang="en-US" dirty="0" smtClean="0"/>
              <a:t>(index locking/predicate locking)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Tree-structured Indexes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A straightforward </a:t>
            </a:r>
            <a:r>
              <a:rPr lang="en-US" dirty="0"/>
              <a:t>use of 2PL </a:t>
            </a:r>
            <a:r>
              <a:rPr lang="en-US" dirty="0" smtClean="0"/>
              <a:t>is very inefficient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Bayer-</a:t>
            </a:r>
            <a:r>
              <a:rPr lang="en-US" dirty="0" err="1"/>
              <a:t>Schkolnick</a:t>
            </a:r>
            <a:r>
              <a:rPr lang="en-US" dirty="0"/>
              <a:t> illustrates </a:t>
            </a:r>
            <a:r>
              <a:rPr lang="en-US" dirty="0" smtClean="0"/>
              <a:t>a high potential for performance improvement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8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Next Class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 Manager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177167" y="3381375"/>
            <a:ext cx="1688307" cy="17359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Schedules with </a:t>
            </a:r>
            <a:r>
              <a:rPr lang="en-US" i="1" dirty="0" smtClean="0">
                <a:ea typeface="ＭＳ Ｐゴシック" pitchFamily="34" charset="-128"/>
              </a:rPr>
              <a:t>Aborted</a:t>
            </a:r>
            <a:r>
              <a:rPr lang="en-US" dirty="0" smtClean="0">
                <a:ea typeface="ＭＳ Ｐゴシック" pitchFamily="34" charset="-128"/>
              </a:rPr>
              <a:t> Transactions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Suppose that T1 and T2 actions are interleaved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deducts $100 from account A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T2 adds 6% interest to accounts A and </a:t>
            </a:r>
            <a:r>
              <a:rPr lang="en-US" sz="2200" dirty="0" smtClean="0"/>
              <a:t>B, and commits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</a:t>
            </a:r>
            <a:r>
              <a:rPr lang="en-US" sz="2200" dirty="0" smtClean="0"/>
              <a:t>is aborted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T1 and T2 can be represented by the following schedule:</a:t>
            </a: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16554" y="4243704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554" y="447230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542" y="4141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6058" y="4144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0442" y="4455886"/>
            <a:ext cx="660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Abort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0497" y="4472304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W(B)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4594429"/>
            <a:ext cx="5573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T2 read a value for A that should </a:t>
            </a:r>
            <a:r>
              <a:rPr lang="en-US" dirty="0"/>
              <a:t>have never been </a:t>
            </a:r>
            <a:r>
              <a:rPr lang="en-US" dirty="0" smtClean="0"/>
              <a:t>there!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124200" y="5127612"/>
            <a:ext cx="5408597" cy="815987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can we deal with the situation, assuming T2 </a:t>
            </a:r>
            <a:r>
              <a:rPr lang="en-US" sz="2000" i="1" u="sng" dirty="0" smtClean="0">
                <a:solidFill>
                  <a:schemeClr val="bg1"/>
                </a:solidFill>
              </a:rPr>
              <a:t>had not yet committed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222" y="4985252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38704" y="4724400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5" idx="6"/>
          </p:cNvCxnSpPr>
          <p:nvPr/>
        </p:nvCxnSpPr>
        <p:spPr>
          <a:xfrm>
            <a:off x="1905000" y="4866762"/>
            <a:ext cx="231058" cy="193999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" grpId="0" animBg="1"/>
      <p:bldP spid="29" grpId="0" animBg="1"/>
      <p:bldP spid="5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Schedules with </a:t>
            </a:r>
            <a:r>
              <a:rPr lang="en-US" i="1" dirty="0" smtClean="0">
                <a:ea typeface="ＭＳ Ｐゴシック" pitchFamily="34" charset="-128"/>
              </a:rPr>
              <a:t>Aborted</a:t>
            </a:r>
            <a:r>
              <a:rPr lang="en-US" dirty="0" smtClean="0">
                <a:ea typeface="ＭＳ Ｐゴシック" pitchFamily="34" charset="-128"/>
              </a:rPr>
              <a:t> Transactions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Suppose that T1 and T2 actions are interleaved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deducts $100 from account A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T2 adds 6% interest to accounts A and </a:t>
            </a:r>
            <a:r>
              <a:rPr lang="en-US" sz="2200" dirty="0" smtClean="0"/>
              <a:t>B, and commits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T1 </a:t>
            </a:r>
            <a:r>
              <a:rPr lang="en-US" sz="2200" dirty="0" smtClean="0"/>
              <a:t>is aborted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T1 and T2 can be represented by the following schedule:</a:t>
            </a: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16554" y="4243704"/>
            <a:ext cx="0" cy="161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554" y="4472304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542" y="4141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6058" y="4144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0442" y="4455886"/>
            <a:ext cx="660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Abort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0497" y="4472304"/>
            <a:ext cx="845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R(A)</a:t>
            </a:r>
          </a:p>
          <a:p>
            <a:r>
              <a:rPr lang="en-US" sz="1600" dirty="0" smtClean="0"/>
              <a:t>W(A)</a:t>
            </a:r>
          </a:p>
          <a:p>
            <a:r>
              <a:rPr lang="en-US" sz="1600" dirty="0" smtClean="0"/>
              <a:t>R(B)</a:t>
            </a:r>
          </a:p>
          <a:p>
            <a:r>
              <a:rPr lang="en-US" sz="1600" dirty="0" smtClean="0"/>
              <a:t>W(B)</a:t>
            </a:r>
          </a:p>
          <a:p>
            <a:r>
              <a:rPr lang="en-US" sz="1600" dirty="0" smtClean="0"/>
              <a:t>Commit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971800" y="5127613"/>
            <a:ext cx="5791200" cy="51118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 can </a:t>
            </a:r>
            <a:r>
              <a:rPr lang="en-US" sz="2000" i="1" u="sng" dirty="0" smtClean="0">
                <a:solidFill>
                  <a:schemeClr val="bg1"/>
                </a:solidFill>
              </a:rPr>
              <a:t>cascade</a:t>
            </a:r>
            <a:r>
              <a:rPr lang="en-US" sz="2000" dirty="0" smtClean="0">
                <a:solidFill>
                  <a:schemeClr val="bg1"/>
                </a:solidFill>
              </a:rPr>
              <a:t> the abort of T1 by aborting T2 as well!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222" y="4985252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38704" y="4724400"/>
            <a:ext cx="566296" cy="28472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5" idx="6"/>
          </p:cNvCxnSpPr>
          <p:nvPr/>
        </p:nvCxnSpPr>
        <p:spPr>
          <a:xfrm>
            <a:off x="1905000" y="4866762"/>
            <a:ext cx="231058" cy="193999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71800" y="5813413"/>
            <a:ext cx="5791200" cy="70457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“cascading process” can be </a:t>
            </a:r>
            <a:r>
              <a:rPr lang="en-US" sz="2000" i="1" dirty="0" smtClean="0">
                <a:solidFill>
                  <a:schemeClr val="tx1"/>
                </a:solidFill>
              </a:rPr>
              <a:t>recursively</a:t>
            </a:r>
            <a:r>
              <a:rPr lang="en-US" sz="2000" dirty="0" smtClean="0">
                <a:solidFill>
                  <a:schemeClr val="tx1"/>
                </a:solidFill>
              </a:rPr>
              <a:t> applied to any transaction that read A written by 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4594429"/>
            <a:ext cx="5573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T2 read a value for A that should </a:t>
            </a:r>
            <a:r>
              <a:rPr lang="en-US" dirty="0"/>
              <a:t>have never been </a:t>
            </a:r>
            <a:r>
              <a:rPr lang="en-US" dirty="0" smtClean="0"/>
              <a:t>there!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42959</TotalTime>
  <Words>4791</Words>
  <Application>Microsoft Office PowerPoint</Application>
  <PresentationFormat>On-screen Show (4:3)</PresentationFormat>
  <Paragraphs>1442</Paragraphs>
  <Slides>71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ＭＳ Ｐゴシック</vt:lpstr>
      <vt:lpstr>Arial</vt:lpstr>
      <vt:lpstr>Book Antiqua</vt:lpstr>
      <vt:lpstr>Calibri</vt:lpstr>
      <vt:lpstr>Wingdings</vt:lpstr>
      <vt:lpstr>Office Theme</vt:lpstr>
      <vt:lpstr>Database Applications (15-415)  DBMS Internals- Part XII Lecture 21, November 13, 2016</vt:lpstr>
      <vt:lpstr>Today…</vt:lpstr>
      <vt:lpstr>DBMS Layers</vt:lpstr>
      <vt:lpstr>2PL vs. Strict 2PL</vt:lpstr>
      <vt:lpstr>Performance of Locking</vt:lpstr>
      <vt:lpstr>Performance of Locking (Cont’d)</vt:lpstr>
      <vt:lpstr>Outline</vt:lpstr>
      <vt:lpstr>Schedules with Aborted Transactions</vt:lpstr>
      <vt:lpstr>Schedules with Aborted Transactions</vt:lpstr>
      <vt:lpstr>Schedules with Aborted Transactions</vt:lpstr>
      <vt:lpstr>Schedules with Aborted Transactions</vt:lpstr>
      <vt:lpstr>Schedules with Aborted Transactions</vt:lpstr>
      <vt:lpstr>Schedules with Aborted Transactions</vt:lpstr>
      <vt:lpstr>Serializable Schedules: Redefined</vt:lpstr>
      <vt:lpstr>Outline</vt:lpstr>
      <vt:lpstr>Lock Conversions</vt:lpstr>
      <vt:lpstr>Lock Upgrades</vt:lpstr>
      <vt:lpstr>Lock Downgrades</vt:lpstr>
      <vt:lpstr>Outline</vt:lpstr>
      <vt:lpstr>Deadlock Detection</vt:lpstr>
      <vt:lpstr>Deadlock Detection (Cont’d)</vt:lpstr>
      <vt:lpstr>Deadlock Detection (Cont’d)</vt:lpstr>
      <vt:lpstr>Deadlock Detection (Cont’d)</vt:lpstr>
      <vt:lpstr>Resolving Deadlocks</vt:lpstr>
      <vt:lpstr>Deadlock Prevention</vt:lpstr>
      <vt:lpstr>Deadlock Prevention (Cont’d)</vt:lpstr>
      <vt:lpstr>Reissuing Timestamps </vt:lpstr>
      <vt:lpstr>Outline</vt:lpstr>
      <vt:lpstr>Dynamic Databases</vt:lpstr>
      <vt:lpstr>A Possible Scenario</vt:lpstr>
      <vt:lpstr>A Possible Scenario (Cont’d)</vt:lpstr>
      <vt:lpstr>A Possible Scenario (Cont’d)</vt:lpstr>
      <vt:lpstr>A Possible Scenario (Cont’d)</vt:lpstr>
      <vt:lpstr>A Possible Scenario (Cont’d)</vt:lpstr>
      <vt:lpstr>A Possible Scenario: Revisit</vt:lpstr>
      <vt:lpstr>The Phantom Problem</vt:lpstr>
      <vt:lpstr>How Can We Solve the  Phantom Problem?</vt:lpstr>
      <vt:lpstr>Outline</vt:lpstr>
      <vt:lpstr>Concurrency Control in B+ Trees</vt:lpstr>
      <vt:lpstr>A Locking Strategy for Searches</vt:lpstr>
      <vt:lpstr>A Locking Strategy for Searches</vt:lpstr>
      <vt:lpstr>A Locking Strategy for Searches</vt:lpstr>
      <vt:lpstr>A Locking Strategy for Searches</vt:lpstr>
      <vt:lpstr>A Locking Strategy for Searches</vt:lpstr>
      <vt:lpstr>A Locking Strategy for Searches</vt:lpstr>
      <vt:lpstr>A Locking Strategy for Searches</vt:lpstr>
      <vt:lpstr>A Locking Strategy for Searches</vt:lpstr>
      <vt:lpstr>Towards A Locking Strategy for Insertions/Deletions</vt:lpstr>
      <vt:lpstr>Lock-Coupling: A Locking Strategy for Insertions/Deletions (Cont’d)</vt:lpstr>
      <vt:lpstr>Lock-Coupling: An Example</vt:lpstr>
      <vt:lpstr>Lock-Coupling: An Example</vt:lpstr>
      <vt:lpstr>Lock-Coupling: An Example</vt:lpstr>
      <vt:lpstr>Lock-Coupling: An Example</vt:lpstr>
      <vt:lpstr>Lock-Coupling: An Example</vt:lpstr>
      <vt:lpstr>Lock-Coupling: An Example</vt:lpstr>
      <vt:lpstr>Lock-Coupling: An Example</vt:lpstr>
      <vt:lpstr>Lock-Coupling: An Example</vt:lpstr>
      <vt:lpstr>Lock-Coupling: An Example</vt:lpstr>
      <vt:lpstr>Lock-Coupling: Another Example</vt:lpstr>
      <vt:lpstr>Lock-Coupling: Another Example</vt:lpstr>
      <vt:lpstr>Lock-Coupling: Another Example</vt:lpstr>
      <vt:lpstr>Lock-Coupling: Another Example</vt:lpstr>
      <vt:lpstr>Lock-Coupling: Another Example</vt:lpstr>
      <vt:lpstr>Lock-Coupling: Another Example</vt:lpstr>
      <vt:lpstr>Lock-Coupling: Another Example</vt:lpstr>
      <vt:lpstr>Lock-Coupling: Another Example</vt:lpstr>
      <vt:lpstr>Lock-Coupling: Another Example</vt:lpstr>
      <vt:lpstr>Lock-Coupling: Another Example</vt:lpstr>
      <vt:lpstr>Summary</vt:lpstr>
      <vt:lpstr>Summary</vt:lpstr>
      <vt:lpstr>Next Class</vt:lpstr>
    </vt:vector>
  </TitlesOfParts>
  <Company>Carnegie Mellon University in Qatar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Mohammad Hammoud</cp:lastModifiedBy>
  <cp:revision>3441</cp:revision>
  <dcterms:created xsi:type="dcterms:W3CDTF">2013-11-24T06:45:02Z</dcterms:created>
  <dcterms:modified xsi:type="dcterms:W3CDTF">2016-11-13T11:11:18Z</dcterms:modified>
</cp:coreProperties>
</file>