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62" r:id="rId2"/>
    <p:sldId id="257" r:id="rId3"/>
    <p:sldId id="259" r:id="rId4"/>
    <p:sldId id="263" r:id="rId5"/>
    <p:sldId id="270" r:id="rId6"/>
    <p:sldId id="273" r:id="rId7"/>
    <p:sldId id="274" r:id="rId8"/>
    <p:sldId id="275" r:id="rId9"/>
    <p:sldId id="276" r:id="rId10"/>
    <p:sldId id="271" r:id="rId11"/>
    <p:sldId id="278" r:id="rId12"/>
    <p:sldId id="279" r:id="rId13"/>
    <p:sldId id="280" r:id="rId14"/>
    <p:sldId id="272" r:id="rId15"/>
    <p:sldId id="277" r:id="rId16"/>
    <p:sldId id="268" r:id="rId17"/>
    <p:sldId id="264" r:id="rId18"/>
    <p:sldId id="269" r:id="rId19"/>
    <p:sldId id="281" r:id="rId20"/>
    <p:sldId id="265" r:id="rId21"/>
    <p:sldId id="266" r:id="rId22"/>
    <p:sldId id="267" r:id="rId23"/>
    <p:sldId id="282" r:id="rId24"/>
    <p:sldId id="283" r:id="rId25"/>
    <p:sldId id="261"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iyi Liu" initials="ZL" lastIdx="1" clrIdx="0">
    <p:extLst>
      <p:ext uri="{19B8F6BF-5375-455C-9EA6-DF929625EA0E}">
        <p15:presenceInfo xmlns:p15="http://schemas.microsoft.com/office/powerpoint/2012/main" userId="c461adb39f1357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53"/>
    <p:restoredTop sz="71293"/>
  </p:normalViewPr>
  <p:slideViewPr>
    <p:cSldViewPr snapToGrid="0" snapToObjects="1">
      <p:cViewPr varScale="1">
        <p:scale>
          <a:sx n="89" d="100"/>
          <a:sy n="89" d="100"/>
        </p:scale>
        <p:origin x="17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09T19:48:26.643" idx="1">
    <p:pos x="10" y="10"/>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1614F-DC2A-4D40-8041-F665141BC7A7}" type="datetimeFigureOut">
              <a:rPr kumimoji="1" lang="zh-CN" altLang="en-US" smtClean="0"/>
              <a:t>2019/3/12</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96EF2E-D66F-784B-BFCA-D9794624FBAD}" type="slidenum">
              <a:rPr kumimoji="1" lang="zh-CN" altLang="en-US" smtClean="0"/>
              <a:t>‹#›</a:t>
            </a:fld>
            <a:endParaRPr kumimoji="1" lang="zh-CN" altLang="en-US"/>
          </a:p>
        </p:txBody>
      </p:sp>
    </p:spTree>
    <p:extLst>
      <p:ext uri="{BB962C8B-B14F-4D97-AF65-F5344CB8AC3E}">
        <p14:creationId xmlns:p14="http://schemas.microsoft.com/office/powerpoint/2010/main" val="1629292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696EF2E-D66F-784B-BFCA-D9794624FBAD}" type="slidenum">
              <a:rPr kumimoji="1" lang="zh-CN" altLang="en-US" smtClean="0"/>
              <a:t>1</a:t>
            </a:fld>
            <a:endParaRPr kumimoji="1" lang="zh-CN" altLang="en-US"/>
          </a:p>
        </p:txBody>
      </p:sp>
    </p:spTree>
    <p:extLst>
      <p:ext uri="{BB962C8B-B14F-4D97-AF65-F5344CB8AC3E}">
        <p14:creationId xmlns:p14="http://schemas.microsoft.com/office/powerpoint/2010/main" val="2802232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However, if we just classify the patient based on one information like gender or age range instead of the k-mean results, the performances is not satisfied. This is the classification based on gender</a:t>
            </a:r>
          </a:p>
          <a:p>
            <a:endParaRPr kumimoji="1" lang="zh-CN" altLang="en-US" dirty="0"/>
          </a:p>
        </p:txBody>
      </p:sp>
      <p:sp>
        <p:nvSpPr>
          <p:cNvPr id="4" name="灯片编号占位符 3"/>
          <p:cNvSpPr>
            <a:spLocks noGrp="1"/>
          </p:cNvSpPr>
          <p:nvPr>
            <p:ph type="sldNum" sz="quarter" idx="5"/>
          </p:nvPr>
        </p:nvSpPr>
        <p:spPr/>
        <p:txBody>
          <a:bodyPr/>
          <a:lstStyle/>
          <a:p>
            <a:fld id="{2696EF2E-D66F-784B-BFCA-D9794624FBAD}" type="slidenum">
              <a:rPr kumimoji="1" lang="zh-CN" altLang="en-US" smtClean="0"/>
              <a:t>11</a:t>
            </a:fld>
            <a:endParaRPr kumimoji="1" lang="zh-CN" altLang="en-US"/>
          </a:p>
        </p:txBody>
      </p:sp>
    </p:spTree>
    <p:extLst>
      <p:ext uri="{BB962C8B-B14F-4D97-AF65-F5344CB8AC3E}">
        <p14:creationId xmlns:p14="http://schemas.microsoft.com/office/powerpoint/2010/main" val="2401001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This is the classification based on age range (below 55 , above 66 and in the middle). In our opinion, the bad performance is due to the diversity of variables in </a:t>
            </a:r>
            <a:r>
              <a:rPr kumimoji="1" lang="en-US" altLang="zh-CN" dirty="0" err="1"/>
              <a:t>patients’profiles</a:t>
            </a:r>
            <a:r>
              <a:rPr kumimoji="1" lang="en-US" altLang="zh-CN" dirty="0"/>
              <a:t> and the relatively small sample size.</a:t>
            </a:r>
          </a:p>
          <a:p>
            <a:endParaRPr kumimoji="1" lang="zh-CN" altLang="en-US" dirty="0"/>
          </a:p>
        </p:txBody>
      </p:sp>
      <p:sp>
        <p:nvSpPr>
          <p:cNvPr id="4" name="灯片编号占位符 3"/>
          <p:cNvSpPr>
            <a:spLocks noGrp="1"/>
          </p:cNvSpPr>
          <p:nvPr>
            <p:ph type="sldNum" sz="quarter" idx="5"/>
          </p:nvPr>
        </p:nvSpPr>
        <p:spPr/>
        <p:txBody>
          <a:bodyPr/>
          <a:lstStyle/>
          <a:p>
            <a:fld id="{2696EF2E-D66F-784B-BFCA-D9794624FBAD}" type="slidenum">
              <a:rPr kumimoji="1" lang="zh-CN" altLang="en-US" smtClean="0"/>
              <a:t>12</a:t>
            </a:fld>
            <a:endParaRPr kumimoji="1" lang="zh-CN" altLang="en-US"/>
          </a:p>
        </p:txBody>
      </p:sp>
    </p:spTree>
    <p:extLst>
      <p:ext uri="{BB962C8B-B14F-4D97-AF65-F5344CB8AC3E}">
        <p14:creationId xmlns:p14="http://schemas.microsoft.com/office/powerpoint/2010/main" val="3686156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Patient</a:t>
            </a:r>
            <a:r>
              <a:rPr kumimoji="1" lang="zh-CN" altLang="en-US" dirty="0"/>
              <a:t> </a:t>
            </a:r>
            <a:r>
              <a:rPr kumimoji="1" lang="en-US" altLang="zh-CN" dirty="0"/>
              <a:t>of stage IA and IB</a:t>
            </a:r>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2696EF2E-D66F-784B-BFCA-D9794624FBAD}" type="slidenum">
              <a:rPr kumimoji="1" lang="zh-CN" altLang="en-US" smtClean="0"/>
              <a:t>13</a:t>
            </a:fld>
            <a:endParaRPr kumimoji="1" lang="zh-CN" altLang="en-US"/>
          </a:p>
        </p:txBody>
      </p:sp>
    </p:spTree>
    <p:extLst>
      <p:ext uri="{BB962C8B-B14F-4D97-AF65-F5344CB8AC3E}">
        <p14:creationId xmlns:p14="http://schemas.microsoft.com/office/powerpoint/2010/main" val="1809553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Then we use the random forest to extract features from different information in the patient profile which we assume relevant with protein ratio based on our k-mean clustering analysis.</a:t>
            </a: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Firstly, we analyze the stage information. </a:t>
            </a:r>
          </a:p>
          <a:p>
            <a:r>
              <a:rPr lang="en-US" altLang="zh-CN" sz="1200" kern="1200" dirty="0">
                <a:solidFill>
                  <a:schemeClr val="tx1"/>
                </a:solidFill>
                <a:effectLst/>
                <a:latin typeface="+mn-lt"/>
                <a:ea typeface="+mn-ea"/>
                <a:cs typeface="+mn-cs"/>
              </a:rPr>
              <a:t>We use the ratio of proteins as inputs and the stages information as outputs and train on the random forest models. In this process, we can obtain the importance values of every protein contributing to the different stages. </a:t>
            </a:r>
          </a:p>
          <a:p>
            <a:r>
              <a:rPr lang="en-US" altLang="zh-CN" sz="1200" kern="1200" dirty="0">
                <a:solidFill>
                  <a:schemeClr val="tx1"/>
                </a:solidFill>
                <a:effectLst/>
                <a:latin typeface="+mn-lt"/>
                <a:ea typeface="+mn-ea"/>
                <a:cs typeface="+mn-cs"/>
              </a:rPr>
              <a:t>This is the results obtained based on original stages. However, there is no much difference in the values.  So we look back to the profile of patients, there are totally 4 levels of stages from 1 to 4 and each level has different types like IA, IA2,IB. So the total number of different stages are more than 10. </a:t>
            </a:r>
          </a:p>
          <a:p>
            <a:r>
              <a:rPr lang="en-US" altLang="zh-CN" sz="1200" kern="1200" dirty="0">
                <a:solidFill>
                  <a:schemeClr val="tx1"/>
                </a:solidFill>
                <a:effectLst/>
                <a:latin typeface="+mn-lt"/>
                <a:ea typeface="+mn-ea"/>
                <a:cs typeface="+mn-cs"/>
              </a:rPr>
              <a:t>To simply this, we replace the information by assume all types in the same level as one stage.(Assume there are more difference between stage levels than between types)</a:t>
            </a:r>
          </a:p>
          <a:p>
            <a:r>
              <a:rPr lang="en-US" altLang="zh-CN" sz="1200" kern="1200" dirty="0">
                <a:solidFill>
                  <a:schemeClr val="tx1"/>
                </a:solidFill>
                <a:effectLst/>
                <a:latin typeface="+mn-lt"/>
                <a:ea typeface="+mn-ea"/>
                <a:cs typeface="+mn-cs"/>
              </a:rPr>
              <a:t>For instance, we assign IIA, IIB as stage two and IIIA,IIIB as stage three. Then, we did the RF again and this time the values show much more differences. We can see the top 6 proteins have much higher importance value than the rest. According to this, we can assume that those proteins have some potential relations to the stage levels.</a:t>
            </a:r>
          </a:p>
          <a:p>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2696EF2E-D66F-784B-BFCA-D9794624FBAD}" type="slidenum">
              <a:rPr kumimoji="1" lang="zh-CN" altLang="en-US" smtClean="0"/>
              <a:t>14</a:t>
            </a:fld>
            <a:endParaRPr kumimoji="1" lang="zh-CN" altLang="en-US"/>
          </a:p>
        </p:txBody>
      </p:sp>
    </p:spTree>
    <p:extLst>
      <p:ext uri="{BB962C8B-B14F-4D97-AF65-F5344CB8AC3E}">
        <p14:creationId xmlns:p14="http://schemas.microsoft.com/office/powerpoint/2010/main" val="3367744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Then, we use the same methods to analyze gender. The results is surprising. The top 3 especially the top 1 proteins which is about 0.007231,  has the distinctively high values.</a:t>
            </a:r>
            <a:r>
              <a:rPr lang="en-US" altLang="zh-CN" sz="1200" kern="120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results on ages and subtypes is not so convincing since the difference between the importance values is not as much as that on stage and gender.  However, the difference do exists so we can do some further research on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In the next milestone, we will look deeper into those proteins with high values and study whether ,why and how they influence the certain aspects.</a:t>
            </a:r>
          </a:p>
          <a:p>
            <a:endParaRPr kumimoji="1" lang="zh-CN" altLang="en-US" dirty="0"/>
          </a:p>
        </p:txBody>
      </p:sp>
      <p:sp>
        <p:nvSpPr>
          <p:cNvPr id="4" name="灯片编号占位符 3"/>
          <p:cNvSpPr>
            <a:spLocks noGrp="1"/>
          </p:cNvSpPr>
          <p:nvPr>
            <p:ph type="sldNum" sz="quarter" idx="5"/>
          </p:nvPr>
        </p:nvSpPr>
        <p:spPr/>
        <p:txBody>
          <a:bodyPr/>
          <a:lstStyle/>
          <a:p>
            <a:fld id="{2696EF2E-D66F-784B-BFCA-D9794624FBAD}" type="slidenum">
              <a:rPr kumimoji="1" lang="zh-CN" altLang="en-US" smtClean="0"/>
              <a:t>15</a:t>
            </a:fld>
            <a:endParaRPr kumimoji="1" lang="zh-CN" altLang="en-US"/>
          </a:p>
        </p:txBody>
      </p:sp>
    </p:spTree>
    <p:extLst>
      <p:ext uri="{BB962C8B-B14F-4D97-AF65-F5344CB8AC3E}">
        <p14:creationId xmlns:p14="http://schemas.microsoft.com/office/powerpoint/2010/main" val="2535581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We calculated the correlation coefficients between these proteins according to the protein content ratios of each patients, and made a correlation matrix.</a:t>
            </a:r>
          </a:p>
          <a:p>
            <a:r>
              <a:rPr lang="en-US" altLang="zh-CN" sz="1200" kern="1200" dirty="0">
                <a:solidFill>
                  <a:schemeClr val="tx1"/>
                </a:solidFill>
                <a:effectLst/>
                <a:latin typeface="+mn-lt"/>
                <a:ea typeface="+mn-ea"/>
                <a:cs typeface="+mn-cs"/>
              </a:rPr>
              <a:t>We changed the elements in the diagonal to zero, which can help us find the most highly correlated proteins afterwards. And the correlation coefficients here between -1 and 1 shows whether two proteins are positively or negatively correlated.</a:t>
            </a:r>
            <a:r>
              <a:rPr lang="zh-CN" altLang="zh-CN" dirty="0">
                <a:effectLst/>
              </a:rPr>
              <a:t> </a:t>
            </a:r>
            <a:endParaRPr lang="en-US"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2696EF2E-D66F-784B-BFCA-D9794624FBAD}" type="slidenum">
              <a:rPr kumimoji="1" lang="zh-CN" altLang="en-US" smtClean="0"/>
              <a:t>16</a:t>
            </a:fld>
            <a:endParaRPr kumimoji="1" lang="zh-CN" altLang="en-US"/>
          </a:p>
        </p:txBody>
      </p:sp>
    </p:spTree>
    <p:extLst>
      <p:ext uri="{BB962C8B-B14F-4D97-AF65-F5344CB8AC3E}">
        <p14:creationId xmlns:p14="http://schemas.microsoft.com/office/powerpoint/2010/main" val="2487662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conditional correlation matrices are designed to illustrate the correlation between proteins for some certain groups of patients, based on their age, gender, cancer stage, smoking or not,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For example, here shows a pair of conditional matrices based on smoking factors. The correlation between the first two proteins in our dataset can be considered as significantly related to smoking factors, and there are even correlations of two lung cancer proteins turning from negative to positive when patients start to smoke.</a:t>
            </a:r>
            <a:endParaRPr lang="zh-C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2696EF2E-D66F-784B-BFCA-D9794624FBAD}" type="slidenum">
              <a:rPr kumimoji="1" lang="zh-CN" altLang="en-US" smtClean="0"/>
              <a:t>17</a:t>
            </a:fld>
            <a:endParaRPr kumimoji="1" lang="zh-CN" altLang="en-US"/>
          </a:p>
        </p:txBody>
      </p:sp>
    </p:spTree>
    <p:extLst>
      <p:ext uri="{BB962C8B-B14F-4D97-AF65-F5344CB8AC3E}">
        <p14:creationId xmlns:p14="http://schemas.microsoft.com/office/powerpoint/2010/main" val="4162785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And to have a better overview of those correlation coefficients and a more user-friendly visualization, we made an interactive correlation matrix. As the users move their pointers to some certain blocks in the matrix, they see the correlation coefficients of the corresponding pair of proteins. Comparing to the traditional non-interactive style which use only a color bar to show the correlation, we believe this can help users get more precise and focused results they may want.</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2696EF2E-D66F-784B-BFCA-D9794624FBAD}" type="slidenum">
              <a:rPr kumimoji="1" lang="zh-CN" altLang="en-US" smtClean="0"/>
              <a:t>18</a:t>
            </a:fld>
            <a:endParaRPr kumimoji="1" lang="zh-CN" altLang="en-US"/>
          </a:p>
        </p:txBody>
      </p:sp>
    </p:spTree>
    <p:extLst>
      <p:ext uri="{BB962C8B-B14F-4D97-AF65-F5344CB8AC3E}">
        <p14:creationId xmlns:p14="http://schemas.microsoft.com/office/powerpoint/2010/main" val="1967939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Example</a:t>
            </a:r>
          </a:p>
          <a:p>
            <a:endParaRPr kumimoji="1" lang="en-US" altLang="zh-CN" dirty="0"/>
          </a:p>
          <a:p>
            <a:r>
              <a:rPr kumimoji="1" lang="en-US" altLang="zh-CN" dirty="0"/>
              <a:t>Names of protein and their correlation value are shown when choose the small squares.</a:t>
            </a:r>
          </a:p>
        </p:txBody>
      </p:sp>
      <p:sp>
        <p:nvSpPr>
          <p:cNvPr id="4" name="灯片编号占位符 3"/>
          <p:cNvSpPr>
            <a:spLocks noGrp="1"/>
          </p:cNvSpPr>
          <p:nvPr>
            <p:ph type="sldNum" sz="quarter" idx="5"/>
          </p:nvPr>
        </p:nvSpPr>
        <p:spPr/>
        <p:txBody>
          <a:bodyPr/>
          <a:lstStyle/>
          <a:p>
            <a:fld id="{2696EF2E-D66F-784B-BFCA-D9794624FBAD}" type="slidenum">
              <a:rPr kumimoji="1" lang="zh-CN" altLang="en-US" smtClean="0"/>
              <a:t>19</a:t>
            </a:fld>
            <a:endParaRPr kumimoji="1" lang="zh-CN" altLang="en-US"/>
          </a:p>
        </p:txBody>
      </p:sp>
    </p:spTree>
    <p:extLst>
      <p:ext uri="{BB962C8B-B14F-4D97-AF65-F5344CB8AC3E}">
        <p14:creationId xmlns:p14="http://schemas.microsoft.com/office/powerpoint/2010/main" val="2091875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Then we want to further make our visualization more comprehensible, in a form which better shows the correlation between proteins than numbers or colors. </a:t>
            </a:r>
          </a:p>
          <a:p>
            <a:r>
              <a:rPr lang="en-US" altLang="zh-CN" sz="1200" kern="1200" dirty="0">
                <a:solidFill>
                  <a:schemeClr val="tx1"/>
                </a:solidFill>
                <a:effectLst/>
                <a:latin typeface="+mn-lt"/>
                <a:ea typeface="+mn-ea"/>
                <a:cs typeface="+mn-cs"/>
              </a:rPr>
              <a:t>So here we use an undirected graph to explicitly show the correlation in the form of distances between those proteins. As the graph shows, the closer two proteins stay, the more they are correlated with each other. </a:t>
            </a:r>
          </a:p>
          <a:p>
            <a:r>
              <a:rPr lang="en-US" altLang="zh-CN" sz="1200" kern="1200" dirty="0">
                <a:solidFill>
                  <a:schemeClr val="tx1"/>
                </a:solidFill>
                <a:effectLst/>
                <a:latin typeface="+mn-lt"/>
                <a:ea typeface="+mn-ea"/>
                <a:cs typeface="+mn-cs"/>
              </a:rPr>
              <a:t>And also, this kind of graph help us easily split those proteins into groups, or clusters. When we want to focus on a certain group of them, we don’t need to care about others. </a:t>
            </a:r>
          </a:p>
          <a:p>
            <a:r>
              <a:rPr lang="en-US" altLang="zh-CN" sz="1200" kern="1200" dirty="0">
                <a:solidFill>
                  <a:schemeClr val="tx1"/>
                </a:solidFill>
                <a:effectLst/>
                <a:latin typeface="+mn-lt"/>
                <a:ea typeface="+mn-ea"/>
                <a:cs typeface="+mn-cs"/>
              </a:rPr>
              <a:t>But there are still many problems, like there are so many overlapping nodes in the graph, which are really hard to read. And if we want to adjust the position of these nodes to have a less messy view, we cannot do that because the graph is inflexible and non-interactive. Also, we know that some of those nodes are negatively related while others are positively related, however, this kind of graph is not capable of showing the direction of correlations between nodes as well.</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2696EF2E-D66F-784B-BFCA-D9794624FBAD}" type="slidenum">
              <a:rPr kumimoji="1" lang="zh-CN" altLang="en-US" smtClean="0"/>
              <a:t>20</a:t>
            </a:fld>
            <a:endParaRPr kumimoji="1" lang="zh-CN" altLang="en-US"/>
          </a:p>
        </p:txBody>
      </p:sp>
    </p:spTree>
    <p:extLst>
      <p:ext uri="{BB962C8B-B14F-4D97-AF65-F5344CB8AC3E}">
        <p14:creationId xmlns:p14="http://schemas.microsoft.com/office/powerpoint/2010/main" val="54172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This is the outline of our presentation.</a:t>
            </a:r>
          </a:p>
          <a:p>
            <a:r>
              <a:rPr kumimoji="1" lang="en-US" altLang="zh-CN" dirty="0"/>
              <a:t>As our visualization are realized through webpage, i.e. html files which are linked to google platform, our results of visualization parts may not be presented in this ppt file.</a:t>
            </a:r>
            <a:endParaRPr kumimoji="1" lang="zh-CN" altLang="en-US" dirty="0"/>
          </a:p>
        </p:txBody>
      </p:sp>
      <p:sp>
        <p:nvSpPr>
          <p:cNvPr id="4" name="灯片编号占位符 3"/>
          <p:cNvSpPr>
            <a:spLocks noGrp="1"/>
          </p:cNvSpPr>
          <p:nvPr>
            <p:ph type="sldNum" sz="quarter" idx="5"/>
          </p:nvPr>
        </p:nvSpPr>
        <p:spPr/>
        <p:txBody>
          <a:bodyPr/>
          <a:lstStyle/>
          <a:p>
            <a:fld id="{2696EF2E-D66F-784B-BFCA-D9794624FBAD}" type="slidenum">
              <a:rPr kumimoji="1" lang="zh-CN" altLang="en-US" smtClean="0"/>
              <a:t>2</a:t>
            </a:fld>
            <a:endParaRPr kumimoji="1" lang="zh-CN" altLang="en-US"/>
          </a:p>
        </p:txBody>
      </p:sp>
    </p:spTree>
    <p:extLst>
      <p:ext uri="{BB962C8B-B14F-4D97-AF65-F5344CB8AC3E}">
        <p14:creationId xmlns:p14="http://schemas.microsoft.com/office/powerpoint/2010/main" val="1596561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So we want a tidy visualization style with hopefully no overlapping nodes and as few crossing edges as possible. And we also want it to be flexible and user-friendly, showing only the positive correlations between nodes. So here comes positive force-directed graph. As mentioned before, we don’t want our nodes to overlap each other, while we also need them to have connections to show how they are correlated. </a:t>
            </a:r>
          </a:p>
        </p:txBody>
      </p:sp>
      <p:sp>
        <p:nvSpPr>
          <p:cNvPr id="4" name="灯片编号占位符 3"/>
          <p:cNvSpPr>
            <a:spLocks noGrp="1"/>
          </p:cNvSpPr>
          <p:nvPr>
            <p:ph type="sldNum" sz="quarter" idx="5"/>
          </p:nvPr>
        </p:nvSpPr>
        <p:spPr/>
        <p:txBody>
          <a:bodyPr/>
          <a:lstStyle/>
          <a:p>
            <a:fld id="{2696EF2E-D66F-784B-BFCA-D9794624FBAD}" type="slidenum">
              <a:rPr kumimoji="1" lang="zh-CN" altLang="en-US" smtClean="0"/>
              <a:t>21</a:t>
            </a:fld>
            <a:endParaRPr kumimoji="1" lang="zh-CN" altLang="en-US"/>
          </a:p>
        </p:txBody>
      </p:sp>
    </p:spTree>
    <p:extLst>
      <p:ext uri="{BB962C8B-B14F-4D97-AF65-F5344CB8AC3E}">
        <p14:creationId xmlns:p14="http://schemas.microsoft.com/office/powerpoint/2010/main" val="609248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Therefore, we draw the idea of particles like electrons with attracting as well as repulsing forces between each other. This is the basic idea of force-directed algorithm, where we try to simulate the Coulomb Force and Hooke’s law as the attraction and repulsion between our nodes and predict the position and velocity of them according to their previous status and Newton’s Law. To simplify out algorithm model, we assume a constant unit time step delta t which equals to 1 and a constant unit mass m which also equals to 1. </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2696EF2E-D66F-784B-BFCA-D9794624FBAD}" type="slidenum">
              <a:rPr kumimoji="1" lang="zh-CN" altLang="en-US" smtClean="0"/>
              <a:t>22</a:t>
            </a:fld>
            <a:endParaRPr kumimoji="1" lang="zh-CN" altLang="en-US"/>
          </a:p>
        </p:txBody>
      </p:sp>
    </p:spTree>
    <p:extLst>
      <p:ext uri="{BB962C8B-B14F-4D97-AF65-F5344CB8AC3E}">
        <p14:creationId xmlns:p14="http://schemas.microsoft.com/office/powerpoint/2010/main" val="23951080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Examples</a:t>
            </a:r>
            <a:endParaRPr kumimoji="1" lang="zh-CN" altLang="en-US" dirty="0"/>
          </a:p>
        </p:txBody>
      </p:sp>
      <p:sp>
        <p:nvSpPr>
          <p:cNvPr id="4" name="灯片编号占位符 3"/>
          <p:cNvSpPr>
            <a:spLocks noGrp="1"/>
          </p:cNvSpPr>
          <p:nvPr>
            <p:ph type="sldNum" sz="quarter" idx="5"/>
          </p:nvPr>
        </p:nvSpPr>
        <p:spPr/>
        <p:txBody>
          <a:bodyPr/>
          <a:lstStyle/>
          <a:p>
            <a:fld id="{2696EF2E-D66F-784B-BFCA-D9794624FBAD}" type="slidenum">
              <a:rPr kumimoji="1" lang="zh-CN" altLang="en-US" smtClean="0"/>
              <a:t>23</a:t>
            </a:fld>
            <a:endParaRPr kumimoji="1" lang="zh-CN" altLang="en-US"/>
          </a:p>
        </p:txBody>
      </p:sp>
    </p:spTree>
    <p:extLst>
      <p:ext uri="{BB962C8B-B14F-4D97-AF65-F5344CB8AC3E}">
        <p14:creationId xmlns:p14="http://schemas.microsoft.com/office/powerpoint/2010/main" val="3762414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can drag any node out to see its connections</a:t>
            </a:r>
            <a:endParaRPr kumimoji="1" lang="zh-CN" altLang="en-US" dirty="0"/>
          </a:p>
        </p:txBody>
      </p:sp>
      <p:sp>
        <p:nvSpPr>
          <p:cNvPr id="4" name="灯片编号占位符 3"/>
          <p:cNvSpPr>
            <a:spLocks noGrp="1"/>
          </p:cNvSpPr>
          <p:nvPr>
            <p:ph type="sldNum" sz="quarter" idx="5"/>
          </p:nvPr>
        </p:nvSpPr>
        <p:spPr/>
        <p:txBody>
          <a:bodyPr/>
          <a:lstStyle/>
          <a:p>
            <a:fld id="{2696EF2E-D66F-784B-BFCA-D9794624FBAD}" type="slidenum">
              <a:rPr kumimoji="1" lang="zh-CN" altLang="en-US" smtClean="0"/>
              <a:t>24</a:t>
            </a:fld>
            <a:endParaRPr kumimoji="1" lang="zh-CN" altLang="en-US"/>
          </a:p>
        </p:txBody>
      </p:sp>
    </p:spTree>
    <p:extLst>
      <p:ext uri="{BB962C8B-B14F-4D97-AF65-F5344CB8AC3E}">
        <p14:creationId xmlns:p14="http://schemas.microsoft.com/office/powerpoint/2010/main" val="9211383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terms of our work for the next milestone, we intend to search more protein information based on the importance value we calculated out in the previous work.</a:t>
            </a:r>
          </a:p>
          <a:p>
            <a:r>
              <a:rPr kumimoji="1" lang="en-US" altLang="zh-CN" dirty="0"/>
              <a:t>And we want to match our data with the STRING Database to have a deeper view of our protein analysis.</a:t>
            </a:r>
          </a:p>
          <a:p>
            <a:r>
              <a:rPr kumimoji="1" lang="en-US" altLang="zh-CN" dirty="0"/>
              <a:t>Additionally, we need to improve our visualization by adapting conditional correlation analysis to it in order to have a more specific and focused perspective of </a:t>
            </a:r>
            <a:r>
              <a:rPr kumimoji="1" lang="en-US" altLang="zh-CN"/>
              <a:t>our data.</a:t>
            </a:r>
            <a:endParaRPr kumimoji="1" lang="zh-CN" altLang="en-US" dirty="0"/>
          </a:p>
        </p:txBody>
      </p:sp>
      <p:sp>
        <p:nvSpPr>
          <p:cNvPr id="4" name="灯片编号占位符 3"/>
          <p:cNvSpPr>
            <a:spLocks noGrp="1"/>
          </p:cNvSpPr>
          <p:nvPr>
            <p:ph type="sldNum" sz="quarter" idx="5"/>
          </p:nvPr>
        </p:nvSpPr>
        <p:spPr/>
        <p:txBody>
          <a:bodyPr/>
          <a:lstStyle/>
          <a:p>
            <a:fld id="{2696EF2E-D66F-784B-BFCA-D9794624FBAD}" type="slidenum">
              <a:rPr kumimoji="1" lang="zh-CN" altLang="en-US" smtClean="0"/>
              <a:t>25</a:t>
            </a:fld>
            <a:endParaRPr kumimoji="1" lang="zh-CN" altLang="en-US"/>
          </a:p>
        </p:txBody>
      </p:sp>
    </p:spTree>
    <p:extLst>
      <p:ext uri="{BB962C8B-B14F-4D97-AF65-F5344CB8AC3E}">
        <p14:creationId xmlns:p14="http://schemas.microsoft.com/office/powerpoint/2010/main" val="2617358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Times New Roman" panose="02020603050405020304" pitchFamily="18" charset="0"/>
                <a:ea typeface="+mn-ea"/>
                <a:cs typeface="Times New Roman" panose="02020603050405020304" pitchFamily="18" charset="0"/>
              </a:rPr>
              <a:t>Data frames containing information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tx1"/>
              </a:solidFill>
              <a:effectLst/>
              <a:latin typeface="Times New Roman" panose="02020603050405020304" pitchFamily="18" charset="0"/>
              <a:ea typeface="+mn-ea"/>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2696EF2E-D66F-784B-BFCA-D9794624FBAD}" type="slidenum">
              <a:rPr kumimoji="1" lang="zh-CN" altLang="en-US" smtClean="0"/>
              <a:t>4</a:t>
            </a:fld>
            <a:endParaRPr kumimoji="1" lang="zh-CN" altLang="en-US"/>
          </a:p>
        </p:txBody>
      </p:sp>
    </p:spTree>
    <p:extLst>
      <p:ext uri="{BB962C8B-B14F-4D97-AF65-F5344CB8AC3E}">
        <p14:creationId xmlns:p14="http://schemas.microsoft.com/office/powerpoint/2010/main" val="2236316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Times New Roman" panose="02020603050405020304" pitchFamily="18" charset="0"/>
                <a:ea typeface="+mn-ea"/>
                <a:cs typeface="Times New Roman" panose="02020603050405020304" pitchFamily="18" charset="0"/>
              </a:rPr>
              <a:t>The aim of k-means clustering is to discover whether there are similarities in the patients’ profiles of same class. The first figure shows the clustering result on two-class condition.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Times New Roman" panose="02020603050405020304" pitchFamily="18" charset="0"/>
                <a:ea typeface="+mn-ea"/>
                <a:cs typeface="Times New Roman" panose="02020603050405020304" pitchFamily="18" charset="0"/>
              </a:rPr>
              <a:t>As we increase the number of classes and redo the clustering, the result shows that the number of major classes remain 2. The second figure is the result of five classes. We can see that class 1 and 2 are the majority. So we reckon that the major difference appears in two parts of patients.</a:t>
            </a:r>
          </a:p>
          <a:p>
            <a:endParaRPr kumimoji="1" lang="zh-CN" altLang="en-US" dirty="0"/>
          </a:p>
        </p:txBody>
      </p:sp>
      <p:sp>
        <p:nvSpPr>
          <p:cNvPr id="4" name="灯片编号占位符 3"/>
          <p:cNvSpPr>
            <a:spLocks noGrp="1"/>
          </p:cNvSpPr>
          <p:nvPr>
            <p:ph type="sldNum" sz="quarter" idx="5"/>
          </p:nvPr>
        </p:nvSpPr>
        <p:spPr/>
        <p:txBody>
          <a:bodyPr/>
          <a:lstStyle/>
          <a:p>
            <a:fld id="{2696EF2E-D66F-784B-BFCA-D9794624FBAD}" type="slidenum">
              <a:rPr kumimoji="1" lang="zh-CN" altLang="en-US" smtClean="0"/>
              <a:t>5</a:t>
            </a:fld>
            <a:endParaRPr kumimoji="1" lang="zh-CN" altLang="en-US"/>
          </a:p>
        </p:txBody>
      </p:sp>
    </p:spTree>
    <p:extLst>
      <p:ext uri="{BB962C8B-B14F-4D97-AF65-F5344CB8AC3E}">
        <p14:creationId xmlns:p14="http://schemas.microsoft.com/office/powerpoint/2010/main" val="1691450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count the stages/genders/subtypes in two classes. We can see there are much more patients of IA in class 1 than class 2.</a:t>
            </a:r>
            <a:endParaRPr kumimoji="1" lang="zh-CN" altLang="en-US" dirty="0"/>
          </a:p>
        </p:txBody>
      </p:sp>
      <p:sp>
        <p:nvSpPr>
          <p:cNvPr id="4" name="灯片编号占位符 3"/>
          <p:cNvSpPr>
            <a:spLocks noGrp="1"/>
          </p:cNvSpPr>
          <p:nvPr>
            <p:ph type="sldNum" sz="quarter" idx="5"/>
          </p:nvPr>
        </p:nvSpPr>
        <p:spPr/>
        <p:txBody>
          <a:bodyPr/>
          <a:lstStyle/>
          <a:p>
            <a:fld id="{2696EF2E-D66F-784B-BFCA-D9794624FBAD}" type="slidenum">
              <a:rPr kumimoji="1" lang="zh-CN" altLang="en-US" smtClean="0"/>
              <a:t>6</a:t>
            </a:fld>
            <a:endParaRPr kumimoji="1" lang="zh-CN" altLang="en-US"/>
          </a:p>
        </p:txBody>
      </p:sp>
    </p:spTree>
    <p:extLst>
      <p:ext uri="{BB962C8B-B14F-4D97-AF65-F5344CB8AC3E}">
        <p14:creationId xmlns:p14="http://schemas.microsoft.com/office/powerpoint/2010/main" val="3058509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There are much more female patients in class 1 than class 2.</a:t>
            </a:r>
            <a:endParaRPr kumimoji="1" lang="zh-CN" altLang="en-US" dirty="0"/>
          </a:p>
        </p:txBody>
      </p:sp>
      <p:sp>
        <p:nvSpPr>
          <p:cNvPr id="4" name="灯片编号占位符 3"/>
          <p:cNvSpPr>
            <a:spLocks noGrp="1"/>
          </p:cNvSpPr>
          <p:nvPr>
            <p:ph type="sldNum" sz="quarter" idx="5"/>
          </p:nvPr>
        </p:nvSpPr>
        <p:spPr/>
        <p:txBody>
          <a:bodyPr/>
          <a:lstStyle/>
          <a:p>
            <a:fld id="{2696EF2E-D66F-784B-BFCA-D9794624FBAD}" type="slidenum">
              <a:rPr kumimoji="1" lang="zh-CN" altLang="en-US" smtClean="0"/>
              <a:t>7</a:t>
            </a:fld>
            <a:endParaRPr kumimoji="1" lang="zh-CN" altLang="en-US"/>
          </a:p>
        </p:txBody>
      </p:sp>
    </p:spTree>
    <p:extLst>
      <p:ext uri="{BB962C8B-B14F-4D97-AF65-F5344CB8AC3E}">
        <p14:creationId xmlns:p14="http://schemas.microsoft.com/office/powerpoint/2010/main" val="1608713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There are much more patients of Del9 and L858R in class 1 than class 2.</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So we conclude that patient of different stages ,different gender and different subtype may have different distributions in some proteins.</a:t>
            </a:r>
          </a:p>
        </p:txBody>
      </p:sp>
      <p:sp>
        <p:nvSpPr>
          <p:cNvPr id="4" name="灯片编号占位符 3"/>
          <p:cNvSpPr>
            <a:spLocks noGrp="1"/>
          </p:cNvSpPr>
          <p:nvPr>
            <p:ph type="sldNum" sz="quarter" idx="5"/>
          </p:nvPr>
        </p:nvSpPr>
        <p:spPr/>
        <p:txBody>
          <a:bodyPr/>
          <a:lstStyle/>
          <a:p>
            <a:fld id="{2696EF2E-D66F-784B-BFCA-D9794624FBAD}" type="slidenum">
              <a:rPr kumimoji="1" lang="zh-CN" altLang="en-US" smtClean="0"/>
              <a:t>8</a:t>
            </a:fld>
            <a:endParaRPr kumimoji="1" lang="zh-CN" altLang="en-US"/>
          </a:p>
        </p:txBody>
      </p:sp>
    </p:spTree>
    <p:extLst>
      <p:ext uri="{BB962C8B-B14F-4D97-AF65-F5344CB8AC3E}">
        <p14:creationId xmlns:p14="http://schemas.microsoft.com/office/powerpoint/2010/main" val="1053488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We use t-SNE to reduce the dimension from about 8000 to 2 and 3 in order to better visualize the difference between classes. This is the 2D version.</a:t>
            </a:r>
          </a:p>
        </p:txBody>
      </p:sp>
      <p:sp>
        <p:nvSpPr>
          <p:cNvPr id="4" name="灯片编号占位符 3"/>
          <p:cNvSpPr>
            <a:spLocks noGrp="1"/>
          </p:cNvSpPr>
          <p:nvPr>
            <p:ph type="sldNum" sz="quarter" idx="5"/>
          </p:nvPr>
        </p:nvSpPr>
        <p:spPr/>
        <p:txBody>
          <a:bodyPr/>
          <a:lstStyle/>
          <a:p>
            <a:fld id="{2696EF2E-D66F-784B-BFCA-D9794624FBAD}" type="slidenum">
              <a:rPr kumimoji="1" lang="zh-CN" altLang="en-US" smtClean="0"/>
              <a:t>9</a:t>
            </a:fld>
            <a:endParaRPr kumimoji="1" lang="zh-CN" altLang="en-US"/>
          </a:p>
        </p:txBody>
      </p:sp>
    </p:spTree>
    <p:extLst>
      <p:ext uri="{BB962C8B-B14F-4D97-AF65-F5344CB8AC3E}">
        <p14:creationId xmlns:p14="http://schemas.microsoft.com/office/powerpoint/2010/main" val="970478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This is the 3D version</a:t>
            </a:r>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2696EF2E-D66F-784B-BFCA-D9794624FBAD}" type="slidenum">
              <a:rPr kumimoji="1" lang="zh-CN" altLang="en-US" smtClean="0"/>
              <a:t>10</a:t>
            </a:fld>
            <a:endParaRPr kumimoji="1" lang="zh-CN" altLang="en-US"/>
          </a:p>
        </p:txBody>
      </p:sp>
    </p:spTree>
    <p:extLst>
      <p:ext uri="{BB962C8B-B14F-4D97-AF65-F5344CB8AC3E}">
        <p14:creationId xmlns:p14="http://schemas.microsoft.com/office/powerpoint/2010/main" val="3565838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6A83F67-9F54-9043-9A54-6855A60A4FB4}" type="datetimeFigureOut">
              <a:rPr kumimoji="1" lang="zh-CN" altLang="en-US" smtClean="0"/>
              <a:t>2019/3/12</a:t>
            </a:fld>
            <a:endParaRPr kumimoji="1" lang="zh-CN" altLang="en-US"/>
          </a:p>
        </p:txBody>
      </p:sp>
      <p:sp>
        <p:nvSpPr>
          <p:cNvPr id="5" name="Footer Placeholder 4"/>
          <p:cNvSpPr>
            <a:spLocks noGrp="1"/>
          </p:cNvSpPr>
          <p:nvPr>
            <p:ph type="ftr" sz="quarter" idx="11"/>
          </p:nvPr>
        </p:nvSpPr>
        <p:spPr/>
        <p:txBody>
          <a:bodyPr/>
          <a:lstStyle/>
          <a:p>
            <a:r>
              <a:rPr kumimoji="1" lang="en-US" altLang="zh-CN" dirty="0"/>
              <a:t>EECS6895 Advanced Big Data Analysis</a:t>
            </a:r>
            <a:endParaRPr kumimoji="1" lang="zh-CN" altLang="en-US" dirty="0"/>
          </a:p>
        </p:txBody>
      </p:sp>
      <p:sp>
        <p:nvSpPr>
          <p:cNvPr id="6" name="Slide Number Placeholder 5"/>
          <p:cNvSpPr>
            <a:spLocks noGrp="1"/>
          </p:cNvSpPr>
          <p:nvPr>
            <p:ph type="sldNum" sz="quarter" idx="12"/>
          </p:nvPr>
        </p:nvSpPr>
        <p:spPr/>
        <p:txBody>
          <a:bodyPr/>
          <a:lstStyle/>
          <a:p>
            <a:fld id="{08660E5F-BB87-3B41-A4D0-49A99C81AE06}" type="slidenum">
              <a:rPr kumimoji="1" lang="zh-CN" altLang="en-US" smtClean="0"/>
              <a:t>‹#›</a:t>
            </a:fld>
            <a:endParaRPr kumimoji="1" lang="zh-CN" altLang="en-US"/>
          </a:p>
        </p:txBody>
      </p:sp>
    </p:spTree>
    <p:extLst>
      <p:ext uri="{BB962C8B-B14F-4D97-AF65-F5344CB8AC3E}">
        <p14:creationId xmlns:p14="http://schemas.microsoft.com/office/powerpoint/2010/main" val="2023736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86A83F67-9F54-9043-9A54-6855A60A4FB4}" type="datetimeFigureOut">
              <a:rPr kumimoji="1" lang="zh-CN" altLang="en-US" smtClean="0"/>
              <a:t>2019/3/12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8660E5F-BB87-3B41-A4D0-49A99C81AE06}" type="slidenum">
              <a:rPr kumimoji="1" lang="zh-CN" altLang="en-US" smtClean="0"/>
              <a:t>‹#›</a:t>
            </a:fld>
            <a:endParaRPr kumimoji="1" lang="zh-CN" altLang="en-US"/>
          </a:p>
        </p:txBody>
      </p:sp>
    </p:spTree>
    <p:extLst>
      <p:ext uri="{BB962C8B-B14F-4D97-AF65-F5344CB8AC3E}">
        <p14:creationId xmlns:p14="http://schemas.microsoft.com/office/powerpoint/2010/main" val="196444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86A83F67-9F54-9043-9A54-6855A60A4FB4}" type="datetimeFigureOut">
              <a:rPr kumimoji="1" lang="zh-CN" altLang="en-US" smtClean="0"/>
              <a:t>2019/3/12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8660E5F-BB87-3B41-A4D0-49A99C81AE06}" type="slidenum">
              <a:rPr kumimoji="1" lang="zh-CN" altLang="en-US" smtClean="0"/>
              <a:t>‹#›</a:t>
            </a:fld>
            <a:endParaRPr kumimoji="1" lang="zh-CN" altLang="en-US"/>
          </a:p>
        </p:txBody>
      </p:sp>
    </p:spTree>
    <p:extLst>
      <p:ext uri="{BB962C8B-B14F-4D97-AF65-F5344CB8AC3E}">
        <p14:creationId xmlns:p14="http://schemas.microsoft.com/office/powerpoint/2010/main" val="2373014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86A83F67-9F54-9043-9A54-6855A60A4FB4}" type="datetimeFigureOut">
              <a:rPr kumimoji="1" lang="zh-CN" altLang="en-US" smtClean="0"/>
              <a:t>2019/3/12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8660E5F-BB87-3B41-A4D0-49A99C81AE06}" type="slidenum">
              <a:rPr kumimoji="1" lang="zh-CN" altLang="en-US" smtClean="0"/>
              <a:t>‹#›</a:t>
            </a:fld>
            <a:endParaRPr kumimoji="1" lang="zh-CN" altLang="en-US"/>
          </a:p>
        </p:txBody>
      </p:sp>
    </p:spTree>
    <p:extLst>
      <p:ext uri="{BB962C8B-B14F-4D97-AF65-F5344CB8AC3E}">
        <p14:creationId xmlns:p14="http://schemas.microsoft.com/office/powerpoint/2010/main" val="3566557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86A83F67-9F54-9043-9A54-6855A60A4FB4}" type="datetimeFigureOut">
              <a:rPr kumimoji="1" lang="zh-CN" altLang="en-US" smtClean="0"/>
              <a:t>2019/3/12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8660E5F-BB87-3B41-A4D0-49A99C81AE06}" type="slidenum">
              <a:rPr kumimoji="1" lang="zh-CN" altLang="en-US" smtClean="0"/>
              <a:t>‹#›</a:t>
            </a:fld>
            <a:endParaRPr kumimoji="1" lang="zh-CN" altLang="en-US"/>
          </a:p>
        </p:txBody>
      </p:sp>
    </p:spTree>
    <p:extLst>
      <p:ext uri="{BB962C8B-B14F-4D97-AF65-F5344CB8AC3E}">
        <p14:creationId xmlns:p14="http://schemas.microsoft.com/office/powerpoint/2010/main" val="3179057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86A83F67-9F54-9043-9A54-6855A60A4FB4}" type="datetimeFigureOut">
              <a:rPr kumimoji="1" lang="zh-CN" altLang="en-US" smtClean="0"/>
              <a:t>2019/3/12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8660E5F-BB87-3B41-A4D0-49A99C81AE06}" type="slidenum">
              <a:rPr kumimoji="1" lang="zh-CN" altLang="en-US" smtClean="0"/>
              <a:t>‹#›</a:t>
            </a:fld>
            <a:endParaRPr kumimoji="1" lang="zh-CN" altLang="en-US"/>
          </a:p>
        </p:txBody>
      </p:sp>
    </p:spTree>
    <p:extLst>
      <p:ext uri="{BB962C8B-B14F-4D97-AF65-F5344CB8AC3E}">
        <p14:creationId xmlns:p14="http://schemas.microsoft.com/office/powerpoint/2010/main" val="3232473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86A83F67-9F54-9043-9A54-6855A60A4FB4}" type="datetimeFigureOut">
              <a:rPr kumimoji="1" lang="zh-CN" altLang="en-US" smtClean="0"/>
              <a:t>2019/3/12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08660E5F-BB87-3B41-A4D0-49A99C81AE06}" type="slidenum">
              <a:rPr kumimoji="1" lang="zh-CN" altLang="en-US" smtClean="0"/>
              <a:t>‹#›</a:t>
            </a:fld>
            <a:endParaRPr kumimoji="1" lang="zh-CN" altLang="en-US"/>
          </a:p>
        </p:txBody>
      </p:sp>
    </p:spTree>
    <p:extLst>
      <p:ext uri="{BB962C8B-B14F-4D97-AF65-F5344CB8AC3E}">
        <p14:creationId xmlns:p14="http://schemas.microsoft.com/office/powerpoint/2010/main" val="3136516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6A83F67-9F54-9043-9A54-6855A60A4FB4}" type="datetimeFigureOut">
              <a:rPr kumimoji="1" lang="zh-CN" altLang="en-US" smtClean="0"/>
              <a:t>2019/3/12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08660E5F-BB87-3B41-A4D0-49A99C81AE06}" type="slidenum">
              <a:rPr kumimoji="1" lang="zh-CN" altLang="en-US" smtClean="0"/>
              <a:t>‹#›</a:t>
            </a:fld>
            <a:endParaRPr kumimoji="1" lang="zh-CN" altLang="en-US"/>
          </a:p>
        </p:txBody>
      </p:sp>
    </p:spTree>
    <p:extLst>
      <p:ext uri="{BB962C8B-B14F-4D97-AF65-F5344CB8AC3E}">
        <p14:creationId xmlns:p14="http://schemas.microsoft.com/office/powerpoint/2010/main" val="3113664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83F67-9F54-9043-9A54-6855A60A4FB4}" type="datetimeFigureOut">
              <a:rPr kumimoji="1" lang="zh-CN" altLang="en-US" smtClean="0"/>
              <a:t>2019/3/12</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08660E5F-BB87-3B41-A4D0-49A99C81AE06}" type="slidenum">
              <a:rPr kumimoji="1" lang="zh-CN" altLang="en-US" smtClean="0"/>
              <a:t>‹#›</a:t>
            </a:fld>
            <a:endParaRPr kumimoji="1" lang="zh-CN" altLang="en-US"/>
          </a:p>
        </p:txBody>
      </p:sp>
    </p:spTree>
    <p:extLst>
      <p:ext uri="{BB962C8B-B14F-4D97-AF65-F5344CB8AC3E}">
        <p14:creationId xmlns:p14="http://schemas.microsoft.com/office/powerpoint/2010/main" val="2417328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86A83F67-9F54-9043-9A54-6855A60A4FB4}" type="datetimeFigureOut">
              <a:rPr kumimoji="1" lang="zh-CN" altLang="en-US" smtClean="0"/>
              <a:t>2019/3/12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8660E5F-BB87-3B41-A4D0-49A99C81AE06}" type="slidenum">
              <a:rPr kumimoji="1" lang="zh-CN" altLang="en-US" smtClean="0"/>
              <a:t>‹#›</a:t>
            </a:fld>
            <a:endParaRPr kumimoji="1" lang="zh-CN" altLang="en-US"/>
          </a:p>
        </p:txBody>
      </p:sp>
    </p:spTree>
    <p:extLst>
      <p:ext uri="{BB962C8B-B14F-4D97-AF65-F5344CB8AC3E}">
        <p14:creationId xmlns:p14="http://schemas.microsoft.com/office/powerpoint/2010/main" val="3717519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86A83F67-9F54-9043-9A54-6855A60A4FB4}" type="datetimeFigureOut">
              <a:rPr kumimoji="1" lang="zh-CN" altLang="en-US" smtClean="0"/>
              <a:t>2019/3/12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8660E5F-BB87-3B41-A4D0-49A99C81AE06}" type="slidenum">
              <a:rPr kumimoji="1" lang="zh-CN" altLang="en-US" smtClean="0"/>
              <a:t>‹#›</a:t>
            </a:fld>
            <a:endParaRPr kumimoji="1" lang="zh-CN" altLang="en-US"/>
          </a:p>
        </p:txBody>
      </p:sp>
    </p:spTree>
    <p:extLst>
      <p:ext uri="{BB962C8B-B14F-4D97-AF65-F5344CB8AC3E}">
        <p14:creationId xmlns:p14="http://schemas.microsoft.com/office/powerpoint/2010/main" val="173362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A83F67-9F54-9043-9A54-6855A60A4FB4}" type="datetimeFigureOut">
              <a:rPr kumimoji="1" lang="zh-CN" altLang="en-US" smtClean="0"/>
              <a:t>2019/3/12</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660E5F-BB87-3B41-A4D0-49A99C81AE06}" type="slidenum">
              <a:rPr kumimoji="1" lang="zh-CN" altLang="en-US" smtClean="0"/>
              <a:t>‹#›</a:t>
            </a:fld>
            <a:endParaRPr kumimoji="1" lang="zh-CN" altLang="en-US"/>
          </a:p>
        </p:txBody>
      </p:sp>
    </p:spTree>
    <p:extLst>
      <p:ext uri="{BB962C8B-B14F-4D97-AF65-F5344CB8AC3E}">
        <p14:creationId xmlns:p14="http://schemas.microsoft.com/office/powerpoint/2010/main" val="555759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bwMode="auto">
          <a:xfrm>
            <a:off x="629587" y="875514"/>
            <a:ext cx="8379501" cy="16497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35100" tIns="35100" rIns="35100" bIns="35100" rtlCol="0" anchor="b">
            <a:spAutoFit/>
          </a:bodyPr>
          <a:lstStyle>
            <a:lvl1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charset="0"/>
                <a:cs typeface="Arial" charset="0"/>
              </a:defRPr>
            </a:lvl1pPr>
            <a:lvl2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charset="0"/>
                <a:cs typeface="Arial" charset="0"/>
              </a:defRPr>
            </a:lvl2pPr>
            <a:lvl3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charset="0"/>
                <a:cs typeface="Arial" charset="0"/>
              </a:defRPr>
            </a:lvl3pPr>
            <a:lvl4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charset="0"/>
                <a:cs typeface="Arial" charset="0"/>
              </a:defRPr>
            </a:lvl4pPr>
            <a:lvl5pPr>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Arial" charset="0"/>
                <a:cs typeface="Arial" charset="0"/>
              </a:defRPr>
            </a:lvl9pPr>
          </a:lstStyle>
          <a:p>
            <a:pPr eaLnBrk="1">
              <a:lnSpc>
                <a:spcPct val="90000"/>
              </a:lnSpc>
              <a:buClrTx/>
              <a:buFontTx/>
              <a:buNone/>
            </a:pPr>
            <a:endParaRPr lang="en-US" altLang="en-US" sz="1800" b="1" dirty="0">
              <a:solidFill>
                <a:srgbClr val="FFFFFF"/>
              </a:solidFill>
              <a:latin typeface="Calibri" charset="0"/>
              <a:ea typeface="Calibri" charset="0"/>
              <a:cs typeface="Calibri" charset="0"/>
            </a:endParaRPr>
          </a:p>
          <a:p>
            <a:pPr algn="l" eaLnBrk="1">
              <a:lnSpc>
                <a:spcPct val="90000"/>
              </a:lnSpc>
              <a:buClrTx/>
              <a:buFontTx/>
              <a:buNone/>
            </a:pPr>
            <a:r>
              <a:rPr lang="en-US" altLang="en-US" dirty="0">
                <a:solidFill>
                  <a:srgbClr val="000000"/>
                </a:solidFill>
                <a:latin typeface="Arial Bold" charset="0"/>
                <a:ea typeface="Arial Bold" charset="0"/>
                <a:cs typeface="Arial Bold" charset="0"/>
              </a:rPr>
              <a:t>E6895 Advanced Big Data Analytics:</a:t>
            </a:r>
          </a:p>
          <a:p>
            <a:pPr algn="l" eaLnBrk="1">
              <a:lnSpc>
                <a:spcPct val="90000"/>
              </a:lnSpc>
              <a:buClrTx/>
              <a:buFontTx/>
              <a:buNone/>
            </a:pPr>
            <a:endParaRPr lang="en-US" altLang="en-US" b="1" i="1" dirty="0">
              <a:solidFill>
                <a:srgbClr val="0000FF"/>
              </a:solidFill>
              <a:latin typeface="Calibri" charset="0"/>
              <a:ea typeface="Calibri" charset="0"/>
              <a:cs typeface="Calibri" charset="0"/>
            </a:endParaRPr>
          </a:p>
          <a:p>
            <a:pPr algn="l">
              <a:buClrTx/>
            </a:pPr>
            <a:r>
              <a:rPr lang="en-US" altLang="zh-CN" b="1" i="1" dirty="0">
                <a:solidFill>
                  <a:srgbClr val="0000FF"/>
                </a:solidFill>
              </a:rPr>
              <a:t>Gene and Protein Analysis for Cancer Research:</a:t>
            </a:r>
            <a:br>
              <a:rPr lang="en-US" altLang="zh-CN" b="1" i="1" dirty="0">
                <a:solidFill>
                  <a:srgbClr val="0000FF"/>
                </a:solidFill>
              </a:rPr>
            </a:br>
            <a:r>
              <a:rPr lang="en-US" altLang="zh-CN" b="1" i="1" dirty="0">
                <a:solidFill>
                  <a:srgbClr val="0000FF"/>
                </a:solidFill>
              </a:rPr>
              <a:t>Pathway and Network Analysis</a:t>
            </a:r>
            <a:endParaRPr lang="en-US" altLang="en-US" b="1" i="1" dirty="0">
              <a:solidFill>
                <a:srgbClr val="0000FF"/>
              </a:solidFill>
            </a:endParaRPr>
          </a:p>
        </p:txBody>
      </p:sp>
      <p:sp>
        <p:nvSpPr>
          <p:cNvPr id="5" name="Rectangle 5"/>
          <p:cNvSpPr>
            <a:spLocks noChangeArrowheads="1"/>
          </p:cNvSpPr>
          <p:nvPr/>
        </p:nvSpPr>
        <p:spPr bwMode="auto">
          <a:xfrm>
            <a:off x="629588" y="2777056"/>
            <a:ext cx="5248232" cy="317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4290" tIns="35100" rIns="34290" bIns="351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Arial" charset="0"/>
                <a:cs typeface="Arial" charset="0"/>
              </a:defRPr>
            </a:lvl5pPr>
            <a:lvl6pPr marL="2514600" indent="-228600" defTabSz="45720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Arial" charset="0"/>
                <a:cs typeface="Arial" charset="0"/>
              </a:defRPr>
            </a:lvl6pPr>
            <a:lvl7pPr marL="2971800" indent="-228600" defTabSz="45720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Arial" charset="0"/>
                <a:cs typeface="Arial" charset="0"/>
              </a:defRPr>
            </a:lvl7pPr>
            <a:lvl8pPr marL="3429000" indent="-228600" defTabSz="45720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Arial" charset="0"/>
                <a:cs typeface="Arial" charset="0"/>
              </a:defRPr>
            </a:lvl8pPr>
            <a:lvl9pPr marL="3886200" indent="-228600" defTabSz="45720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Arial" charset="0"/>
                <a:cs typeface="Arial" charset="0"/>
              </a:defRPr>
            </a:lvl9pPr>
          </a:lstStyle>
          <a:p>
            <a:pPr eaLnBrk="1">
              <a:buSzPct val="100000"/>
              <a:defRPr/>
            </a:pPr>
            <a:r>
              <a:rPr lang="en-US" altLang="en-US" sz="1600" dirty="0"/>
              <a:t>Team Members: </a:t>
            </a:r>
            <a:r>
              <a:rPr lang="en-US" altLang="en-US" sz="1600" dirty="0" err="1"/>
              <a:t>Ziyi</a:t>
            </a:r>
            <a:r>
              <a:rPr lang="en-US" altLang="en-US" sz="1600" dirty="0"/>
              <a:t> Liu (zl2690), </a:t>
            </a:r>
            <a:r>
              <a:rPr lang="en-US" altLang="en-US" sz="1600" dirty="0" err="1"/>
              <a:t>Boyan</a:t>
            </a:r>
            <a:r>
              <a:rPr lang="en-US" altLang="en-US" sz="1600" dirty="0"/>
              <a:t> </a:t>
            </a:r>
            <a:r>
              <a:rPr lang="en-US" altLang="en-US" sz="1600" dirty="0" err="1"/>
              <a:t>Rong</a:t>
            </a:r>
            <a:r>
              <a:rPr lang="en-US" altLang="en-US" sz="1600" dirty="0"/>
              <a:t> (br2566)</a:t>
            </a: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76" y="3628467"/>
            <a:ext cx="8605825" cy="215773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 name="文本框 1">
            <a:extLst>
              <a:ext uri="{FF2B5EF4-FFF2-40B4-BE49-F238E27FC236}">
                <a16:creationId xmlns:a16="http://schemas.microsoft.com/office/drawing/2014/main" id="{37E69071-DEDE-FB49-BA5B-A7FF9F79CDFB}"/>
              </a:ext>
            </a:extLst>
          </p:cNvPr>
          <p:cNvSpPr txBox="1"/>
          <p:nvPr/>
        </p:nvSpPr>
        <p:spPr>
          <a:xfrm>
            <a:off x="3073560" y="6550223"/>
            <a:ext cx="2987655" cy="307777"/>
          </a:xfrm>
          <a:prstGeom prst="rect">
            <a:avLst/>
          </a:prstGeom>
          <a:noFill/>
        </p:spPr>
        <p:txBody>
          <a:bodyPr wrap="square" rtlCol="0">
            <a:spAutoFit/>
          </a:bodyPr>
          <a:lstStyle/>
          <a:p>
            <a:r>
              <a:rPr kumimoji="1" lang="en-US" altLang="zh-CN" sz="1400" dirty="0"/>
              <a:t>EECS6895 Advanced Big Data Analytics</a:t>
            </a:r>
            <a:endParaRPr kumimoji="1" lang="zh-CN" altLang="en-US" sz="1400" dirty="0"/>
          </a:p>
        </p:txBody>
      </p:sp>
    </p:spTree>
    <p:extLst>
      <p:ext uri="{BB962C8B-B14F-4D97-AF65-F5344CB8AC3E}">
        <p14:creationId xmlns:p14="http://schemas.microsoft.com/office/powerpoint/2010/main" val="1318880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FE933-831D-884E-A4CA-A96DF5CCB019}"/>
              </a:ext>
            </a:extLst>
          </p:cNvPr>
          <p:cNvSpPr>
            <a:spLocks noGrp="1"/>
          </p:cNvSpPr>
          <p:nvPr>
            <p:ph type="title"/>
          </p:nvPr>
        </p:nvSpPr>
        <p:spPr>
          <a:xfrm>
            <a:off x="628650" y="365126"/>
            <a:ext cx="7886700" cy="1325563"/>
          </a:xfrm>
        </p:spPr>
        <p:txBody>
          <a:bodyPr>
            <a:normAutofit/>
          </a:bodyPr>
          <a:lstStyle/>
          <a:p>
            <a:r>
              <a:rPr lang="en-US" altLang="zh-CN" sz="3600" b="1" i="1" dirty="0">
                <a:solidFill>
                  <a:srgbClr val="0000FF"/>
                </a:solidFill>
                <a:latin typeface="Arial" charset="0"/>
                <a:cs typeface="Arial" charset="0"/>
              </a:rPr>
              <a:t>General Analysis &amp; Visualization</a:t>
            </a:r>
            <a:endParaRPr lang="zh-CN" altLang="en-US" sz="3600" b="1" i="1" dirty="0">
              <a:solidFill>
                <a:srgbClr val="0000FF"/>
              </a:solidFill>
              <a:latin typeface="Arial" charset="0"/>
              <a:cs typeface="Arial" charset="0"/>
            </a:endParaRPr>
          </a:p>
        </p:txBody>
      </p:sp>
      <p:sp>
        <p:nvSpPr>
          <p:cNvPr id="3" name="内容占位符 2">
            <a:extLst>
              <a:ext uri="{FF2B5EF4-FFF2-40B4-BE49-F238E27FC236}">
                <a16:creationId xmlns:a16="http://schemas.microsoft.com/office/drawing/2014/main" id="{0D32ABF0-A1BB-DD4E-9B43-400DF75F4DDA}"/>
              </a:ext>
            </a:extLst>
          </p:cNvPr>
          <p:cNvSpPr>
            <a:spLocks noGrp="1"/>
          </p:cNvSpPr>
          <p:nvPr>
            <p:ph idx="1"/>
          </p:nvPr>
        </p:nvSpPr>
        <p:spPr/>
        <p:txBody>
          <a:bodyPr/>
          <a:lstStyle/>
          <a:p>
            <a:r>
              <a:rPr lang="en-US" altLang="zh-CN" sz="2400" dirty="0"/>
              <a:t>t-SNE for dimension reduction</a:t>
            </a:r>
            <a:endParaRPr kumimoji="1" lang="en-US" altLang="zh-CN" sz="2400" dirty="0">
              <a:latin typeface="Arial" panose="020B0604020202020204" pitchFamily="34" charset="0"/>
              <a:cs typeface="Arial" panose="020B0604020202020204" pitchFamily="34" charset="0"/>
            </a:endParaRPr>
          </a:p>
          <a:p>
            <a:endParaRPr kumimoji="1" lang="en-US" altLang="zh-CN" dirty="0">
              <a:latin typeface="Arial" panose="020B0604020202020204" pitchFamily="34" charset="0"/>
              <a:cs typeface="Arial" panose="020B0604020202020204" pitchFamily="34" charset="0"/>
            </a:endParaRPr>
          </a:p>
          <a:p>
            <a:endParaRPr kumimoji="1" lang="en-US" altLang="zh-CN" dirty="0">
              <a:latin typeface="Arial" panose="020B0604020202020204" pitchFamily="34" charset="0"/>
              <a:cs typeface="Arial" panose="020B0604020202020204" pitchFamily="34" charset="0"/>
            </a:endParaRPr>
          </a:p>
          <a:p>
            <a:endParaRPr kumimoji="1" lang="zh-CN" altLang="en-US"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9964E13C-7DE6-1A43-A290-AE18D5CCDAC7}"/>
              </a:ext>
            </a:extLst>
          </p:cNvPr>
          <p:cNvSpPr txBox="1"/>
          <p:nvPr/>
        </p:nvSpPr>
        <p:spPr>
          <a:xfrm>
            <a:off x="3073560" y="6550223"/>
            <a:ext cx="2987655" cy="307777"/>
          </a:xfrm>
          <a:prstGeom prst="rect">
            <a:avLst/>
          </a:prstGeom>
          <a:noFill/>
        </p:spPr>
        <p:txBody>
          <a:bodyPr wrap="square" rtlCol="0">
            <a:spAutoFit/>
          </a:bodyPr>
          <a:lstStyle/>
          <a:p>
            <a:r>
              <a:rPr kumimoji="1" lang="en-US" altLang="zh-CN" sz="1400" dirty="0"/>
              <a:t>EECS6895 Advanced Big Data Analytics</a:t>
            </a:r>
            <a:endParaRPr kumimoji="1" lang="zh-CN" altLang="en-US" sz="1400" dirty="0"/>
          </a:p>
        </p:txBody>
      </p:sp>
      <p:pic>
        <p:nvPicPr>
          <p:cNvPr id="7" name="图片 6" descr="图片包含 文字&#10;&#10;描述已自动生成">
            <a:extLst>
              <a:ext uri="{FF2B5EF4-FFF2-40B4-BE49-F238E27FC236}">
                <a16:creationId xmlns:a16="http://schemas.microsoft.com/office/drawing/2014/main" id="{B0C998F1-98EC-4F4E-A291-4BFC1FF5EA45}"/>
              </a:ext>
            </a:extLst>
          </p:cNvPr>
          <p:cNvPicPr>
            <a:picLocks noChangeAspect="1"/>
          </p:cNvPicPr>
          <p:nvPr/>
        </p:nvPicPr>
        <p:blipFill>
          <a:blip r:embed="rId3"/>
          <a:stretch>
            <a:fillRect/>
          </a:stretch>
        </p:blipFill>
        <p:spPr>
          <a:xfrm>
            <a:off x="1195050" y="2203269"/>
            <a:ext cx="6162946" cy="4108630"/>
          </a:xfrm>
          <a:prstGeom prst="rect">
            <a:avLst/>
          </a:prstGeom>
        </p:spPr>
      </p:pic>
    </p:spTree>
    <p:extLst>
      <p:ext uri="{BB962C8B-B14F-4D97-AF65-F5344CB8AC3E}">
        <p14:creationId xmlns:p14="http://schemas.microsoft.com/office/powerpoint/2010/main" val="2159268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FE933-831D-884E-A4CA-A96DF5CCB019}"/>
              </a:ext>
            </a:extLst>
          </p:cNvPr>
          <p:cNvSpPr>
            <a:spLocks noGrp="1"/>
          </p:cNvSpPr>
          <p:nvPr>
            <p:ph type="title"/>
          </p:nvPr>
        </p:nvSpPr>
        <p:spPr>
          <a:xfrm>
            <a:off x="628650" y="365126"/>
            <a:ext cx="7886700" cy="1325563"/>
          </a:xfrm>
        </p:spPr>
        <p:txBody>
          <a:bodyPr>
            <a:normAutofit/>
          </a:bodyPr>
          <a:lstStyle/>
          <a:p>
            <a:r>
              <a:rPr lang="en-US" altLang="zh-CN" sz="3600" b="1" i="1" dirty="0">
                <a:solidFill>
                  <a:srgbClr val="0000FF"/>
                </a:solidFill>
                <a:latin typeface="Arial" charset="0"/>
                <a:cs typeface="Arial" charset="0"/>
              </a:rPr>
              <a:t>General Analysis &amp; Visualization</a:t>
            </a:r>
            <a:endParaRPr lang="zh-CN" altLang="en-US" sz="3600" b="1" i="1" dirty="0">
              <a:solidFill>
                <a:srgbClr val="0000FF"/>
              </a:solidFill>
              <a:latin typeface="Arial" charset="0"/>
              <a:cs typeface="Arial" charset="0"/>
            </a:endParaRPr>
          </a:p>
        </p:txBody>
      </p:sp>
      <p:sp>
        <p:nvSpPr>
          <p:cNvPr id="3" name="内容占位符 2">
            <a:extLst>
              <a:ext uri="{FF2B5EF4-FFF2-40B4-BE49-F238E27FC236}">
                <a16:creationId xmlns:a16="http://schemas.microsoft.com/office/drawing/2014/main" id="{0D32ABF0-A1BB-DD4E-9B43-400DF75F4DDA}"/>
              </a:ext>
            </a:extLst>
          </p:cNvPr>
          <p:cNvSpPr>
            <a:spLocks noGrp="1"/>
          </p:cNvSpPr>
          <p:nvPr>
            <p:ph idx="1"/>
          </p:nvPr>
        </p:nvSpPr>
        <p:spPr/>
        <p:txBody>
          <a:bodyPr/>
          <a:lstStyle/>
          <a:p>
            <a:r>
              <a:rPr lang="en-US" altLang="zh-CN" sz="2400" dirty="0"/>
              <a:t>t-SNE for dimension reduction</a:t>
            </a:r>
            <a:endParaRPr kumimoji="1" lang="en-US" altLang="zh-CN" sz="2400" dirty="0">
              <a:latin typeface="Arial" panose="020B0604020202020204" pitchFamily="34" charset="0"/>
              <a:cs typeface="Arial" panose="020B0604020202020204" pitchFamily="34" charset="0"/>
            </a:endParaRPr>
          </a:p>
          <a:p>
            <a:endParaRPr kumimoji="1" lang="en-US" altLang="zh-CN" dirty="0">
              <a:latin typeface="Arial" panose="020B0604020202020204" pitchFamily="34" charset="0"/>
              <a:cs typeface="Arial" panose="020B0604020202020204" pitchFamily="34" charset="0"/>
            </a:endParaRPr>
          </a:p>
          <a:p>
            <a:endParaRPr kumimoji="1" lang="en-US" altLang="zh-CN" dirty="0">
              <a:latin typeface="Arial" panose="020B0604020202020204" pitchFamily="34" charset="0"/>
              <a:cs typeface="Arial" panose="020B0604020202020204" pitchFamily="34" charset="0"/>
            </a:endParaRPr>
          </a:p>
          <a:p>
            <a:endParaRPr kumimoji="1" lang="zh-CN" altLang="en-US"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9964E13C-7DE6-1A43-A290-AE18D5CCDAC7}"/>
              </a:ext>
            </a:extLst>
          </p:cNvPr>
          <p:cNvSpPr txBox="1"/>
          <p:nvPr/>
        </p:nvSpPr>
        <p:spPr>
          <a:xfrm>
            <a:off x="3073560" y="6550223"/>
            <a:ext cx="2987655" cy="307777"/>
          </a:xfrm>
          <a:prstGeom prst="rect">
            <a:avLst/>
          </a:prstGeom>
          <a:noFill/>
        </p:spPr>
        <p:txBody>
          <a:bodyPr wrap="square" rtlCol="0">
            <a:spAutoFit/>
          </a:bodyPr>
          <a:lstStyle/>
          <a:p>
            <a:r>
              <a:rPr kumimoji="1" lang="en-US" altLang="zh-CN" sz="1400" dirty="0"/>
              <a:t>EECS6895 Advanced Big Data Analytics</a:t>
            </a:r>
            <a:endParaRPr kumimoji="1" lang="zh-CN" altLang="en-US" sz="1400" dirty="0"/>
          </a:p>
        </p:txBody>
      </p:sp>
      <p:pic>
        <p:nvPicPr>
          <p:cNvPr id="11" name="图片 10">
            <a:extLst>
              <a:ext uri="{FF2B5EF4-FFF2-40B4-BE49-F238E27FC236}">
                <a16:creationId xmlns:a16="http://schemas.microsoft.com/office/drawing/2014/main" id="{C3DCA422-1B2E-D244-B2C1-69A8595146B8}"/>
              </a:ext>
            </a:extLst>
          </p:cNvPr>
          <p:cNvPicPr>
            <a:picLocks noChangeAspect="1"/>
          </p:cNvPicPr>
          <p:nvPr/>
        </p:nvPicPr>
        <p:blipFill>
          <a:blip r:embed="rId3"/>
          <a:stretch>
            <a:fillRect/>
          </a:stretch>
        </p:blipFill>
        <p:spPr>
          <a:xfrm>
            <a:off x="-204381" y="2351312"/>
            <a:ext cx="5147379" cy="3431586"/>
          </a:xfrm>
          <a:prstGeom prst="rect">
            <a:avLst/>
          </a:prstGeom>
        </p:spPr>
      </p:pic>
      <p:pic>
        <p:nvPicPr>
          <p:cNvPr id="13" name="图片 12" descr="图片包含 文字&#10;&#10;描述已自动生成">
            <a:extLst>
              <a:ext uri="{FF2B5EF4-FFF2-40B4-BE49-F238E27FC236}">
                <a16:creationId xmlns:a16="http://schemas.microsoft.com/office/drawing/2014/main" id="{D33FC49C-03E9-AF40-9E16-7EDB87862E14}"/>
              </a:ext>
            </a:extLst>
          </p:cNvPr>
          <p:cNvPicPr>
            <a:picLocks noChangeAspect="1"/>
          </p:cNvPicPr>
          <p:nvPr/>
        </p:nvPicPr>
        <p:blipFill rotWithShape="1">
          <a:blip r:embed="rId4"/>
          <a:srcRect l="17157" t="14378" r="8241" b="7050"/>
          <a:stretch/>
        </p:blipFill>
        <p:spPr>
          <a:xfrm>
            <a:off x="4819277" y="2769528"/>
            <a:ext cx="4093028" cy="2873829"/>
          </a:xfrm>
          <a:prstGeom prst="rect">
            <a:avLst/>
          </a:prstGeom>
        </p:spPr>
      </p:pic>
    </p:spTree>
    <p:extLst>
      <p:ext uri="{BB962C8B-B14F-4D97-AF65-F5344CB8AC3E}">
        <p14:creationId xmlns:p14="http://schemas.microsoft.com/office/powerpoint/2010/main" val="2975224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FE933-831D-884E-A4CA-A96DF5CCB019}"/>
              </a:ext>
            </a:extLst>
          </p:cNvPr>
          <p:cNvSpPr>
            <a:spLocks noGrp="1"/>
          </p:cNvSpPr>
          <p:nvPr>
            <p:ph type="title"/>
          </p:nvPr>
        </p:nvSpPr>
        <p:spPr>
          <a:xfrm>
            <a:off x="628650" y="365126"/>
            <a:ext cx="7886700" cy="1325563"/>
          </a:xfrm>
        </p:spPr>
        <p:txBody>
          <a:bodyPr>
            <a:normAutofit/>
          </a:bodyPr>
          <a:lstStyle/>
          <a:p>
            <a:r>
              <a:rPr lang="en-US" altLang="zh-CN" sz="3600" b="1" i="1" dirty="0">
                <a:solidFill>
                  <a:srgbClr val="0000FF"/>
                </a:solidFill>
                <a:latin typeface="Arial" charset="0"/>
                <a:cs typeface="Arial" charset="0"/>
              </a:rPr>
              <a:t>General Analysis &amp; Visualization</a:t>
            </a:r>
            <a:endParaRPr lang="zh-CN" altLang="en-US" sz="3600" b="1" i="1" dirty="0">
              <a:solidFill>
                <a:srgbClr val="0000FF"/>
              </a:solidFill>
              <a:latin typeface="Arial" charset="0"/>
              <a:cs typeface="Arial" charset="0"/>
            </a:endParaRPr>
          </a:p>
        </p:txBody>
      </p:sp>
      <p:sp>
        <p:nvSpPr>
          <p:cNvPr id="3" name="内容占位符 2">
            <a:extLst>
              <a:ext uri="{FF2B5EF4-FFF2-40B4-BE49-F238E27FC236}">
                <a16:creationId xmlns:a16="http://schemas.microsoft.com/office/drawing/2014/main" id="{0D32ABF0-A1BB-DD4E-9B43-400DF75F4DDA}"/>
              </a:ext>
            </a:extLst>
          </p:cNvPr>
          <p:cNvSpPr>
            <a:spLocks noGrp="1"/>
          </p:cNvSpPr>
          <p:nvPr>
            <p:ph idx="1"/>
          </p:nvPr>
        </p:nvSpPr>
        <p:spPr/>
        <p:txBody>
          <a:bodyPr/>
          <a:lstStyle/>
          <a:p>
            <a:r>
              <a:rPr lang="en-US" altLang="zh-CN" sz="2400" dirty="0"/>
              <a:t>t-SNE for dimension reduction</a:t>
            </a:r>
            <a:endParaRPr kumimoji="1" lang="en-US" altLang="zh-CN" sz="2400" dirty="0">
              <a:latin typeface="Arial" panose="020B0604020202020204" pitchFamily="34" charset="0"/>
              <a:cs typeface="Arial" panose="020B0604020202020204" pitchFamily="34" charset="0"/>
            </a:endParaRPr>
          </a:p>
          <a:p>
            <a:endParaRPr kumimoji="1" lang="en-US" altLang="zh-CN" dirty="0">
              <a:latin typeface="Arial" panose="020B0604020202020204" pitchFamily="34" charset="0"/>
              <a:cs typeface="Arial" panose="020B0604020202020204" pitchFamily="34" charset="0"/>
            </a:endParaRPr>
          </a:p>
          <a:p>
            <a:endParaRPr kumimoji="1" lang="en-US" altLang="zh-CN" dirty="0">
              <a:latin typeface="Arial" panose="020B0604020202020204" pitchFamily="34" charset="0"/>
              <a:cs typeface="Arial" panose="020B0604020202020204" pitchFamily="34" charset="0"/>
            </a:endParaRPr>
          </a:p>
          <a:p>
            <a:endParaRPr kumimoji="1" lang="zh-CN" altLang="en-US"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9964E13C-7DE6-1A43-A290-AE18D5CCDAC7}"/>
              </a:ext>
            </a:extLst>
          </p:cNvPr>
          <p:cNvSpPr txBox="1"/>
          <p:nvPr/>
        </p:nvSpPr>
        <p:spPr>
          <a:xfrm>
            <a:off x="3073560" y="6550223"/>
            <a:ext cx="2987655" cy="307777"/>
          </a:xfrm>
          <a:prstGeom prst="rect">
            <a:avLst/>
          </a:prstGeom>
          <a:noFill/>
        </p:spPr>
        <p:txBody>
          <a:bodyPr wrap="square" rtlCol="0">
            <a:spAutoFit/>
          </a:bodyPr>
          <a:lstStyle/>
          <a:p>
            <a:r>
              <a:rPr kumimoji="1" lang="en-US" altLang="zh-CN" sz="1400" dirty="0"/>
              <a:t>EECS6895 Advanced Big Data Analytics</a:t>
            </a:r>
            <a:endParaRPr kumimoji="1" lang="zh-CN" altLang="en-US" sz="1400" dirty="0"/>
          </a:p>
        </p:txBody>
      </p:sp>
      <p:pic>
        <p:nvPicPr>
          <p:cNvPr id="6" name="图片 5">
            <a:extLst>
              <a:ext uri="{FF2B5EF4-FFF2-40B4-BE49-F238E27FC236}">
                <a16:creationId xmlns:a16="http://schemas.microsoft.com/office/drawing/2014/main" id="{3AD3B747-C11B-FB4C-895D-857C6F785561}"/>
              </a:ext>
            </a:extLst>
          </p:cNvPr>
          <p:cNvPicPr>
            <a:picLocks noChangeAspect="1"/>
          </p:cNvPicPr>
          <p:nvPr/>
        </p:nvPicPr>
        <p:blipFill rotWithShape="1">
          <a:blip r:embed="rId3"/>
          <a:srcRect l="6223" t="3242" r="4857" b="2213"/>
          <a:stretch/>
        </p:blipFill>
        <p:spPr>
          <a:xfrm>
            <a:off x="628650" y="2492512"/>
            <a:ext cx="3673384" cy="2603863"/>
          </a:xfrm>
          <a:prstGeom prst="rect">
            <a:avLst/>
          </a:prstGeom>
        </p:spPr>
      </p:pic>
      <p:pic>
        <p:nvPicPr>
          <p:cNvPr id="9" name="图片 8" descr="图片包含 文字&#10;&#10;描述已自动生成">
            <a:extLst>
              <a:ext uri="{FF2B5EF4-FFF2-40B4-BE49-F238E27FC236}">
                <a16:creationId xmlns:a16="http://schemas.microsoft.com/office/drawing/2014/main" id="{7DF87F55-AF2C-084F-A54C-239627FD5D9A}"/>
              </a:ext>
            </a:extLst>
          </p:cNvPr>
          <p:cNvPicPr>
            <a:picLocks noChangeAspect="1"/>
          </p:cNvPicPr>
          <p:nvPr/>
        </p:nvPicPr>
        <p:blipFill rotWithShape="1">
          <a:blip r:embed="rId4">
            <a:alphaModFix/>
          </a:blip>
          <a:srcRect l="17229" t="8432" r="9211" b="7207"/>
          <a:stretch/>
        </p:blipFill>
        <p:spPr>
          <a:xfrm>
            <a:off x="4841968" y="2492512"/>
            <a:ext cx="3735977" cy="2856412"/>
          </a:xfrm>
          <a:prstGeom prst="rect">
            <a:avLst/>
          </a:prstGeom>
        </p:spPr>
      </p:pic>
    </p:spTree>
    <p:extLst>
      <p:ext uri="{BB962C8B-B14F-4D97-AF65-F5344CB8AC3E}">
        <p14:creationId xmlns:p14="http://schemas.microsoft.com/office/powerpoint/2010/main" val="262366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FE933-831D-884E-A4CA-A96DF5CCB019}"/>
              </a:ext>
            </a:extLst>
          </p:cNvPr>
          <p:cNvSpPr>
            <a:spLocks noGrp="1"/>
          </p:cNvSpPr>
          <p:nvPr>
            <p:ph type="title"/>
          </p:nvPr>
        </p:nvSpPr>
        <p:spPr>
          <a:xfrm>
            <a:off x="628650" y="365126"/>
            <a:ext cx="7886700" cy="1325563"/>
          </a:xfrm>
        </p:spPr>
        <p:txBody>
          <a:bodyPr>
            <a:normAutofit/>
          </a:bodyPr>
          <a:lstStyle/>
          <a:p>
            <a:r>
              <a:rPr lang="en-US" altLang="zh-CN" sz="3600" b="1" i="1" dirty="0">
                <a:solidFill>
                  <a:srgbClr val="0000FF"/>
                </a:solidFill>
                <a:latin typeface="Arial" charset="0"/>
                <a:cs typeface="Arial" charset="0"/>
              </a:rPr>
              <a:t>General Analysis &amp; Visualization</a:t>
            </a:r>
            <a:endParaRPr lang="zh-CN" altLang="en-US" sz="3600" b="1" i="1" dirty="0">
              <a:solidFill>
                <a:srgbClr val="0000FF"/>
              </a:solidFill>
              <a:latin typeface="Arial" charset="0"/>
              <a:cs typeface="Arial" charset="0"/>
            </a:endParaRPr>
          </a:p>
        </p:txBody>
      </p:sp>
      <p:sp>
        <p:nvSpPr>
          <p:cNvPr id="3" name="内容占位符 2">
            <a:extLst>
              <a:ext uri="{FF2B5EF4-FFF2-40B4-BE49-F238E27FC236}">
                <a16:creationId xmlns:a16="http://schemas.microsoft.com/office/drawing/2014/main" id="{0D32ABF0-A1BB-DD4E-9B43-400DF75F4DDA}"/>
              </a:ext>
            </a:extLst>
          </p:cNvPr>
          <p:cNvSpPr>
            <a:spLocks noGrp="1"/>
          </p:cNvSpPr>
          <p:nvPr>
            <p:ph idx="1"/>
          </p:nvPr>
        </p:nvSpPr>
        <p:spPr/>
        <p:txBody>
          <a:bodyPr/>
          <a:lstStyle/>
          <a:p>
            <a:r>
              <a:rPr lang="en-US" altLang="zh-CN" sz="2400" dirty="0"/>
              <a:t>t-SNE for dimension reduction</a:t>
            </a:r>
            <a:endParaRPr kumimoji="1" lang="en-US" altLang="zh-CN" sz="2400" dirty="0">
              <a:latin typeface="Arial" panose="020B0604020202020204" pitchFamily="34" charset="0"/>
              <a:cs typeface="Arial" panose="020B0604020202020204" pitchFamily="34" charset="0"/>
            </a:endParaRPr>
          </a:p>
          <a:p>
            <a:endParaRPr kumimoji="1" lang="en-US" altLang="zh-CN" dirty="0">
              <a:latin typeface="Arial" panose="020B0604020202020204" pitchFamily="34" charset="0"/>
              <a:cs typeface="Arial" panose="020B0604020202020204" pitchFamily="34" charset="0"/>
            </a:endParaRPr>
          </a:p>
          <a:p>
            <a:endParaRPr kumimoji="1" lang="en-US" altLang="zh-CN" dirty="0">
              <a:latin typeface="Arial" panose="020B0604020202020204" pitchFamily="34" charset="0"/>
              <a:cs typeface="Arial" panose="020B0604020202020204" pitchFamily="34" charset="0"/>
            </a:endParaRPr>
          </a:p>
          <a:p>
            <a:endParaRPr kumimoji="1" lang="zh-CN" altLang="en-US"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9964E13C-7DE6-1A43-A290-AE18D5CCDAC7}"/>
              </a:ext>
            </a:extLst>
          </p:cNvPr>
          <p:cNvSpPr txBox="1"/>
          <p:nvPr/>
        </p:nvSpPr>
        <p:spPr>
          <a:xfrm>
            <a:off x="3073560" y="6550223"/>
            <a:ext cx="2987655" cy="307777"/>
          </a:xfrm>
          <a:prstGeom prst="rect">
            <a:avLst/>
          </a:prstGeom>
          <a:noFill/>
        </p:spPr>
        <p:txBody>
          <a:bodyPr wrap="square" rtlCol="0">
            <a:spAutoFit/>
          </a:bodyPr>
          <a:lstStyle/>
          <a:p>
            <a:r>
              <a:rPr kumimoji="1" lang="en-US" altLang="zh-CN" sz="1400" dirty="0"/>
              <a:t>EECS6895 Advanced Big Data Analytics</a:t>
            </a:r>
            <a:endParaRPr kumimoji="1" lang="zh-CN" altLang="en-US" sz="1400" dirty="0"/>
          </a:p>
        </p:txBody>
      </p:sp>
      <p:pic>
        <p:nvPicPr>
          <p:cNvPr id="6" name="图片 5" descr="图片包含 天空&#10;&#10;描述已自动生成">
            <a:extLst>
              <a:ext uri="{FF2B5EF4-FFF2-40B4-BE49-F238E27FC236}">
                <a16:creationId xmlns:a16="http://schemas.microsoft.com/office/drawing/2014/main" id="{3329FC9C-12B8-6346-84F6-2F7474481407}"/>
              </a:ext>
            </a:extLst>
          </p:cNvPr>
          <p:cNvPicPr>
            <a:picLocks noChangeAspect="1"/>
          </p:cNvPicPr>
          <p:nvPr/>
        </p:nvPicPr>
        <p:blipFill>
          <a:blip r:embed="rId3"/>
          <a:stretch>
            <a:fillRect/>
          </a:stretch>
        </p:blipFill>
        <p:spPr>
          <a:xfrm>
            <a:off x="1454332" y="2340429"/>
            <a:ext cx="5486400" cy="3657600"/>
          </a:xfrm>
          <a:prstGeom prst="rect">
            <a:avLst/>
          </a:prstGeom>
        </p:spPr>
      </p:pic>
    </p:spTree>
    <p:extLst>
      <p:ext uri="{BB962C8B-B14F-4D97-AF65-F5344CB8AC3E}">
        <p14:creationId xmlns:p14="http://schemas.microsoft.com/office/powerpoint/2010/main" val="1936044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FE933-831D-884E-A4CA-A96DF5CCB019}"/>
              </a:ext>
            </a:extLst>
          </p:cNvPr>
          <p:cNvSpPr>
            <a:spLocks noGrp="1"/>
          </p:cNvSpPr>
          <p:nvPr>
            <p:ph type="title"/>
          </p:nvPr>
        </p:nvSpPr>
        <p:spPr>
          <a:xfrm>
            <a:off x="628650" y="365126"/>
            <a:ext cx="7886700" cy="1325563"/>
          </a:xfrm>
        </p:spPr>
        <p:txBody>
          <a:bodyPr>
            <a:normAutofit/>
          </a:bodyPr>
          <a:lstStyle/>
          <a:p>
            <a:r>
              <a:rPr lang="en-US" altLang="zh-CN" sz="3600" b="1" i="1" dirty="0">
                <a:solidFill>
                  <a:srgbClr val="0000FF"/>
                </a:solidFill>
                <a:latin typeface="Arial" charset="0"/>
                <a:cs typeface="Arial" charset="0"/>
              </a:rPr>
              <a:t>General Analysis &amp; Visualization</a:t>
            </a:r>
            <a:endParaRPr lang="zh-CN" altLang="en-US" sz="3600" b="1" i="1" dirty="0">
              <a:solidFill>
                <a:srgbClr val="0000FF"/>
              </a:solidFill>
              <a:latin typeface="Arial" charset="0"/>
              <a:cs typeface="Arial" charset="0"/>
            </a:endParaRPr>
          </a:p>
        </p:txBody>
      </p:sp>
      <p:sp>
        <p:nvSpPr>
          <p:cNvPr id="3" name="内容占位符 2">
            <a:extLst>
              <a:ext uri="{FF2B5EF4-FFF2-40B4-BE49-F238E27FC236}">
                <a16:creationId xmlns:a16="http://schemas.microsoft.com/office/drawing/2014/main" id="{0D32ABF0-A1BB-DD4E-9B43-400DF75F4DDA}"/>
              </a:ext>
            </a:extLst>
          </p:cNvPr>
          <p:cNvSpPr>
            <a:spLocks noGrp="1"/>
          </p:cNvSpPr>
          <p:nvPr>
            <p:ph idx="1"/>
          </p:nvPr>
        </p:nvSpPr>
        <p:spPr>
          <a:xfrm>
            <a:off x="628650" y="1344362"/>
            <a:ext cx="7886700" cy="4351338"/>
          </a:xfrm>
        </p:spPr>
        <p:txBody>
          <a:bodyPr/>
          <a:lstStyle/>
          <a:p>
            <a:r>
              <a:rPr kumimoji="1" lang="en-US" altLang="zh-CN" dirty="0">
                <a:latin typeface="Arial" panose="020B0604020202020204" pitchFamily="34" charset="0"/>
                <a:cs typeface="Arial" panose="020B0604020202020204" pitchFamily="34" charset="0"/>
              </a:rPr>
              <a:t>Random forests for feature extraction</a:t>
            </a:r>
          </a:p>
          <a:p>
            <a:endParaRPr kumimoji="1" lang="en-US" altLang="zh-CN" dirty="0">
              <a:latin typeface="Arial" panose="020B0604020202020204" pitchFamily="34" charset="0"/>
              <a:cs typeface="Arial" panose="020B0604020202020204" pitchFamily="34" charset="0"/>
            </a:endParaRPr>
          </a:p>
          <a:p>
            <a:endParaRPr kumimoji="1" lang="en-US" altLang="zh-CN" dirty="0">
              <a:latin typeface="Arial" panose="020B0604020202020204" pitchFamily="34" charset="0"/>
              <a:cs typeface="Arial" panose="020B0604020202020204" pitchFamily="34" charset="0"/>
            </a:endParaRPr>
          </a:p>
          <a:p>
            <a:endParaRPr kumimoji="1" lang="en-US" altLang="zh-CN" dirty="0">
              <a:latin typeface="Arial" panose="020B0604020202020204" pitchFamily="34" charset="0"/>
              <a:cs typeface="Arial" panose="020B0604020202020204" pitchFamily="34" charset="0"/>
            </a:endParaRPr>
          </a:p>
          <a:p>
            <a:endParaRPr kumimoji="1" lang="zh-CN" altLang="en-US"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9964E13C-7DE6-1A43-A290-AE18D5CCDAC7}"/>
              </a:ext>
            </a:extLst>
          </p:cNvPr>
          <p:cNvSpPr txBox="1"/>
          <p:nvPr/>
        </p:nvSpPr>
        <p:spPr>
          <a:xfrm>
            <a:off x="3073560" y="6550223"/>
            <a:ext cx="2987655" cy="307777"/>
          </a:xfrm>
          <a:prstGeom prst="rect">
            <a:avLst/>
          </a:prstGeom>
          <a:noFill/>
        </p:spPr>
        <p:txBody>
          <a:bodyPr wrap="square" rtlCol="0">
            <a:spAutoFit/>
          </a:bodyPr>
          <a:lstStyle/>
          <a:p>
            <a:r>
              <a:rPr kumimoji="1" lang="en-US" altLang="zh-CN" sz="1400" dirty="0"/>
              <a:t>EECS6895 Advanced Big Data Analytics</a:t>
            </a:r>
            <a:endParaRPr kumimoji="1" lang="zh-CN" altLang="en-US" sz="1400" dirty="0"/>
          </a:p>
        </p:txBody>
      </p:sp>
      <p:pic>
        <p:nvPicPr>
          <p:cNvPr id="11" name="图片 10">
            <a:extLst>
              <a:ext uri="{FF2B5EF4-FFF2-40B4-BE49-F238E27FC236}">
                <a16:creationId xmlns:a16="http://schemas.microsoft.com/office/drawing/2014/main" id="{C9D4C722-0026-EE49-9184-34086AAEC032}"/>
              </a:ext>
            </a:extLst>
          </p:cNvPr>
          <p:cNvPicPr>
            <a:picLocks noChangeAspect="1"/>
          </p:cNvPicPr>
          <p:nvPr/>
        </p:nvPicPr>
        <p:blipFill>
          <a:blip r:embed="rId3"/>
          <a:stretch>
            <a:fillRect/>
          </a:stretch>
        </p:blipFill>
        <p:spPr>
          <a:xfrm>
            <a:off x="980238" y="1777020"/>
            <a:ext cx="1690773" cy="4586573"/>
          </a:xfrm>
          <a:prstGeom prst="rect">
            <a:avLst/>
          </a:prstGeom>
        </p:spPr>
      </p:pic>
      <p:pic>
        <p:nvPicPr>
          <p:cNvPr id="13" name="图片 12">
            <a:extLst>
              <a:ext uri="{FF2B5EF4-FFF2-40B4-BE49-F238E27FC236}">
                <a16:creationId xmlns:a16="http://schemas.microsoft.com/office/drawing/2014/main" id="{9AD16409-2145-0749-AB28-B00AA290CB09}"/>
              </a:ext>
            </a:extLst>
          </p:cNvPr>
          <p:cNvPicPr>
            <a:picLocks noChangeAspect="1"/>
          </p:cNvPicPr>
          <p:nvPr/>
        </p:nvPicPr>
        <p:blipFill>
          <a:blip r:embed="rId4"/>
          <a:stretch>
            <a:fillRect/>
          </a:stretch>
        </p:blipFill>
        <p:spPr>
          <a:xfrm>
            <a:off x="6773779" y="1847314"/>
            <a:ext cx="1741571" cy="4516279"/>
          </a:xfrm>
          <a:prstGeom prst="rect">
            <a:avLst/>
          </a:prstGeom>
        </p:spPr>
      </p:pic>
      <p:sp>
        <p:nvSpPr>
          <p:cNvPr id="14" name="文本框 13">
            <a:extLst>
              <a:ext uri="{FF2B5EF4-FFF2-40B4-BE49-F238E27FC236}">
                <a16:creationId xmlns:a16="http://schemas.microsoft.com/office/drawing/2014/main" id="{91717B53-7E1E-564A-AE11-6869B9A8219F}"/>
              </a:ext>
            </a:extLst>
          </p:cNvPr>
          <p:cNvSpPr txBox="1"/>
          <p:nvPr/>
        </p:nvSpPr>
        <p:spPr>
          <a:xfrm>
            <a:off x="3421428" y="3098081"/>
            <a:ext cx="2291917" cy="523220"/>
          </a:xfrm>
          <a:prstGeom prst="rect">
            <a:avLst/>
          </a:prstGeom>
          <a:noFill/>
        </p:spPr>
        <p:txBody>
          <a:bodyPr wrap="square" rtlCol="0">
            <a:spAutoFit/>
          </a:bodyPr>
          <a:lstStyle/>
          <a:p>
            <a:r>
              <a:rPr kumimoji="1" lang="en-US" altLang="zh-CN" sz="2800" dirty="0"/>
              <a:t>Original stages</a:t>
            </a:r>
            <a:endParaRPr kumimoji="1" lang="zh-CN" altLang="en-US" sz="2800" dirty="0"/>
          </a:p>
        </p:txBody>
      </p:sp>
      <p:sp>
        <p:nvSpPr>
          <p:cNvPr id="16" name="文本框 15">
            <a:extLst>
              <a:ext uri="{FF2B5EF4-FFF2-40B4-BE49-F238E27FC236}">
                <a16:creationId xmlns:a16="http://schemas.microsoft.com/office/drawing/2014/main" id="{2D0812EC-4E13-A541-8EFE-35CDFF58FDDA}"/>
              </a:ext>
            </a:extLst>
          </p:cNvPr>
          <p:cNvSpPr txBox="1"/>
          <p:nvPr/>
        </p:nvSpPr>
        <p:spPr>
          <a:xfrm>
            <a:off x="3884643" y="4070306"/>
            <a:ext cx="1365485" cy="523220"/>
          </a:xfrm>
          <a:prstGeom prst="rect">
            <a:avLst/>
          </a:prstGeom>
          <a:noFill/>
        </p:spPr>
        <p:txBody>
          <a:bodyPr wrap="square" rtlCol="0">
            <a:spAutoFit/>
          </a:bodyPr>
          <a:lstStyle/>
          <a:p>
            <a:r>
              <a:rPr kumimoji="1" lang="en-US" altLang="zh-CN" sz="2800" dirty="0"/>
              <a:t>4 stages</a:t>
            </a:r>
            <a:endParaRPr kumimoji="1" lang="zh-CN" altLang="en-US" sz="2800" dirty="0"/>
          </a:p>
        </p:txBody>
      </p:sp>
      <p:cxnSp>
        <p:nvCxnSpPr>
          <p:cNvPr id="18" name="直线箭头连接符 17">
            <a:extLst>
              <a:ext uri="{FF2B5EF4-FFF2-40B4-BE49-F238E27FC236}">
                <a16:creationId xmlns:a16="http://schemas.microsoft.com/office/drawing/2014/main" id="{5EBE87F4-B1B4-4B44-A97B-10347315FACC}"/>
              </a:ext>
            </a:extLst>
          </p:cNvPr>
          <p:cNvCxnSpPr/>
          <p:nvPr/>
        </p:nvCxnSpPr>
        <p:spPr>
          <a:xfrm flipH="1">
            <a:off x="2755232" y="3359691"/>
            <a:ext cx="66619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a:extLst>
              <a:ext uri="{FF2B5EF4-FFF2-40B4-BE49-F238E27FC236}">
                <a16:creationId xmlns:a16="http://schemas.microsoft.com/office/drawing/2014/main" id="{B792F56B-F2CA-8246-9B2B-C43804985B11}"/>
              </a:ext>
            </a:extLst>
          </p:cNvPr>
          <p:cNvCxnSpPr>
            <a:stCxn id="16" idx="3"/>
          </p:cNvCxnSpPr>
          <p:nvPr/>
        </p:nvCxnSpPr>
        <p:spPr>
          <a:xfrm>
            <a:off x="5250128" y="4331916"/>
            <a:ext cx="131911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2" name="直线连接符 21">
            <a:extLst>
              <a:ext uri="{FF2B5EF4-FFF2-40B4-BE49-F238E27FC236}">
                <a16:creationId xmlns:a16="http://schemas.microsoft.com/office/drawing/2014/main" id="{72BEC76E-C84E-C24D-B9C5-8AEBA5179F15}"/>
              </a:ext>
            </a:extLst>
          </p:cNvPr>
          <p:cNvCxnSpPr>
            <a:cxnSpLocks/>
          </p:cNvCxnSpPr>
          <p:nvPr/>
        </p:nvCxnSpPr>
        <p:spPr>
          <a:xfrm>
            <a:off x="1989734" y="2260397"/>
            <a:ext cx="51206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ECB8484A-C477-6F40-B145-C351B26DAF3F}"/>
              </a:ext>
            </a:extLst>
          </p:cNvPr>
          <p:cNvSpPr txBox="1"/>
          <p:nvPr/>
        </p:nvSpPr>
        <p:spPr>
          <a:xfrm>
            <a:off x="7834579" y="2121408"/>
            <a:ext cx="585216" cy="1499892"/>
          </a:xfrm>
          <a:prstGeom prst="rect">
            <a:avLst/>
          </a:prstGeom>
          <a:noFill/>
          <a:ln w="25400">
            <a:solidFill>
              <a:srgbClr val="FF0000"/>
            </a:solidFill>
          </a:ln>
        </p:spPr>
        <p:txBody>
          <a:bodyPr wrap="square" rtlCol="0">
            <a:spAutoFit/>
          </a:bodyPr>
          <a:lstStyle/>
          <a:p>
            <a:endParaRPr kumimoji="1" lang="zh-CN" altLang="en-US" dirty="0"/>
          </a:p>
        </p:txBody>
      </p:sp>
    </p:spTree>
    <p:extLst>
      <p:ext uri="{BB962C8B-B14F-4D97-AF65-F5344CB8AC3E}">
        <p14:creationId xmlns:p14="http://schemas.microsoft.com/office/powerpoint/2010/main" val="2384727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FE933-831D-884E-A4CA-A96DF5CCB019}"/>
              </a:ext>
            </a:extLst>
          </p:cNvPr>
          <p:cNvSpPr>
            <a:spLocks noGrp="1"/>
          </p:cNvSpPr>
          <p:nvPr>
            <p:ph type="title"/>
          </p:nvPr>
        </p:nvSpPr>
        <p:spPr>
          <a:xfrm>
            <a:off x="628650" y="365126"/>
            <a:ext cx="7886700" cy="1325563"/>
          </a:xfrm>
        </p:spPr>
        <p:txBody>
          <a:bodyPr>
            <a:normAutofit/>
          </a:bodyPr>
          <a:lstStyle/>
          <a:p>
            <a:r>
              <a:rPr lang="en-US" altLang="zh-CN" sz="3600" b="1" i="1" dirty="0">
                <a:solidFill>
                  <a:srgbClr val="0000FF"/>
                </a:solidFill>
                <a:latin typeface="Arial" charset="0"/>
                <a:cs typeface="Arial" charset="0"/>
              </a:rPr>
              <a:t>General Analysis &amp; Visualization</a:t>
            </a:r>
            <a:endParaRPr lang="zh-CN" altLang="en-US" sz="3600" b="1" i="1" dirty="0">
              <a:solidFill>
                <a:srgbClr val="0000FF"/>
              </a:solidFill>
              <a:latin typeface="Arial" charset="0"/>
              <a:cs typeface="Arial" charset="0"/>
            </a:endParaRPr>
          </a:p>
        </p:txBody>
      </p:sp>
      <p:sp>
        <p:nvSpPr>
          <p:cNvPr id="3" name="内容占位符 2">
            <a:extLst>
              <a:ext uri="{FF2B5EF4-FFF2-40B4-BE49-F238E27FC236}">
                <a16:creationId xmlns:a16="http://schemas.microsoft.com/office/drawing/2014/main" id="{0D32ABF0-A1BB-DD4E-9B43-400DF75F4DDA}"/>
              </a:ext>
            </a:extLst>
          </p:cNvPr>
          <p:cNvSpPr>
            <a:spLocks noGrp="1"/>
          </p:cNvSpPr>
          <p:nvPr>
            <p:ph idx="1"/>
          </p:nvPr>
        </p:nvSpPr>
        <p:spPr>
          <a:xfrm>
            <a:off x="628650" y="1314181"/>
            <a:ext cx="7886700" cy="4351338"/>
          </a:xfrm>
        </p:spPr>
        <p:txBody>
          <a:bodyPr/>
          <a:lstStyle/>
          <a:p>
            <a:r>
              <a:rPr kumimoji="1" lang="en-US" altLang="zh-CN" dirty="0">
                <a:latin typeface="Arial" panose="020B0604020202020204" pitchFamily="34" charset="0"/>
                <a:cs typeface="Arial" panose="020B0604020202020204" pitchFamily="34" charset="0"/>
              </a:rPr>
              <a:t>Random forests for feature extraction</a:t>
            </a:r>
          </a:p>
          <a:p>
            <a:endParaRPr kumimoji="1" lang="en-US" altLang="zh-CN" dirty="0">
              <a:latin typeface="Arial" panose="020B0604020202020204" pitchFamily="34" charset="0"/>
              <a:cs typeface="Arial" panose="020B0604020202020204" pitchFamily="34" charset="0"/>
            </a:endParaRPr>
          </a:p>
          <a:p>
            <a:endParaRPr kumimoji="1" lang="en-US" altLang="zh-CN" dirty="0">
              <a:latin typeface="Arial" panose="020B0604020202020204" pitchFamily="34" charset="0"/>
              <a:cs typeface="Arial" panose="020B0604020202020204" pitchFamily="34" charset="0"/>
            </a:endParaRPr>
          </a:p>
          <a:p>
            <a:endParaRPr kumimoji="1" lang="zh-CN" altLang="en-US"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9964E13C-7DE6-1A43-A290-AE18D5CCDAC7}"/>
              </a:ext>
            </a:extLst>
          </p:cNvPr>
          <p:cNvSpPr txBox="1"/>
          <p:nvPr/>
        </p:nvSpPr>
        <p:spPr>
          <a:xfrm>
            <a:off x="3073560" y="6550223"/>
            <a:ext cx="2987655" cy="307777"/>
          </a:xfrm>
          <a:prstGeom prst="rect">
            <a:avLst/>
          </a:prstGeom>
          <a:noFill/>
        </p:spPr>
        <p:txBody>
          <a:bodyPr wrap="square" rtlCol="0">
            <a:spAutoFit/>
          </a:bodyPr>
          <a:lstStyle/>
          <a:p>
            <a:r>
              <a:rPr kumimoji="1" lang="en-US" altLang="zh-CN" sz="1400" dirty="0"/>
              <a:t>EECS6895 Advanced Big Data Analytics</a:t>
            </a:r>
            <a:endParaRPr kumimoji="1" lang="zh-CN" altLang="en-US" sz="1400" dirty="0"/>
          </a:p>
        </p:txBody>
      </p:sp>
      <p:pic>
        <p:nvPicPr>
          <p:cNvPr id="10" name="图片 9">
            <a:extLst>
              <a:ext uri="{FF2B5EF4-FFF2-40B4-BE49-F238E27FC236}">
                <a16:creationId xmlns:a16="http://schemas.microsoft.com/office/drawing/2014/main" id="{6CF84A4F-CED4-6642-AC62-29B9AF5512FB}"/>
              </a:ext>
            </a:extLst>
          </p:cNvPr>
          <p:cNvPicPr>
            <a:picLocks noChangeAspect="1"/>
          </p:cNvPicPr>
          <p:nvPr/>
        </p:nvPicPr>
        <p:blipFill>
          <a:blip r:embed="rId3"/>
          <a:stretch>
            <a:fillRect/>
          </a:stretch>
        </p:blipFill>
        <p:spPr>
          <a:xfrm>
            <a:off x="801837" y="1689659"/>
            <a:ext cx="3765550" cy="4115834"/>
          </a:xfrm>
          <a:prstGeom prst="rect">
            <a:avLst/>
          </a:prstGeom>
        </p:spPr>
      </p:pic>
      <p:pic>
        <p:nvPicPr>
          <p:cNvPr id="6" name="图片 5">
            <a:extLst>
              <a:ext uri="{FF2B5EF4-FFF2-40B4-BE49-F238E27FC236}">
                <a16:creationId xmlns:a16="http://schemas.microsoft.com/office/drawing/2014/main" id="{A06DFA1A-C287-C043-8406-3337BF637B08}"/>
              </a:ext>
            </a:extLst>
          </p:cNvPr>
          <p:cNvPicPr>
            <a:picLocks noChangeAspect="1"/>
          </p:cNvPicPr>
          <p:nvPr/>
        </p:nvPicPr>
        <p:blipFill>
          <a:blip r:embed="rId4"/>
          <a:stretch>
            <a:fillRect/>
          </a:stretch>
        </p:blipFill>
        <p:spPr>
          <a:xfrm>
            <a:off x="3404441" y="1850307"/>
            <a:ext cx="2325891" cy="4043138"/>
          </a:xfrm>
          <a:prstGeom prst="rect">
            <a:avLst/>
          </a:prstGeom>
        </p:spPr>
      </p:pic>
      <p:pic>
        <p:nvPicPr>
          <p:cNvPr id="8" name="图片 7">
            <a:extLst>
              <a:ext uri="{FF2B5EF4-FFF2-40B4-BE49-F238E27FC236}">
                <a16:creationId xmlns:a16="http://schemas.microsoft.com/office/drawing/2014/main" id="{08134970-9D33-D54D-B6E6-1C962719E0B6}"/>
              </a:ext>
            </a:extLst>
          </p:cNvPr>
          <p:cNvPicPr>
            <a:picLocks noChangeAspect="1"/>
          </p:cNvPicPr>
          <p:nvPr/>
        </p:nvPicPr>
        <p:blipFill>
          <a:blip r:embed="rId5"/>
          <a:stretch>
            <a:fillRect/>
          </a:stretch>
        </p:blipFill>
        <p:spPr>
          <a:xfrm>
            <a:off x="6080553" y="1757318"/>
            <a:ext cx="2071557" cy="4075929"/>
          </a:xfrm>
          <a:prstGeom prst="rect">
            <a:avLst/>
          </a:prstGeom>
        </p:spPr>
      </p:pic>
      <p:sp>
        <p:nvSpPr>
          <p:cNvPr id="9" name="文本框 8">
            <a:extLst>
              <a:ext uri="{FF2B5EF4-FFF2-40B4-BE49-F238E27FC236}">
                <a16:creationId xmlns:a16="http://schemas.microsoft.com/office/drawing/2014/main" id="{C91A506F-6352-8B42-9FFC-9945FD8146CC}"/>
              </a:ext>
            </a:extLst>
          </p:cNvPr>
          <p:cNvSpPr txBox="1"/>
          <p:nvPr/>
        </p:nvSpPr>
        <p:spPr>
          <a:xfrm>
            <a:off x="1679946" y="5873857"/>
            <a:ext cx="846386" cy="369332"/>
          </a:xfrm>
          <a:prstGeom prst="rect">
            <a:avLst/>
          </a:prstGeom>
          <a:noFill/>
        </p:spPr>
        <p:txBody>
          <a:bodyPr wrap="none" rtlCol="0">
            <a:spAutoFit/>
          </a:bodyPr>
          <a:lstStyle/>
          <a:p>
            <a:r>
              <a:rPr kumimoji="1" lang="en-US" altLang="zh-CN" dirty="0"/>
              <a:t>gender</a:t>
            </a:r>
            <a:endParaRPr kumimoji="1" lang="zh-CN" altLang="en-US" dirty="0"/>
          </a:p>
        </p:txBody>
      </p:sp>
      <p:sp>
        <p:nvSpPr>
          <p:cNvPr id="11" name="文本框 10">
            <a:extLst>
              <a:ext uri="{FF2B5EF4-FFF2-40B4-BE49-F238E27FC236}">
                <a16:creationId xmlns:a16="http://schemas.microsoft.com/office/drawing/2014/main" id="{9F41B8F3-26AA-5F40-ADC6-0DC0C51ABB53}"/>
              </a:ext>
            </a:extLst>
          </p:cNvPr>
          <p:cNvSpPr txBox="1"/>
          <p:nvPr/>
        </p:nvSpPr>
        <p:spPr>
          <a:xfrm>
            <a:off x="4308501" y="5873857"/>
            <a:ext cx="517770" cy="369332"/>
          </a:xfrm>
          <a:prstGeom prst="rect">
            <a:avLst/>
          </a:prstGeom>
          <a:noFill/>
        </p:spPr>
        <p:txBody>
          <a:bodyPr wrap="none" rtlCol="0">
            <a:spAutoFit/>
          </a:bodyPr>
          <a:lstStyle/>
          <a:p>
            <a:r>
              <a:rPr kumimoji="1" lang="en-US" altLang="zh-CN" dirty="0"/>
              <a:t>age</a:t>
            </a:r>
            <a:endParaRPr kumimoji="1" lang="zh-CN" altLang="en-US" dirty="0"/>
          </a:p>
        </p:txBody>
      </p:sp>
      <p:sp>
        <p:nvSpPr>
          <p:cNvPr id="12" name="文本框 11">
            <a:extLst>
              <a:ext uri="{FF2B5EF4-FFF2-40B4-BE49-F238E27FC236}">
                <a16:creationId xmlns:a16="http://schemas.microsoft.com/office/drawing/2014/main" id="{993C6F7C-A24C-ED41-8F38-818DAAB470E4}"/>
              </a:ext>
            </a:extLst>
          </p:cNvPr>
          <p:cNvSpPr txBox="1"/>
          <p:nvPr/>
        </p:nvSpPr>
        <p:spPr>
          <a:xfrm>
            <a:off x="6648606" y="5805493"/>
            <a:ext cx="935449" cy="369332"/>
          </a:xfrm>
          <a:prstGeom prst="rect">
            <a:avLst/>
          </a:prstGeom>
          <a:noFill/>
        </p:spPr>
        <p:txBody>
          <a:bodyPr wrap="none" rtlCol="0">
            <a:spAutoFit/>
          </a:bodyPr>
          <a:lstStyle/>
          <a:p>
            <a:r>
              <a:rPr kumimoji="1" lang="en-US" altLang="zh-CN" dirty="0"/>
              <a:t>subtype</a:t>
            </a:r>
            <a:endParaRPr kumimoji="1" lang="zh-CN" altLang="en-US" dirty="0"/>
          </a:p>
        </p:txBody>
      </p:sp>
      <p:sp>
        <p:nvSpPr>
          <p:cNvPr id="13" name="文本框 12">
            <a:extLst>
              <a:ext uri="{FF2B5EF4-FFF2-40B4-BE49-F238E27FC236}">
                <a16:creationId xmlns:a16="http://schemas.microsoft.com/office/drawing/2014/main" id="{58B57B97-E2F6-D74B-81E4-D21B547951E1}"/>
              </a:ext>
            </a:extLst>
          </p:cNvPr>
          <p:cNvSpPr txBox="1"/>
          <p:nvPr/>
        </p:nvSpPr>
        <p:spPr>
          <a:xfrm>
            <a:off x="2351506" y="1989958"/>
            <a:ext cx="722053" cy="1015663"/>
          </a:xfrm>
          <a:prstGeom prst="rect">
            <a:avLst/>
          </a:prstGeom>
          <a:noFill/>
          <a:ln w="25400">
            <a:solidFill>
              <a:srgbClr val="FF0000"/>
            </a:solidFill>
          </a:ln>
        </p:spPr>
        <p:txBody>
          <a:bodyPr wrap="square" rtlCol="0">
            <a:spAutoFit/>
          </a:bodyPr>
          <a:lstStyle/>
          <a:p>
            <a:endParaRPr kumimoji="1" lang="en-US" altLang="zh-CN" sz="1200" dirty="0"/>
          </a:p>
          <a:p>
            <a:endParaRPr kumimoji="1" lang="en-US" altLang="zh-CN" sz="1200" dirty="0"/>
          </a:p>
          <a:p>
            <a:endParaRPr kumimoji="1" lang="en-US" altLang="zh-CN" sz="1200" dirty="0"/>
          </a:p>
          <a:p>
            <a:endParaRPr kumimoji="1" lang="en-US" altLang="zh-CN" sz="1200" dirty="0"/>
          </a:p>
          <a:p>
            <a:endParaRPr kumimoji="1" lang="zh-CN" altLang="en-US" sz="1200" dirty="0"/>
          </a:p>
        </p:txBody>
      </p:sp>
    </p:spTree>
    <p:extLst>
      <p:ext uri="{BB962C8B-B14F-4D97-AF65-F5344CB8AC3E}">
        <p14:creationId xmlns:p14="http://schemas.microsoft.com/office/powerpoint/2010/main" val="2669971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FE933-831D-884E-A4CA-A96DF5CCB019}"/>
              </a:ext>
            </a:extLst>
          </p:cNvPr>
          <p:cNvSpPr>
            <a:spLocks noGrp="1"/>
          </p:cNvSpPr>
          <p:nvPr>
            <p:ph type="title"/>
          </p:nvPr>
        </p:nvSpPr>
        <p:spPr>
          <a:xfrm>
            <a:off x="628650" y="365126"/>
            <a:ext cx="7886700" cy="1325563"/>
          </a:xfrm>
        </p:spPr>
        <p:txBody>
          <a:bodyPr>
            <a:normAutofit/>
          </a:bodyPr>
          <a:lstStyle/>
          <a:p>
            <a:r>
              <a:rPr lang="en-US" altLang="zh-CN" sz="3600" b="1" i="1" dirty="0">
                <a:solidFill>
                  <a:srgbClr val="0000FF"/>
                </a:solidFill>
                <a:latin typeface="Arial" charset="0"/>
                <a:cs typeface="Arial" charset="0"/>
              </a:rPr>
              <a:t>General Analysis &amp; Visualization</a:t>
            </a:r>
            <a:endParaRPr lang="zh-CN" altLang="en-US" sz="3600" b="1" i="1" dirty="0">
              <a:solidFill>
                <a:srgbClr val="0000FF"/>
              </a:solidFill>
              <a:latin typeface="Arial" charset="0"/>
              <a:cs typeface="Arial" charset="0"/>
            </a:endParaRPr>
          </a:p>
        </p:txBody>
      </p:sp>
      <p:sp>
        <p:nvSpPr>
          <p:cNvPr id="3" name="内容占位符 2">
            <a:extLst>
              <a:ext uri="{FF2B5EF4-FFF2-40B4-BE49-F238E27FC236}">
                <a16:creationId xmlns:a16="http://schemas.microsoft.com/office/drawing/2014/main" id="{0D32ABF0-A1BB-DD4E-9B43-400DF75F4DDA}"/>
              </a:ext>
            </a:extLst>
          </p:cNvPr>
          <p:cNvSpPr>
            <a:spLocks noGrp="1"/>
          </p:cNvSpPr>
          <p:nvPr>
            <p:ph idx="1"/>
          </p:nvPr>
        </p:nvSpPr>
        <p:spPr/>
        <p:txBody>
          <a:bodyPr/>
          <a:lstStyle/>
          <a:p>
            <a:r>
              <a:rPr kumimoji="1" lang="en-US" altLang="zh-CN" dirty="0">
                <a:latin typeface="Arial" panose="020B0604020202020204" pitchFamily="34" charset="0"/>
                <a:cs typeface="Arial" panose="020B0604020202020204" pitchFamily="34" charset="0"/>
              </a:rPr>
              <a:t>General correlation matrix</a:t>
            </a:r>
          </a:p>
          <a:p>
            <a:endParaRPr kumimoji="1" lang="en-US" altLang="zh-CN" dirty="0">
              <a:latin typeface="Arial" panose="020B0604020202020204" pitchFamily="34" charset="0"/>
              <a:cs typeface="Arial" panose="020B0604020202020204" pitchFamily="34" charset="0"/>
            </a:endParaRPr>
          </a:p>
          <a:p>
            <a:endParaRPr kumimoji="1" lang="en-US" altLang="zh-CN" dirty="0">
              <a:latin typeface="Arial" panose="020B0604020202020204" pitchFamily="34" charset="0"/>
              <a:cs typeface="Arial" panose="020B0604020202020204" pitchFamily="34" charset="0"/>
            </a:endParaRPr>
          </a:p>
          <a:p>
            <a:endParaRPr kumimoji="1" lang="en-US" altLang="zh-CN" dirty="0">
              <a:latin typeface="Arial" panose="020B0604020202020204" pitchFamily="34" charset="0"/>
              <a:cs typeface="Arial" panose="020B0604020202020204" pitchFamily="34" charset="0"/>
            </a:endParaRPr>
          </a:p>
          <a:p>
            <a:endParaRPr kumimoji="1" lang="en-US" altLang="zh-CN" dirty="0">
              <a:latin typeface="Arial" panose="020B0604020202020204" pitchFamily="34" charset="0"/>
              <a:cs typeface="Arial" panose="020B0604020202020204" pitchFamily="34" charset="0"/>
            </a:endParaRPr>
          </a:p>
          <a:p>
            <a:endParaRPr kumimoji="1" lang="zh-CN" altLang="en-US"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9964E13C-7DE6-1A43-A290-AE18D5CCDAC7}"/>
              </a:ext>
            </a:extLst>
          </p:cNvPr>
          <p:cNvSpPr txBox="1"/>
          <p:nvPr/>
        </p:nvSpPr>
        <p:spPr>
          <a:xfrm>
            <a:off x="3073560" y="6550223"/>
            <a:ext cx="2987655" cy="307777"/>
          </a:xfrm>
          <a:prstGeom prst="rect">
            <a:avLst/>
          </a:prstGeom>
          <a:noFill/>
        </p:spPr>
        <p:txBody>
          <a:bodyPr wrap="square" rtlCol="0">
            <a:spAutoFit/>
          </a:bodyPr>
          <a:lstStyle/>
          <a:p>
            <a:r>
              <a:rPr kumimoji="1" lang="en-US" altLang="zh-CN" sz="1400" dirty="0"/>
              <a:t>EECS6895 Advanced Big Data Analytics</a:t>
            </a:r>
            <a:endParaRPr kumimoji="1" lang="zh-CN" altLang="en-US" sz="1400" dirty="0"/>
          </a:p>
        </p:txBody>
      </p:sp>
      <p:pic>
        <p:nvPicPr>
          <p:cNvPr id="6" name="图片 5">
            <a:extLst>
              <a:ext uri="{FF2B5EF4-FFF2-40B4-BE49-F238E27FC236}">
                <a16:creationId xmlns:a16="http://schemas.microsoft.com/office/drawing/2014/main" id="{B5361CAD-FE9D-E24A-9207-927CC739A241}"/>
              </a:ext>
            </a:extLst>
          </p:cNvPr>
          <p:cNvPicPr>
            <a:picLocks noChangeAspect="1"/>
          </p:cNvPicPr>
          <p:nvPr/>
        </p:nvPicPr>
        <p:blipFill>
          <a:blip r:embed="rId3"/>
          <a:stretch>
            <a:fillRect/>
          </a:stretch>
        </p:blipFill>
        <p:spPr>
          <a:xfrm>
            <a:off x="708777" y="2845951"/>
            <a:ext cx="7717220" cy="2030848"/>
          </a:xfrm>
          <a:prstGeom prst="rect">
            <a:avLst/>
          </a:prstGeom>
        </p:spPr>
      </p:pic>
    </p:spTree>
    <p:extLst>
      <p:ext uri="{BB962C8B-B14F-4D97-AF65-F5344CB8AC3E}">
        <p14:creationId xmlns:p14="http://schemas.microsoft.com/office/powerpoint/2010/main" val="118542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FE933-831D-884E-A4CA-A96DF5CCB019}"/>
              </a:ext>
            </a:extLst>
          </p:cNvPr>
          <p:cNvSpPr>
            <a:spLocks noGrp="1"/>
          </p:cNvSpPr>
          <p:nvPr>
            <p:ph type="title"/>
          </p:nvPr>
        </p:nvSpPr>
        <p:spPr>
          <a:xfrm>
            <a:off x="628650" y="365126"/>
            <a:ext cx="7886700" cy="1325563"/>
          </a:xfrm>
        </p:spPr>
        <p:txBody>
          <a:bodyPr>
            <a:normAutofit/>
          </a:bodyPr>
          <a:lstStyle/>
          <a:p>
            <a:r>
              <a:rPr lang="en-US" altLang="zh-CN" sz="3600" b="1" i="1" dirty="0">
                <a:solidFill>
                  <a:srgbClr val="0000FF"/>
                </a:solidFill>
                <a:latin typeface="Arial" charset="0"/>
                <a:cs typeface="Arial" charset="0"/>
              </a:rPr>
              <a:t>General Analysis &amp; Visualization</a:t>
            </a:r>
            <a:endParaRPr lang="zh-CN" altLang="en-US" sz="3600" b="1" i="1" dirty="0">
              <a:solidFill>
                <a:srgbClr val="0000FF"/>
              </a:solidFill>
              <a:latin typeface="Arial" charset="0"/>
              <a:cs typeface="Arial" charset="0"/>
            </a:endParaRPr>
          </a:p>
        </p:txBody>
      </p:sp>
      <p:sp>
        <p:nvSpPr>
          <p:cNvPr id="3" name="内容占位符 2">
            <a:extLst>
              <a:ext uri="{FF2B5EF4-FFF2-40B4-BE49-F238E27FC236}">
                <a16:creationId xmlns:a16="http://schemas.microsoft.com/office/drawing/2014/main" id="{0D32ABF0-A1BB-DD4E-9B43-400DF75F4DDA}"/>
              </a:ext>
            </a:extLst>
          </p:cNvPr>
          <p:cNvSpPr>
            <a:spLocks noGrp="1"/>
          </p:cNvSpPr>
          <p:nvPr>
            <p:ph idx="1"/>
          </p:nvPr>
        </p:nvSpPr>
        <p:spPr/>
        <p:txBody>
          <a:bodyPr/>
          <a:lstStyle/>
          <a:p>
            <a:r>
              <a:rPr kumimoji="1" lang="en-US" altLang="zh-CN" dirty="0">
                <a:latin typeface="Arial" panose="020B0604020202020204" pitchFamily="34" charset="0"/>
                <a:cs typeface="Arial" panose="020B0604020202020204" pitchFamily="34" charset="0"/>
              </a:rPr>
              <a:t>Conditional correlation matrix</a:t>
            </a:r>
          </a:p>
          <a:p>
            <a:endParaRPr kumimoji="1" lang="en-US" altLang="zh-CN" dirty="0">
              <a:latin typeface="Arial" panose="020B0604020202020204" pitchFamily="34" charset="0"/>
              <a:cs typeface="Arial" panose="020B0604020202020204" pitchFamily="34" charset="0"/>
            </a:endParaRPr>
          </a:p>
          <a:p>
            <a:endParaRPr kumimoji="1" lang="en-US" altLang="zh-CN" dirty="0">
              <a:latin typeface="Arial" panose="020B0604020202020204" pitchFamily="34" charset="0"/>
              <a:cs typeface="Arial" panose="020B0604020202020204" pitchFamily="34" charset="0"/>
            </a:endParaRPr>
          </a:p>
          <a:p>
            <a:endParaRPr kumimoji="1" lang="en-US" altLang="zh-CN" dirty="0">
              <a:latin typeface="Arial" panose="020B0604020202020204" pitchFamily="34" charset="0"/>
              <a:cs typeface="Arial" panose="020B0604020202020204" pitchFamily="34" charset="0"/>
            </a:endParaRPr>
          </a:p>
          <a:p>
            <a:endParaRPr kumimoji="1" lang="en-US" altLang="zh-CN" dirty="0">
              <a:latin typeface="Arial" panose="020B0604020202020204" pitchFamily="34" charset="0"/>
              <a:cs typeface="Arial" panose="020B0604020202020204" pitchFamily="34" charset="0"/>
            </a:endParaRPr>
          </a:p>
          <a:p>
            <a:endParaRPr kumimoji="1" lang="zh-CN" altLang="en-US"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9964E13C-7DE6-1A43-A290-AE18D5CCDAC7}"/>
              </a:ext>
            </a:extLst>
          </p:cNvPr>
          <p:cNvSpPr txBox="1"/>
          <p:nvPr/>
        </p:nvSpPr>
        <p:spPr>
          <a:xfrm>
            <a:off x="3073560" y="6550223"/>
            <a:ext cx="2987655" cy="307777"/>
          </a:xfrm>
          <a:prstGeom prst="rect">
            <a:avLst/>
          </a:prstGeom>
          <a:noFill/>
        </p:spPr>
        <p:txBody>
          <a:bodyPr wrap="square" rtlCol="0">
            <a:spAutoFit/>
          </a:bodyPr>
          <a:lstStyle/>
          <a:p>
            <a:r>
              <a:rPr kumimoji="1" lang="en-US" altLang="zh-CN" sz="1400" dirty="0"/>
              <a:t>EECS6895 Advanced Big Data Analytics</a:t>
            </a:r>
            <a:endParaRPr kumimoji="1" lang="zh-CN" altLang="en-US" sz="1400" dirty="0"/>
          </a:p>
        </p:txBody>
      </p:sp>
      <p:pic>
        <p:nvPicPr>
          <p:cNvPr id="6" name="图片 5">
            <a:extLst>
              <a:ext uri="{FF2B5EF4-FFF2-40B4-BE49-F238E27FC236}">
                <a16:creationId xmlns:a16="http://schemas.microsoft.com/office/drawing/2014/main" id="{F996DB7F-DE7A-6245-948A-70211BBEC52B}"/>
              </a:ext>
            </a:extLst>
          </p:cNvPr>
          <p:cNvPicPr>
            <a:picLocks noChangeAspect="1"/>
          </p:cNvPicPr>
          <p:nvPr/>
        </p:nvPicPr>
        <p:blipFill>
          <a:blip r:embed="rId3"/>
          <a:stretch>
            <a:fillRect/>
          </a:stretch>
        </p:blipFill>
        <p:spPr>
          <a:xfrm>
            <a:off x="1529820" y="4406251"/>
            <a:ext cx="6075130" cy="1572290"/>
          </a:xfrm>
          <a:prstGeom prst="rect">
            <a:avLst/>
          </a:prstGeom>
        </p:spPr>
      </p:pic>
      <p:pic>
        <p:nvPicPr>
          <p:cNvPr id="8" name="图片 7">
            <a:extLst>
              <a:ext uri="{FF2B5EF4-FFF2-40B4-BE49-F238E27FC236}">
                <a16:creationId xmlns:a16="http://schemas.microsoft.com/office/drawing/2014/main" id="{87B39093-E73F-0B44-9F05-B50AE76ECF7F}"/>
              </a:ext>
            </a:extLst>
          </p:cNvPr>
          <p:cNvPicPr>
            <a:picLocks noChangeAspect="1"/>
          </p:cNvPicPr>
          <p:nvPr/>
        </p:nvPicPr>
        <p:blipFill>
          <a:blip r:embed="rId4"/>
          <a:stretch>
            <a:fillRect/>
          </a:stretch>
        </p:blipFill>
        <p:spPr>
          <a:xfrm>
            <a:off x="1529820" y="2502383"/>
            <a:ext cx="6075130" cy="1600879"/>
          </a:xfrm>
          <a:prstGeom prst="rect">
            <a:avLst/>
          </a:prstGeom>
        </p:spPr>
      </p:pic>
      <p:sp>
        <p:nvSpPr>
          <p:cNvPr id="9" name="文本框 8">
            <a:extLst>
              <a:ext uri="{FF2B5EF4-FFF2-40B4-BE49-F238E27FC236}">
                <a16:creationId xmlns:a16="http://schemas.microsoft.com/office/drawing/2014/main" id="{85D4BF2A-D9F4-7549-832C-1953E07C6A46}"/>
              </a:ext>
            </a:extLst>
          </p:cNvPr>
          <p:cNvSpPr txBox="1"/>
          <p:nvPr/>
        </p:nvSpPr>
        <p:spPr>
          <a:xfrm>
            <a:off x="3667653" y="4005222"/>
            <a:ext cx="1799467" cy="369332"/>
          </a:xfrm>
          <a:prstGeom prst="rect">
            <a:avLst/>
          </a:prstGeom>
          <a:noFill/>
        </p:spPr>
        <p:txBody>
          <a:bodyPr wrap="none" rtlCol="0">
            <a:spAutoFit/>
          </a:bodyPr>
          <a:lstStyle/>
          <a:p>
            <a:r>
              <a:rPr kumimoji="1" lang="en-US" altLang="zh-CN" dirty="0"/>
              <a:t>Smoking patients</a:t>
            </a:r>
            <a:endParaRPr kumimoji="1" lang="zh-CN" altLang="en-US" dirty="0"/>
          </a:p>
        </p:txBody>
      </p:sp>
      <p:sp>
        <p:nvSpPr>
          <p:cNvPr id="10" name="文本框 9">
            <a:extLst>
              <a:ext uri="{FF2B5EF4-FFF2-40B4-BE49-F238E27FC236}">
                <a16:creationId xmlns:a16="http://schemas.microsoft.com/office/drawing/2014/main" id="{C7F61A2D-138A-2E45-8025-73BF02395E38}"/>
              </a:ext>
            </a:extLst>
          </p:cNvPr>
          <p:cNvSpPr txBox="1"/>
          <p:nvPr/>
        </p:nvSpPr>
        <p:spPr>
          <a:xfrm>
            <a:off x="3445122" y="5877393"/>
            <a:ext cx="2244525" cy="369332"/>
          </a:xfrm>
          <a:prstGeom prst="rect">
            <a:avLst/>
          </a:prstGeom>
          <a:noFill/>
        </p:spPr>
        <p:txBody>
          <a:bodyPr wrap="none" rtlCol="0">
            <a:spAutoFit/>
          </a:bodyPr>
          <a:lstStyle/>
          <a:p>
            <a:r>
              <a:rPr kumimoji="1" lang="en-US" altLang="zh-CN" dirty="0"/>
              <a:t>Non-smoking patients</a:t>
            </a:r>
            <a:endParaRPr kumimoji="1" lang="zh-CN" altLang="en-US" dirty="0"/>
          </a:p>
        </p:txBody>
      </p:sp>
      <p:cxnSp>
        <p:nvCxnSpPr>
          <p:cNvPr id="12" name="直线连接符 11">
            <a:extLst>
              <a:ext uri="{FF2B5EF4-FFF2-40B4-BE49-F238E27FC236}">
                <a16:creationId xmlns:a16="http://schemas.microsoft.com/office/drawing/2014/main" id="{F04ECA3A-9C2E-AA4B-A6E8-1BFCD21E7EA7}"/>
              </a:ext>
            </a:extLst>
          </p:cNvPr>
          <p:cNvCxnSpPr>
            <a:cxnSpLocks/>
          </p:cNvCxnSpPr>
          <p:nvPr/>
        </p:nvCxnSpPr>
        <p:spPr>
          <a:xfrm>
            <a:off x="2585545" y="3111062"/>
            <a:ext cx="48801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线连接符 13">
            <a:extLst>
              <a:ext uri="{FF2B5EF4-FFF2-40B4-BE49-F238E27FC236}">
                <a16:creationId xmlns:a16="http://schemas.microsoft.com/office/drawing/2014/main" id="{DC4B6407-5530-7B44-96E9-3B48A4927DDA}"/>
              </a:ext>
            </a:extLst>
          </p:cNvPr>
          <p:cNvCxnSpPr>
            <a:cxnSpLocks/>
          </p:cNvCxnSpPr>
          <p:nvPr/>
        </p:nvCxnSpPr>
        <p:spPr>
          <a:xfrm>
            <a:off x="2585545" y="5029200"/>
            <a:ext cx="48801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A0DA3E57-B4F4-284C-AD53-9DB54D681416}"/>
              </a:ext>
            </a:extLst>
          </p:cNvPr>
          <p:cNvCxnSpPr>
            <a:cxnSpLocks/>
          </p:cNvCxnSpPr>
          <p:nvPr/>
        </p:nvCxnSpPr>
        <p:spPr>
          <a:xfrm flipH="1">
            <a:off x="1177159" y="3111062"/>
            <a:ext cx="1652393" cy="96879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6E537BCB-B673-A64A-A377-C1825FE06C18}"/>
              </a:ext>
            </a:extLst>
          </p:cNvPr>
          <p:cNvCxnSpPr/>
          <p:nvPr/>
        </p:nvCxnSpPr>
        <p:spPr>
          <a:xfrm flipH="1" flipV="1">
            <a:off x="1156138" y="4079860"/>
            <a:ext cx="1673414" cy="94934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6564D4DD-087C-904A-A57E-29B8D8A230AB}"/>
              </a:ext>
            </a:extLst>
          </p:cNvPr>
          <p:cNvSpPr txBox="1"/>
          <p:nvPr/>
        </p:nvSpPr>
        <p:spPr>
          <a:xfrm>
            <a:off x="222525" y="3581763"/>
            <a:ext cx="1063287" cy="954107"/>
          </a:xfrm>
          <a:prstGeom prst="rect">
            <a:avLst/>
          </a:prstGeom>
          <a:noFill/>
        </p:spPr>
        <p:txBody>
          <a:bodyPr wrap="square" rtlCol="0">
            <a:spAutoFit/>
          </a:bodyPr>
          <a:lstStyle/>
          <a:p>
            <a:r>
              <a:rPr kumimoji="1" lang="en-US" altLang="zh-CN" sz="1400" dirty="0"/>
              <a:t>Correlation affected by smoking factors </a:t>
            </a:r>
            <a:endParaRPr kumimoji="1" lang="zh-CN" altLang="en-US" sz="1400" dirty="0"/>
          </a:p>
        </p:txBody>
      </p:sp>
      <p:cxnSp>
        <p:nvCxnSpPr>
          <p:cNvPr id="7" name="直线连接符 6">
            <a:extLst>
              <a:ext uri="{FF2B5EF4-FFF2-40B4-BE49-F238E27FC236}">
                <a16:creationId xmlns:a16="http://schemas.microsoft.com/office/drawing/2014/main" id="{EDCA4946-8E45-D244-A539-0A560CE24BC4}"/>
              </a:ext>
            </a:extLst>
          </p:cNvPr>
          <p:cNvCxnSpPr/>
          <p:nvPr/>
        </p:nvCxnSpPr>
        <p:spPr>
          <a:xfrm>
            <a:off x="3608832" y="3322320"/>
            <a:ext cx="445008" cy="0"/>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 name="直线连接符 16">
            <a:extLst>
              <a:ext uri="{FF2B5EF4-FFF2-40B4-BE49-F238E27FC236}">
                <a16:creationId xmlns:a16="http://schemas.microsoft.com/office/drawing/2014/main" id="{E9B18976-0ABA-AD47-A711-6EDF743A4DAD}"/>
              </a:ext>
            </a:extLst>
          </p:cNvPr>
          <p:cNvCxnSpPr/>
          <p:nvPr/>
        </p:nvCxnSpPr>
        <p:spPr>
          <a:xfrm>
            <a:off x="3667653" y="5254752"/>
            <a:ext cx="445008" cy="0"/>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 name="直线箭头连接符 17">
            <a:extLst>
              <a:ext uri="{FF2B5EF4-FFF2-40B4-BE49-F238E27FC236}">
                <a16:creationId xmlns:a16="http://schemas.microsoft.com/office/drawing/2014/main" id="{51623FA5-3BAE-1149-9C80-802B236BC8F3}"/>
              </a:ext>
            </a:extLst>
          </p:cNvPr>
          <p:cNvCxnSpPr>
            <a:cxnSpLocks/>
          </p:cNvCxnSpPr>
          <p:nvPr/>
        </p:nvCxnSpPr>
        <p:spPr>
          <a:xfrm flipH="1">
            <a:off x="1177159" y="3322320"/>
            <a:ext cx="2675513" cy="780942"/>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a:extLst>
              <a:ext uri="{FF2B5EF4-FFF2-40B4-BE49-F238E27FC236}">
                <a16:creationId xmlns:a16="http://schemas.microsoft.com/office/drawing/2014/main" id="{F4503106-D9C2-A34B-B6DE-437CBADD8709}"/>
              </a:ext>
            </a:extLst>
          </p:cNvPr>
          <p:cNvCxnSpPr>
            <a:cxnSpLocks/>
          </p:cNvCxnSpPr>
          <p:nvPr/>
        </p:nvCxnSpPr>
        <p:spPr>
          <a:xfrm flipH="1" flipV="1">
            <a:off x="1177159" y="4103262"/>
            <a:ext cx="2571881" cy="1151490"/>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651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E427D52-E70E-1E47-A5E8-12EDD89689FF}"/>
              </a:ext>
            </a:extLst>
          </p:cNvPr>
          <p:cNvSpPr>
            <a:spLocks noGrp="1"/>
          </p:cNvSpPr>
          <p:nvPr>
            <p:ph idx="1"/>
          </p:nvPr>
        </p:nvSpPr>
        <p:spPr/>
        <p:txBody>
          <a:bodyPr/>
          <a:lstStyle/>
          <a:p>
            <a:r>
              <a:rPr kumimoji="1" lang="en-US" altLang="zh-CN" dirty="0"/>
              <a:t>Interactive correlation matrix</a:t>
            </a:r>
          </a:p>
          <a:p>
            <a:pPr marL="0" indent="0">
              <a:buNone/>
            </a:pPr>
            <a:r>
              <a:rPr kumimoji="1" lang="en-US" altLang="zh-CN" dirty="0"/>
              <a:t>    </a:t>
            </a:r>
            <a:endParaRPr kumimoji="1" lang="zh-CN" altLang="en-US" dirty="0"/>
          </a:p>
        </p:txBody>
      </p:sp>
      <p:sp>
        <p:nvSpPr>
          <p:cNvPr id="4" name="标题 1">
            <a:extLst>
              <a:ext uri="{FF2B5EF4-FFF2-40B4-BE49-F238E27FC236}">
                <a16:creationId xmlns:a16="http://schemas.microsoft.com/office/drawing/2014/main" id="{D86CA050-5ACA-524D-9008-B0EE4B8F9863}"/>
              </a:ext>
            </a:extLst>
          </p:cNvPr>
          <p:cNvSpPr>
            <a:spLocks noGrp="1"/>
          </p:cNvSpPr>
          <p:nvPr>
            <p:ph type="title"/>
          </p:nvPr>
        </p:nvSpPr>
        <p:spPr>
          <a:xfrm>
            <a:off x="628650" y="365126"/>
            <a:ext cx="7886700" cy="1325563"/>
          </a:xfrm>
        </p:spPr>
        <p:txBody>
          <a:bodyPr>
            <a:normAutofit/>
          </a:bodyPr>
          <a:lstStyle/>
          <a:p>
            <a:r>
              <a:rPr lang="en-US" altLang="zh-CN" sz="3600" b="1" i="1" dirty="0">
                <a:solidFill>
                  <a:srgbClr val="0000FF"/>
                </a:solidFill>
                <a:latin typeface="Arial" charset="0"/>
                <a:cs typeface="Arial" charset="0"/>
              </a:rPr>
              <a:t>General Analysis &amp; Visualization</a:t>
            </a:r>
            <a:endParaRPr lang="zh-CN" altLang="en-US" sz="3600" b="1" i="1" dirty="0">
              <a:solidFill>
                <a:srgbClr val="0000FF"/>
              </a:solidFill>
              <a:latin typeface="Arial" charset="0"/>
              <a:cs typeface="Arial" charset="0"/>
            </a:endParaRPr>
          </a:p>
        </p:txBody>
      </p:sp>
      <p:pic>
        <p:nvPicPr>
          <p:cNvPr id="2" name="图片 1">
            <a:extLst>
              <a:ext uri="{FF2B5EF4-FFF2-40B4-BE49-F238E27FC236}">
                <a16:creationId xmlns:a16="http://schemas.microsoft.com/office/drawing/2014/main" id="{A0CC51AF-0FE9-AE4A-A104-11442F35BEB6}"/>
              </a:ext>
            </a:extLst>
          </p:cNvPr>
          <p:cNvPicPr>
            <a:picLocks noChangeAspect="1"/>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4119752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32132AC-F746-6244-814A-4D84AEB45F76}"/>
              </a:ext>
            </a:extLst>
          </p:cNvPr>
          <p:cNvPicPr>
            <a:picLocks noChangeAspect="1"/>
          </p:cNvPicPr>
          <p:nvPr/>
        </p:nvPicPr>
        <p:blipFill>
          <a:blip r:embed="rId3"/>
          <a:stretch>
            <a:fillRect/>
          </a:stretch>
        </p:blipFill>
        <p:spPr>
          <a:xfrm>
            <a:off x="1614487" y="560716"/>
            <a:ext cx="5700713" cy="5736567"/>
          </a:xfrm>
          <a:prstGeom prst="rect">
            <a:avLst/>
          </a:prstGeom>
        </p:spPr>
      </p:pic>
    </p:spTree>
    <p:extLst>
      <p:ext uri="{BB962C8B-B14F-4D97-AF65-F5344CB8AC3E}">
        <p14:creationId xmlns:p14="http://schemas.microsoft.com/office/powerpoint/2010/main" val="1654110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17037F-323D-524D-B497-E60FCA5EF8C5}"/>
              </a:ext>
            </a:extLst>
          </p:cNvPr>
          <p:cNvSpPr>
            <a:spLocks noGrp="1"/>
          </p:cNvSpPr>
          <p:nvPr>
            <p:ph type="title"/>
          </p:nvPr>
        </p:nvSpPr>
        <p:spPr/>
        <p:txBody>
          <a:bodyPr/>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3600" b="1" i="1" dirty="0">
                <a:solidFill>
                  <a:srgbClr val="0000FF"/>
                </a:solidFill>
                <a:latin typeface="Arial" charset="0"/>
                <a:cs typeface="Arial" charset="0"/>
              </a:rPr>
              <a:t>Outline</a:t>
            </a:r>
            <a:endParaRPr lang="zh-CN" altLang="en-US" sz="2400" b="1" i="1" dirty="0">
              <a:solidFill>
                <a:srgbClr val="0000FF"/>
              </a:solidFill>
              <a:latin typeface="Arial" charset="0"/>
              <a:cs typeface="Arial" charset="0"/>
            </a:endParaRPr>
          </a:p>
        </p:txBody>
      </p:sp>
      <p:sp>
        <p:nvSpPr>
          <p:cNvPr id="3" name="内容占位符 2">
            <a:extLst>
              <a:ext uri="{FF2B5EF4-FFF2-40B4-BE49-F238E27FC236}">
                <a16:creationId xmlns:a16="http://schemas.microsoft.com/office/drawing/2014/main" id="{B1103757-5C5F-C043-9853-FD4BD46AA9C3}"/>
              </a:ext>
            </a:extLst>
          </p:cNvPr>
          <p:cNvSpPr>
            <a:spLocks noGrp="1"/>
          </p:cNvSpPr>
          <p:nvPr>
            <p:ph idx="1"/>
          </p:nvPr>
        </p:nvSpPr>
        <p:spPr/>
        <p:txBody>
          <a:bodyPr/>
          <a:lstStyle/>
          <a:p>
            <a:r>
              <a:rPr kumimoji="1" lang="en-US" altLang="zh-CN" dirty="0">
                <a:latin typeface="Arial" panose="020B0604020202020204" pitchFamily="34" charset="0"/>
                <a:cs typeface="Arial" panose="020B0604020202020204" pitchFamily="34" charset="0"/>
              </a:rPr>
              <a:t>Data Loading &amp; Preprocessing</a:t>
            </a:r>
          </a:p>
          <a:p>
            <a:r>
              <a:rPr kumimoji="1" lang="en-US" altLang="zh-CN" dirty="0">
                <a:latin typeface="Arial" panose="020B0604020202020204" pitchFamily="34" charset="0"/>
                <a:cs typeface="Arial" panose="020B0604020202020204" pitchFamily="34" charset="0"/>
              </a:rPr>
              <a:t>General Analysis &amp; Visualization</a:t>
            </a:r>
          </a:p>
          <a:p>
            <a:pPr marL="0" indent="0">
              <a:buNone/>
            </a:pPr>
            <a:r>
              <a:rPr kumimoji="1" lang="en-US" altLang="zh-CN" dirty="0">
                <a:latin typeface="Arial" panose="020B0604020202020204" pitchFamily="34" charset="0"/>
                <a:cs typeface="Arial" panose="020B0604020202020204" pitchFamily="34" charset="0"/>
              </a:rPr>
              <a:t>    K-means Clustering &amp; t-SNE</a:t>
            </a:r>
          </a:p>
          <a:p>
            <a:pPr marL="0" indent="0">
              <a:buNone/>
            </a:pPr>
            <a:r>
              <a:rPr kumimoji="1" lang="en-US" altLang="zh-CN" dirty="0">
                <a:latin typeface="Arial" panose="020B0604020202020204" pitchFamily="34" charset="0"/>
                <a:cs typeface="Arial" panose="020B0604020202020204" pitchFamily="34" charset="0"/>
              </a:rPr>
              <a:t>    Random Forests</a:t>
            </a:r>
          </a:p>
          <a:p>
            <a:pPr marL="0" indent="0">
              <a:buNone/>
            </a:pPr>
            <a:r>
              <a:rPr kumimoji="1" lang="en-US" altLang="zh-CN" dirty="0">
                <a:latin typeface="Arial" panose="020B0604020202020204" pitchFamily="34" charset="0"/>
                <a:cs typeface="Arial" panose="020B0604020202020204" pitchFamily="34" charset="0"/>
              </a:rPr>
              <a:t>    Correlation Matrix (Interactive)</a:t>
            </a:r>
          </a:p>
          <a:p>
            <a:pPr marL="0" indent="0">
              <a:buNone/>
            </a:pPr>
            <a:r>
              <a:rPr kumimoji="1" lang="en-US" altLang="zh-CN" dirty="0">
                <a:latin typeface="Arial" panose="020B0604020202020204" pitchFamily="34" charset="0"/>
                <a:cs typeface="Arial" panose="020B0604020202020204" pitchFamily="34" charset="0"/>
              </a:rPr>
              <a:t>    General undirected Graph</a:t>
            </a:r>
          </a:p>
          <a:p>
            <a:pPr marL="0" indent="0">
              <a:buNone/>
            </a:pPr>
            <a:r>
              <a:rPr kumimoji="1" lang="en-US" altLang="zh-CN" dirty="0">
                <a:latin typeface="Arial" panose="020B0604020202020204" pitchFamily="34" charset="0"/>
                <a:cs typeface="Arial" panose="020B0604020202020204" pitchFamily="34" charset="0"/>
              </a:rPr>
              <a:t>    Positive force-directed graph</a:t>
            </a:r>
          </a:p>
        </p:txBody>
      </p:sp>
      <p:sp>
        <p:nvSpPr>
          <p:cNvPr id="4" name="文本框 3">
            <a:extLst>
              <a:ext uri="{FF2B5EF4-FFF2-40B4-BE49-F238E27FC236}">
                <a16:creationId xmlns:a16="http://schemas.microsoft.com/office/drawing/2014/main" id="{01501795-D385-F441-952B-A9B8EB6F5275}"/>
              </a:ext>
            </a:extLst>
          </p:cNvPr>
          <p:cNvSpPr txBox="1"/>
          <p:nvPr/>
        </p:nvSpPr>
        <p:spPr>
          <a:xfrm>
            <a:off x="3073560" y="6550223"/>
            <a:ext cx="2987655" cy="307777"/>
          </a:xfrm>
          <a:prstGeom prst="rect">
            <a:avLst/>
          </a:prstGeom>
          <a:noFill/>
        </p:spPr>
        <p:txBody>
          <a:bodyPr wrap="square" rtlCol="0">
            <a:spAutoFit/>
          </a:bodyPr>
          <a:lstStyle/>
          <a:p>
            <a:r>
              <a:rPr kumimoji="1" lang="en-US" altLang="zh-CN" sz="1400" dirty="0"/>
              <a:t>EECS6895 Advanced Big Data Analytics</a:t>
            </a:r>
            <a:endParaRPr kumimoji="1" lang="zh-CN" altLang="en-US" sz="1400" dirty="0"/>
          </a:p>
        </p:txBody>
      </p:sp>
    </p:spTree>
    <p:extLst>
      <p:ext uri="{BB962C8B-B14F-4D97-AF65-F5344CB8AC3E}">
        <p14:creationId xmlns:p14="http://schemas.microsoft.com/office/powerpoint/2010/main" val="811479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FE933-831D-884E-A4CA-A96DF5CCB019}"/>
              </a:ext>
            </a:extLst>
          </p:cNvPr>
          <p:cNvSpPr>
            <a:spLocks noGrp="1"/>
          </p:cNvSpPr>
          <p:nvPr>
            <p:ph type="title"/>
          </p:nvPr>
        </p:nvSpPr>
        <p:spPr>
          <a:xfrm>
            <a:off x="628650" y="365126"/>
            <a:ext cx="7886700" cy="1325563"/>
          </a:xfrm>
        </p:spPr>
        <p:txBody>
          <a:bodyPr>
            <a:normAutofit/>
          </a:bodyPr>
          <a:lstStyle/>
          <a:p>
            <a:r>
              <a:rPr lang="en-US" altLang="zh-CN" sz="3600" b="1" i="1" dirty="0">
                <a:solidFill>
                  <a:srgbClr val="0000FF"/>
                </a:solidFill>
                <a:latin typeface="Arial" charset="0"/>
                <a:cs typeface="Arial" charset="0"/>
              </a:rPr>
              <a:t>General Analysis &amp; Visualization</a:t>
            </a:r>
            <a:endParaRPr lang="zh-CN" altLang="en-US" sz="3600" b="1" i="1" dirty="0">
              <a:solidFill>
                <a:srgbClr val="0000FF"/>
              </a:solidFill>
              <a:latin typeface="Arial" charset="0"/>
              <a:cs typeface="Arial" charset="0"/>
            </a:endParaRPr>
          </a:p>
        </p:txBody>
      </p:sp>
      <p:sp>
        <p:nvSpPr>
          <p:cNvPr id="3" name="内容占位符 2">
            <a:extLst>
              <a:ext uri="{FF2B5EF4-FFF2-40B4-BE49-F238E27FC236}">
                <a16:creationId xmlns:a16="http://schemas.microsoft.com/office/drawing/2014/main" id="{0D32ABF0-A1BB-DD4E-9B43-400DF75F4DDA}"/>
              </a:ext>
            </a:extLst>
          </p:cNvPr>
          <p:cNvSpPr>
            <a:spLocks noGrp="1"/>
          </p:cNvSpPr>
          <p:nvPr>
            <p:ph idx="1"/>
          </p:nvPr>
        </p:nvSpPr>
        <p:spPr/>
        <p:txBody>
          <a:bodyPr/>
          <a:lstStyle/>
          <a:p>
            <a:r>
              <a:rPr kumimoji="1" lang="en-US" altLang="zh-CN" dirty="0">
                <a:latin typeface="Arial" panose="020B0604020202020204" pitchFamily="34" charset="0"/>
                <a:cs typeface="Arial" panose="020B0604020202020204" pitchFamily="34" charset="0"/>
              </a:rPr>
              <a:t>Undirected Graph</a:t>
            </a:r>
          </a:p>
          <a:p>
            <a:endParaRPr kumimoji="1" lang="en-US" altLang="zh-CN" dirty="0">
              <a:latin typeface="Arial" panose="020B0604020202020204" pitchFamily="34" charset="0"/>
              <a:cs typeface="Arial" panose="020B0604020202020204" pitchFamily="34" charset="0"/>
            </a:endParaRPr>
          </a:p>
          <a:p>
            <a:endParaRPr kumimoji="1" lang="en-US" altLang="zh-CN" dirty="0">
              <a:latin typeface="Arial" panose="020B0604020202020204" pitchFamily="34" charset="0"/>
              <a:cs typeface="Arial" panose="020B0604020202020204" pitchFamily="34" charset="0"/>
            </a:endParaRPr>
          </a:p>
          <a:p>
            <a:endParaRPr kumimoji="1" lang="en-US" altLang="zh-CN" dirty="0">
              <a:latin typeface="Arial" panose="020B0604020202020204" pitchFamily="34" charset="0"/>
              <a:cs typeface="Arial" panose="020B0604020202020204" pitchFamily="34" charset="0"/>
            </a:endParaRPr>
          </a:p>
          <a:p>
            <a:endParaRPr kumimoji="1" lang="en-US" altLang="zh-CN" dirty="0">
              <a:latin typeface="Arial" panose="020B0604020202020204" pitchFamily="34" charset="0"/>
              <a:cs typeface="Arial" panose="020B0604020202020204" pitchFamily="34" charset="0"/>
            </a:endParaRPr>
          </a:p>
          <a:p>
            <a:endParaRPr kumimoji="1" lang="zh-CN" altLang="en-US"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9964E13C-7DE6-1A43-A290-AE18D5CCDAC7}"/>
              </a:ext>
            </a:extLst>
          </p:cNvPr>
          <p:cNvSpPr txBox="1"/>
          <p:nvPr/>
        </p:nvSpPr>
        <p:spPr>
          <a:xfrm>
            <a:off x="3073560" y="6550223"/>
            <a:ext cx="2987655" cy="307777"/>
          </a:xfrm>
          <a:prstGeom prst="rect">
            <a:avLst/>
          </a:prstGeom>
          <a:noFill/>
        </p:spPr>
        <p:txBody>
          <a:bodyPr wrap="square" rtlCol="0">
            <a:spAutoFit/>
          </a:bodyPr>
          <a:lstStyle/>
          <a:p>
            <a:r>
              <a:rPr kumimoji="1" lang="en-US" altLang="zh-CN" sz="1400" dirty="0"/>
              <a:t>EECS6895 Advanced Big Data Analytics</a:t>
            </a:r>
            <a:endParaRPr kumimoji="1" lang="zh-CN" altLang="en-US" sz="1400" dirty="0"/>
          </a:p>
        </p:txBody>
      </p:sp>
      <p:pic>
        <p:nvPicPr>
          <p:cNvPr id="6" name="图片 5">
            <a:extLst>
              <a:ext uri="{FF2B5EF4-FFF2-40B4-BE49-F238E27FC236}">
                <a16:creationId xmlns:a16="http://schemas.microsoft.com/office/drawing/2014/main" id="{DF706C6C-D346-ED47-B2DB-16FE0ECDEBB3}"/>
              </a:ext>
            </a:extLst>
          </p:cNvPr>
          <p:cNvPicPr>
            <a:picLocks noChangeAspect="1"/>
          </p:cNvPicPr>
          <p:nvPr/>
        </p:nvPicPr>
        <p:blipFill>
          <a:blip r:embed="rId3"/>
          <a:stretch>
            <a:fillRect/>
          </a:stretch>
        </p:blipFill>
        <p:spPr>
          <a:xfrm>
            <a:off x="545881" y="2449177"/>
            <a:ext cx="4824905" cy="3104233"/>
          </a:xfrm>
          <a:prstGeom prst="rect">
            <a:avLst/>
          </a:prstGeom>
        </p:spPr>
      </p:pic>
      <p:sp>
        <p:nvSpPr>
          <p:cNvPr id="7" name="文本框 6">
            <a:extLst>
              <a:ext uri="{FF2B5EF4-FFF2-40B4-BE49-F238E27FC236}">
                <a16:creationId xmlns:a16="http://schemas.microsoft.com/office/drawing/2014/main" id="{638DB61A-17C1-2244-A484-844F387A866B}"/>
              </a:ext>
            </a:extLst>
          </p:cNvPr>
          <p:cNvSpPr txBox="1"/>
          <p:nvPr/>
        </p:nvSpPr>
        <p:spPr>
          <a:xfrm>
            <a:off x="5133117" y="2847131"/>
            <a:ext cx="3619902" cy="2308324"/>
          </a:xfrm>
          <a:prstGeom prst="rect">
            <a:avLst/>
          </a:prstGeom>
          <a:noFill/>
        </p:spPr>
        <p:txBody>
          <a:bodyPr wrap="none" rtlCol="0">
            <a:spAutoFit/>
          </a:bodyPr>
          <a:lstStyle/>
          <a:p>
            <a:r>
              <a:rPr kumimoji="1" lang="en-US" altLang="zh-CN" dirty="0"/>
              <a:t>☑️Explicit and interpretable</a:t>
            </a:r>
          </a:p>
          <a:p>
            <a:r>
              <a:rPr kumimoji="1" lang="en-US" altLang="zh-CN" dirty="0"/>
              <a:t>☑️Easy to determine protein clusters</a:t>
            </a:r>
          </a:p>
          <a:p>
            <a:endParaRPr kumimoji="1" lang="en-US" altLang="zh-CN" dirty="0"/>
          </a:p>
          <a:p>
            <a:r>
              <a:rPr kumimoji="1" lang="en-US" altLang="zh-CN" dirty="0"/>
              <a:t>✖️Overlapping nodes, hard to read</a:t>
            </a:r>
          </a:p>
          <a:p>
            <a:r>
              <a:rPr kumimoji="1" lang="en-US" altLang="zh-CN" dirty="0"/>
              <a:t>✖️Noninteractive</a:t>
            </a:r>
            <a:r>
              <a:rPr kumimoji="1" lang="zh-CN" altLang="en-US" dirty="0"/>
              <a:t> </a:t>
            </a:r>
            <a:r>
              <a:rPr kumimoji="1" lang="en-US" altLang="zh-CN" dirty="0"/>
              <a:t>and inflexible</a:t>
            </a:r>
          </a:p>
          <a:p>
            <a:r>
              <a:rPr kumimoji="1" lang="en-US" altLang="zh-CN" dirty="0"/>
              <a:t>✖️incapable of illustrating directed </a:t>
            </a:r>
          </a:p>
          <a:p>
            <a:r>
              <a:rPr kumimoji="1" lang="zh-CN" altLang="en-US" dirty="0"/>
              <a:t>     </a:t>
            </a:r>
            <a:r>
              <a:rPr kumimoji="1" lang="en-US" altLang="zh-CN" dirty="0"/>
              <a:t>relationships</a:t>
            </a:r>
          </a:p>
          <a:p>
            <a:endParaRPr kumimoji="1" lang="zh-CN" altLang="en-US" dirty="0"/>
          </a:p>
        </p:txBody>
      </p:sp>
    </p:spTree>
    <p:extLst>
      <p:ext uri="{BB962C8B-B14F-4D97-AF65-F5344CB8AC3E}">
        <p14:creationId xmlns:p14="http://schemas.microsoft.com/office/powerpoint/2010/main" val="3695870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FE933-831D-884E-A4CA-A96DF5CCB019}"/>
              </a:ext>
            </a:extLst>
          </p:cNvPr>
          <p:cNvSpPr>
            <a:spLocks noGrp="1"/>
          </p:cNvSpPr>
          <p:nvPr>
            <p:ph type="title"/>
          </p:nvPr>
        </p:nvSpPr>
        <p:spPr>
          <a:xfrm>
            <a:off x="628650" y="365126"/>
            <a:ext cx="7886700" cy="1325563"/>
          </a:xfrm>
        </p:spPr>
        <p:txBody>
          <a:bodyPr>
            <a:normAutofit/>
          </a:bodyPr>
          <a:lstStyle/>
          <a:p>
            <a:r>
              <a:rPr lang="en-US" altLang="zh-CN" sz="3600" b="1" i="1" dirty="0">
                <a:solidFill>
                  <a:srgbClr val="0000FF"/>
                </a:solidFill>
                <a:latin typeface="Arial" charset="0"/>
                <a:cs typeface="Arial" charset="0"/>
              </a:rPr>
              <a:t>General Analysis &amp; Visualization</a:t>
            </a:r>
            <a:endParaRPr lang="zh-CN" altLang="en-US" sz="3600" b="1" i="1" dirty="0">
              <a:solidFill>
                <a:srgbClr val="0000FF"/>
              </a:solidFill>
              <a:latin typeface="Arial" charset="0"/>
              <a:cs typeface="Arial" charset="0"/>
            </a:endParaRPr>
          </a:p>
        </p:txBody>
      </p:sp>
      <p:sp>
        <p:nvSpPr>
          <p:cNvPr id="3" name="内容占位符 2">
            <a:extLst>
              <a:ext uri="{FF2B5EF4-FFF2-40B4-BE49-F238E27FC236}">
                <a16:creationId xmlns:a16="http://schemas.microsoft.com/office/drawing/2014/main" id="{0D32ABF0-A1BB-DD4E-9B43-400DF75F4DDA}"/>
              </a:ext>
            </a:extLst>
          </p:cNvPr>
          <p:cNvSpPr>
            <a:spLocks noGrp="1"/>
          </p:cNvSpPr>
          <p:nvPr>
            <p:ph idx="1"/>
          </p:nvPr>
        </p:nvSpPr>
        <p:spPr/>
        <p:txBody>
          <a:bodyPr/>
          <a:lstStyle/>
          <a:p>
            <a:r>
              <a:rPr kumimoji="1" lang="en-US" altLang="zh-CN" dirty="0">
                <a:latin typeface="Arial" panose="020B0604020202020204" pitchFamily="34" charset="0"/>
                <a:cs typeface="Arial" panose="020B0604020202020204" pitchFamily="34" charset="0"/>
              </a:rPr>
              <a:t>Positive Force-directed Graph</a:t>
            </a:r>
          </a:p>
          <a:p>
            <a:pPr marL="0" indent="0">
              <a:buNone/>
            </a:pPr>
            <a:r>
              <a:rPr kumimoji="1" lang="en-US" altLang="zh-CN" dirty="0">
                <a:latin typeface="Arial" panose="020B0604020202020204" pitchFamily="34" charset="0"/>
                <a:cs typeface="Arial" panose="020B0604020202020204" pitchFamily="34" charset="0"/>
              </a:rPr>
              <a:t>    - positive correlations between nodes</a:t>
            </a:r>
          </a:p>
          <a:p>
            <a:pPr marL="0" indent="0">
              <a:buNone/>
            </a:pPr>
            <a:r>
              <a:rPr kumimoji="1" lang="en-US" altLang="zh-CN" dirty="0">
                <a:latin typeface="Arial" panose="020B0604020202020204" pitchFamily="34" charset="0"/>
                <a:cs typeface="Arial" panose="020B0604020202020204" pitchFamily="34" charset="0"/>
              </a:rPr>
              <a:t>    - no overlapping nodes</a:t>
            </a:r>
          </a:p>
          <a:p>
            <a:pPr marL="0" indent="0">
              <a:buNone/>
            </a:pPr>
            <a:r>
              <a:rPr kumimoji="1" lang="en-US" altLang="zh-CN" dirty="0">
                <a:latin typeface="Arial" panose="020B0604020202020204" pitchFamily="34" charset="0"/>
                <a:cs typeface="Arial" panose="020B0604020202020204" pitchFamily="34" charset="0"/>
              </a:rPr>
              <a:t>    - as few crossing edges as possible</a:t>
            </a:r>
          </a:p>
          <a:p>
            <a:pPr marL="0" indent="0">
              <a:buNone/>
            </a:pPr>
            <a:r>
              <a:rPr kumimoji="1" lang="en-US" altLang="zh-CN" dirty="0">
                <a:latin typeface="Arial" panose="020B0604020202020204" pitchFamily="34" charset="0"/>
                <a:cs typeface="Arial" panose="020B0604020202020204" pitchFamily="34" charset="0"/>
              </a:rPr>
              <a:t>    - interactive, flexible and user-friendly</a:t>
            </a:r>
          </a:p>
          <a:p>
            <a:pPr marL="0" indent="0">
              <a:buNone/>
            </a:pPr>
            <a:r>
              <a:rPr kumimoji="1" lang="en-US" altLang="zh-CN" dirty="0">
                <a:latin typeface="Arial" panose="020B0604020202020204" pitchFamily="34" charset="0"/>
                <a:cs typeface="Arial" panose="020B0604020202020204" pitchFamily="34" charset="0"/>
              </a:rPr>
              <a:t>    </a:t>
            </a:r>
          </a:p>
          <a:p>
            <a:endParaRPr kumimoji="1" lang="en-US" altLang="zh-CN" dirty="0">
              <a:latin typeface="Arial" panose="020B0604020202020204" pitchFamily="34" charset="0"/>
              <a:cs typeface="Arial" panose="020B0604020202020204" pitchFamily="34" charset="0"/>
            </a:endParaRPr>
          </a:p>
          <a:p>
            <a:endParaRPr kumimoji="1" lang="en-US" altLang="zh-CN" dirty="0">
              <a:latin typeface="Arial" panose="020B0604020202020204" pitchFamily="34" charset="0"/>
              <a:cs typeface="Arial" panose="020B0604020202020204" pitchFamily="34" charset="0"/>
            </a:endParaRPr>
          </a:p>
          <a:p>
            <a:endParaRPr kumimoji="1" lang="en-US" altLang="zh-CN" dirty="0">
              <a:latin typeface="Arial" panose="020B0604020202020204" pitchFamily="34" charset="0"/>
              <a:cs typeface="Arial" panose="020B0604020202020204" pitchFamily="34" charset="0"/>
            </a:endParaRPr>
          </a:p>
          <a:p>
            <a:endParaRPr kumimoji="1" lang="zh-CN" altLang="en-US"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9964E13C-7DE6-1A43-A290-AE18D5CCDAC7}"/>
              </a:ext>
            </a:extLst>
          </p:cNvPr>
          <p:cNvSpPr txBox="1"/>
          <p:nvPr/>
        </p:nvSpPr>
        <p:spPr>
          <a:xfrm>
            <a:off x="3073560" y="6550223"/>
            <a:ext cx="2987655" cy="307777"/>
          </a:xfrm>
          <a:prstGeom prst="rect">
            <a:avLst/>
          </a:prstGeom>
          <a:noFill/>
        </p:spPr>
        <p:txBody>
          <a:bodyPr wrap="square" rtlCol="0">
            <a:spAutoFit/>
          </a:bodyPr>
          <a:lstStyle/>
          <a:p>
            <a:r>
              <a:rPr kumimoji="1" lang="en-US" altLang="zh-CN" sz="1400" dirty="0"/>
              <a:t>EECS6895 Advanced Big Data Analytics</a:t>
            </a:r>
            <a:endParaRPr kumimoji="1" lang="zh-CN" altLang="en-US" sz="1400" dirty="0"/>
          </a:p>
        </p:txBody>
      </p:sp>
    </p:spTree>
    <p:extLst>
      <p:ext uri="{BB962C8B-B14F-4D97-AF65-F5344CB8AC3E}">
        <p14:creationId xmlns:p14="http://schemas.microsoft.com/office/powerpoint/2010/main" val="1789097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36C6652-BB6A-5F47-ABBB-684B8CC4C232}"/>
                  </a:ext>
                </a:extLst>
              </p:cNvPr>
              <p:cNvSpPr>
                <a:spLocks noGrp="1"/>
              </p:cNvSpPr>
              <p:nvPr>
                <p:ph idx="1"/>
              </p:nvPr>
            </p:nvSpPr>
            <p:spPr/>
            <p:txBody>
              <a:bodyPr>
                <a:normAutofit fontScale="85000" lnSpcReduction="10000"/>
              </a:bodyPr>
              <a:lstStyle/>
              <a:p>
                <a:pPr>
                  <a:lnSpc>
                    <a:spcPct val="100000"/>
                  </a:lnSpc>
                </a:pPr>
                <a:r>
                  <a:rPr kumimoji="1" lang="en-US" altLang="zh-CN" dirty="0"/>
                  <a:t>Repulsion: Coulomb Force</a:t>
                </a:r>
              </a:p>
              <a:p>
                <a:pPr marL="0" indent="0">
                  <a:lnSpc>
                    <a:spcPct val="100000"/>
                  </a:lnSpc>
                  <a:buFont typeface="Arial" panose="020B0604020202020204" pitchFamily="34" charset="0"/>
                  <a:buNone/>
                </a:pPr>
                <a14:m>
                  <m:oMathPara xmlns:m="http://schemas.openxmlformats.org/officeDocument/2006/math">
                    <m:oMathParaPr>
                      <m:jc m:val="centerGroup"/>
                    </m:oMathParaPr>
                    <m:oMath xmlns:m="http://schemas.openxmlformats.org/officeDocument/2006/math">
                      <m:r>
                        <a:rPr kumimoji="1" lang="en-US" altLang="zh-CN">
                          <a:latin typeface="Cambria Math" panose="02040503050406030204" pitchFamily="18" charset="0"/>
                        </a:rPr>
                        <m:t>𝐹</m:t>
                      </m:r>
                      <m:r>
                        <a:rPr kumimoji="1" lang="en-US" altLang="zh-CN">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a:latin typeface="Cambria Math" panose="02040503050406030204" pitchFamily="18" charset="0"/>
                            </a:rPr>
                            <m:t>𝑘</m:t>
                          </m:r>
                        </m:e>
                        <m:sub>
                          <m:r>
                            <a:rPr kumimoji="1" lang="en-US" altLang="zh-CN">
                              <a:latin typeface="Cambria Math" panose="02040503050406030204" pitchFamily="18" charset="0"/>
                            </a:rPr>
                            <m:t>𝑒</m:t>
                          </m:r>
                        </m:sub>
                      </m:sSub>
                      <m:f>
                        <m:fPr>
                          <m:ctrlPr>
                            <a:rPr kumimoji="1" lang="en-US" altLang="zh-CN" i="1">
                              <a:latin typeface="Cambria Math" panose="02040503050406030204" pitchFamily="18" charset="0"/>
                            </a:rPr>
                          </m:ctrlPr>
                        </m:fPr>
                        <m:num>
                          <m:sSub>
                            <m:sSubPr>
                              <m:ctrlPr>
                                <a:rPr kumimoji="1" lang="en-US" altLang="zh-CN" i="1">
                                  <a:latin typeface="Cambria Math" panose="02040503050406030204" pitchFamily="18" charset="0"/>
                                </a:rPr>
                              </m:ctrlPr>
                            </m:sSubPr>
                            <m:e>
                              <m:r>
                                <a:rPr kumimoji="1" lang="en-US" altLang="zh-CN">
                                  <a:latin typeface="Cambria Math" panose="02040503050406030204" pitchFamily="18" charset="0"/>
                                </a:rPr>
                                <m:t>𝑞</m:t>
                              </m:r>
                            </m:e>
                            <m:sub>
                              <m:r>
                                <a:rPr kumimoji="1" lang="en-US" altLang="zh-CN">
                                  <a:latin typeface="Cambria Math" panose="02040503050406030204" pitchFamily="18" charset="0"/>
                                </a:rPr>
                                <m:t>1</m:t>
                              </m:r>
                            </m:sub>
                          </m:sSub>
                          <m:sSub>
                            <m:sSubPr>
                              <m:ctrlPr>
                                <a:rPr kumimoji="1" lang="en-US" altLang="zh-CN" i="1">
                                  <a:latin typeface="Cambria Math" panose="02040503050406030204" pitchFamily="18" charset="0"/>
                                </a:rPr>
                              </m:ctrlPr>
                            </m:sSubPr>
                            <m:e>
                              <m:r>
                                <a:rPr kumimoji="1" lang="en-US" altLang="zh-CN">
                                  <a:latin typeface="Cambria Math" panose="02040503050406030204" pitchFamily="18" charset="0"/>
                                </a:rPr>
                                <m:t>𝑞</m:t>
                              </m:r>
                            </m:e>
                            <m:sub>
                              <m:r>
                                <a:rPr kumimoji="1" lang="en-US" altLang="zh-CN">
                                  <a:latin typeface="Cambria Math" panose="02040503050406030204" pitchFamily="18" charset="0"/>
                                </a:rPr>
                                <m:t>2</m:t>
                              </m:r>
                            </m:sub>
                          </m:sSub>
                        </m:num>
                        <m:den>
                          <m:sSup>
                            <m:sSupPr>
                              <m:ctrlPr>
                                <a:rPr kumimoji="1" lang="en-US" altLang="zh-CN" i="1">
                                  <a:latin typeface="Cambria Math" panose="02040503050406030204" pitchFamily="18" charset="0"/>
                                </a:rPr>
                              </m:ctrlPr>
                            </m:sSupPr>
                            <m:e>
                              <m:r>
                                <a:rPr kumimoji="1" lang="en-US" altLang="zh-CN">
                                  <a:latin typeface="Cambria Math" panose="02040503050406030204" pitchFamily="18" charset="0"/>
                                </a:rPr>
                                <m:t>𝑟</m:t>
                              </m:r>
                            </m:e>
                            <m:sup>
                              <m:r>
                                <a:rPr kumimoji="1" lang="en-US" altLang="zh-CN">
                                  <a:latin typeface="Cambria Math" panose="02040503050406030204" pitchFamily="18" charset="0"/>
                                </a:rPr>
                                <m:t>2</m:t>
                              </m:r>
                            </m:sup>
                          </m:sSup>
                        </m:den>
                      </m:f>
                    </m:oMath>
                  </m:oMathPara>
                </a14:m>
                <a:endParaRPr kumimoji="1" lang="en-US" altLang="zh-CN" dirty="0"/>
              </a:p>
              <a:p>
                <a:pPr>
                  <a:lnSpc>
                    <a:spcPct val="100000"/>
                  </a:lnSpc>
                </a:pPr>
                <a:r>
                  <a:rPr kumimoji="1" lang="en-US" altLang="zh-CN" dirty="0"/>
                  <a:t>Attraction: Hooke’s Law </a:t>
                </a:r>
              </a:p>
              <a:p>
                <a:pPr marL="0" indent="0">
                  <a:lnSpc>
                    <a:spcPct val="100000"/>
                  </a:lnSpc>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kumimoji="1" lang="en-US" altLang="zh-CN" i="1">
                              <a:latin typeface="Cambria Math" panose="02040503050406030204" pitchFamily="18" charset="0"/>
                            </a:rPr>
                          </m:ctrlPr>
                        </m:sSubPr>
                        <m:e>
                          <m:r>
                            <a:rPr kumimoji="1" lang="en-US" altLang="zh-CN">
                              <a:latin typeface="Cambria Math" panose="02040503050406030204" pitchFamily="18" charset="0"/>
                            </a:rPr>
                            <m:t>𝐹</m:t>
                          </m:r>
                        </m:e>
                        <m:sub>
                          <m:r>
                            <a:rPr kumimoji="1" lang="en-US" altLang="zh-CN">
                              <a:latin typeface="Cambria Math" panose="02040503050406030204" pitchFamily="18" charset="0"/>
                            </a:rPr>
                            <m:t>𝑠</m:t>
                          </m:r>
                        </m:sub>
                      </m:sSub>
                      <m:r>
                        <a:rPr kumimoji="1" lang="en-US" altLang="zh-CN">
                          <a:latin typeface="Cambria Math" panose="02040503050406030204" pitchFamily="18" charset="0"/>
                        </a:rPr>
                        <m:t>=</m:t>
                      </m:r>
                      <m:r>
                        <a:rPr kumimoji="1" lang="en-US" altLang="zh-CN">
                          <a:latin typeface="Cambria Math" panose="02040503050406030204" pitchFamily="18" charset="0"/>
                        </a:rPr>
                        <m:t>𝑘𝑥</m:t>
                      </m:r>
                    </m:oMath>
                  </m:oMathPara>
                </a14:m>
                <a:endParaRPr kumimoji="1" lang="en-US" altLang="zh-CN" dirty="0"/>
              </a:p>
              <a:p>
                <a:pPr>
                  <a:lnSpc>
                    <a:spcPct val="100000"/>
                  </a:lnSpc>
                </a:pPr>
                <a:r>
                  <a:rPr kumimoji="1" lang="en-US" altLang="zh-CN" dirty="0"/>
                  <a:t>Velocity </a:t>
                </a:r>
                <a:r>
                  <a:rPr kumimoji="1" lang="en-US" altLang="zh-CN" dirty="0" err="1"/>
                  <a:t>Verlet</a:t>
                </a:r>
                <a:r>
                  <a:rPr kumimoji="1" lang="en-US" altLang="zh-CN" dirty="0"/>
                  <a:t> Numerical Integrator</a:t>
                </a:r>
              </a:p>
              <a:p>
                <a:pPr marL="0" indent="0">
                  <a:lnSpc>
                    <a:spcPct val="100000"/>
                  </a:lnSpc>
                  <a:buFont typeface="Arial" panose="020B0604020202020204" pitchFamily="34" charset="0"/>
                  <a:buNone/>
                </a:pPr>
                <a:r>
                  <a:rPr kumimoji="1" lang="en-US" altLang="zh-CN" dirty="0"/>
                  <a:t>   Given: </a:t>
                </a:r>
                <a14:m>
                  <m:oMath xmlns:m="http://schemas.openxmlformats.org/officeDocument/2006/math">
                    <m:r>
                      <a:rPr kumimoji="1" lang="en-US" altLang="zh-CN">
                        <a:latin typeface="Cambria Math" panose="02040503050406030204" pitchFamily="18" charset="0"/>
                      </a:rPr>
                      <m:t>𝑟</m:t>
                    </m:r>
                    <m:r>
                      <a:rPr kumimoji="1" lang="en-US" altLang="zh-CN">
                        <a:latin typeface="Cambria Math" panose="02040503050406030204" pitchFamily="18" charset="0"/>
                      </a:rPr>
                      <m:t>(</m:t>
                    </m:r>
                    <m:r>
                      <a:rPr kumimoji="1" lang="en-US" altLang="zh-CN">
                        <a:latin typeface="Cambria Math" panose="02040503050406030204" pitchFamily="18" charset="0"/>
                      </a:rPr>
                      <m:t>𝑡</m:t>
                    </m:r>
                    <m:r>
                      <a:rPr kumimoji="1" lang="en-US" altLang="zh-CN">
                        <a:latin typeface="Cambria Math" panose="02040503050406030204" pitchFamily="18" charset="0"/>
                      </a:rPr>
                      <m:t>),  </m:t>
                    </m:r>
                    <m:r>
                      <a:rPr kumimoji="1" lang="en-US" altLang="zh-CN">
                        <a:latin typeface="Cambria Math" panose="02040503050406030204" pitchFamily="18" charset="0"/>
                      </a:rPr>
                      <m:t>𝑣</m:t>
                    </m:r>
                    <m:r>
                      <a:rPr kumimoji="1" lang="en-US" altLang="zh-CN">
                        <a:latin typeface="Cambria Math" panose="02040503050406030204" pitchFamily="18" charset="0"/>
                      </a:rPr>
                      <m:t>(</m:t>
                    </m:r>
                    <m:r>
                      <a:rPr kumimoji="1" lang="en-US" altLang="zh-CN">
                        <a:latin typeface="Cambria Math" panose="02040503050406030204" pitchFamily="18" charset="0"/>
                      </a:rPr>
                      <m:t>𝑡</m:t>
                    </m:r>
                    <m:r>
                      <a:rPr kumimoji="1" lang="en-US" altLang="zh-CN">
                        <a:latin typeface="Cambria Math" panose="02040503050406030204" pitchFamily="18" charset="0"/>
                      </a:rPr>
                      <m:t>)</m:t>
                    </m:r>
                  </m:oMath>
                </a14:m>
                <a:r>
                  <a:rPr kumimoji="1" lang="en-US" altLang="zh-CN" dirty="0"/>
                  <a:t> of a certain particle</a:t>
                </a:r>
              </a:p>
              <a:p>
                <a:pPr marL="0" indent="0">
                  <a:lnSpc>
                    <a:spcPct val="100000"/>
                  </a:lnSpc>
                  <a:buFont typeface="Arial" panose="020B0604020202020204" pitchFamily="34" charset="0"/>
                  <a:buNone/>
                </a:pPr>
                <a:r>
                  <a:rPr kumimoji="1" lang="en-US" altLang="zh-CN" dirty="0"/>
                  <a:t>   Compute: </a:t>
                </a:r>
                <a14:m>
                  <m:oMath xmlns:m="http://schemas.openxmlformats.org/officeDocument/2006/math">
                    <m:r>
                      <a:rPr kumimoji="1" lang="en-US" altLang="zh-CN">
                        <a:latin typeface="Cambria Math" panose="02040503050406030204" pitchFamily="18" charset="0"/>
                      </a:rPr>
                      <m:t>𝑟</m:t>
                    </m:r>
                    <m:d>
                      <m:dPr>
                        <m:ctrlPr>
                          <a:rPr kumimoji="1" lang="en-US" altLang="zh-CN" i="1">
                            <a:latin typeface="Cambria Math" panose="02040503050406030204" pitchFamily="18" charset="0"/>
                          </a:rPr>
                        </m:ctrlPr>
                      </m:dPr>
                      <m:e>
                        <m:r>
                          <a:rPr kumimoji="1" lang="en-US" altLang="zh-CN">
                            <a:latin typeface="Cambria Math" panose="02040503050406030204" pitchFamily="18" charset="0"/>
                          </a:rPr>
                          <m:t>𝑡</m:t>
                        </m:r>
                        <m:r>
                          <a:rPr kumimoji="1" lang="en-US" altLang="zh-CN">
                            <a:latin typeface="Cambria Math" panose="02040503050406030204" pitchFamily="18" charset="0"/>
                          </a:rPr>
                          <m:t>+∆</m:t>
                        </m:r>
                        <m:r>
                          <a:rPr kumimoji="1" lang="en-US" altLang="zh-CN">
                            <a:latin typeface="Cambria Math" panose="02040503050406030204" pitchFamily="18" charset="0"/>
                          </a:rPr>
                          <m:t>𝑡</m:t>
                        </m:r>
                      </m:e>
                    </m:d>
                    <m:r>
                      <a:rPr kumimoji="1" lang="en-US" altLang="zh-CN">
                        <a:latin typeface="Cambria Math" panose="02040503050406030204" pitchFamily="18" charset="0"/>
                      </a:rPr>
                      <m:t>,  </m:t>
                    </m:r>
                    <m:r>
                      <a:rPr kumimoji="1" lang="en-US" altLang="zh-CN">
                        <a:latin typeface="Cambria Math" panose="02040503050406030204" pitchFamily="18" charset="0"/>
                      </a:rPr>
                      <m:t>𝑣</m:t>
                    </m:r>
                    <m:r>
                      <a:rPr kumimoji="1" lang="en-US" altLang="zh-CN">
                        <a:latin typeface="Cambria Math" panose="02040503050406030204" pitchFamily="18" charset="0"/>
                      </a:rPr>
                      <m:t>(</m:t>
                    </m:r>
                    <m:r>
                      <a:rPr kumimoji="1" lang="en-US" altLang="zh-CN">
                        <a:latin typeface="Cambria Math" panose="02040503050406030204" pitchFamily="18" charset="0"/>
                      </a:rPr>
                      <m:t>𝑡</m:t>
                    </m:r>
                    <m:r>
                      <a:rPr kumimoji="1" lang="en-US" altLang="zh-CN">
                        <a:latin typeface="Cambria Math" panose="02040503050406030204" pitchFamily="18" charset="0"/>
                      </a:rPr>
                      <m:t>+ </m:t>
                    </m:r>
                    <m:r>
                      <m:rPr>
                        <m:sty m:val="p"/>
                      </m:rPr>
                      <a:rPr kumimoji="1" lang="el-GR" altLang="zh-CN">
                        <a:latin typeface="Cambria Math" panose="02040503050406030204" pitchFamily="18" charset="0"/>
                      </a:rPr>
                      <m:t>Δ</m:t>
                    </m:r>
                    <m:r>
                      <a:rPr kumimoji="1" lang="en-US" altLang="zh-CN">
                        <a:latin typeface="Cambria Math" panose="02040503050406030204" pitchFamily="18" charset="0"/>
                      </a:rPr>
                      <m:t>𝑡</m:t>
                    </m:r>
                    <m:r>
                      <a:rPr kumimoji="1" lang="en-US" altLang="zh-CN">
                        <a:latin typeface="Cambria Math" panose="02040503050406030204" pitchFamily="18" charset="0"/>
                      </a:rPr>
                      <m:t>)</m:t>
                    </m:r>
                  </m:oMath>
                </a14:m>
                <a:endParaRPr kumimoji="1" lang="en-US" altLang="zh-CN" dirty="0"/>
              </a:p>
              <a:p>
                <a:pPr>
                  <a:lnSpc>
                    <a:spcPct val="100000"/>
                  </a:lnSpc>
                </a:pPr>
                <a:r>
                  <a:rPr kumimoji="1" lang="en-US" altLang="zh-CN" dirty="0"/>
                  <a:t>We assume a constant unit time step </a:t>
                </a:r>
                <a14:m>
                  <m:oMath xmlns:m="http://schemas.openxmlformats.org/officeDocument/2006/math">
                    <m:r>
                      <a:rPr kumimoji="1" lang="en-US" altLang="zh-CN">
                        <a:latin typeface="Cambria Math" panose="02040503050406030204" pitchFamily="18" charset="0"/>
                      </a:rPr>
                      <m:t>∆</m:t>
                    </m:r>
                    <m:r>
                      <a:rPr kumimoji="1" lang="en-US" altLang="zh-CN">
                        <a:latin typeface="Cambria Math" panose="02040503050406030204" pitchFamily="18" charset="0"/>
                      </a:rPr>
                      <m:t>𝑡</m:t>
                    </m:r>
                    <m:r>
                      <a:rPr kumimoji="1" lang="en-US" altLang="zh-CN">
                        <a:latin typeface="Cambria Math" panose="02040503050406030204" pitchFamily="18" charset="0"/>
                      </a:rPr>
                      <m:t>=1</m:t>
                    </m:r>
                  </m:oMath>
                </a14:m>
                <a:r>
                  <a:rPr kumimoji="1" lang="en-US" altLang="zh-CN" dirty="0"/>
                  <a:t>,</a:t>
                </a:r>
              </a:p>
              <a:p>
                <a:pPr marL="0" indent="0">
                  <a:lnSpc>
                    <a:spcPct val="100000"/>
                  </a:lnSpc>
                  <a:buFont typeface="Arial" panose="020B0604020202020204" pitchFamily="34" charset="0"/>
                  <a:buNone/>
                </a:pPr>
                <a:r>
                  <a:rPr kumimoji="1" lang="en-US" altLang="zh-CN" dirty="0"/>
                  <a:t>   and a constant unit mass </a:t>
                </a:r>
                <a14:m>
                  <m:oMath xmlns:m="http://schemas.openxmlformats.org/officeDocument/2006/math">
                    <m:r>
                      <a:rPr kumimoji="1" lang="en-US" altLang="zh-CN">
                        <a:latin typeface="Cambria Math" panose="02040503050406030204" pitchFamily="18" charset="0"/>
                      </a:rPr>
                      <m:t>𝑚</m:t>
                    </m:r>
                    <m:r>
                      <a:rPr kumimoji="1" lang="en-US" altLang="zh-CN">
                        <a:latin typeface="Cambria Math" panose="02040503050406030204" pitchFamily="18" charset="0"/>
                      </a:rPr>
                      <m:t>=1</m:t>
                    </m:r>
                  </m:oMath>
                </a14:m>
                <a:r>
                  <a:rPr kumimoji="1" lang="en-US" altLang="zh-CN" dirty="0"/>
                  <a:t> for all particles (nodes).</a:t>
                </a:r>
                <a:endParaRPr kumimoji="1" lang="zh-CN" altLang="en-US" dirty="0"/>
              </a:p>
            </p:txBody>
          </p:sp>
        </mc:Choice>
        <mc:Fallback>
          <p:sp>
            <p:nvSpPr>
              <p:cNvPr id="3" name="内容占位符 2">
                <a:extLst>
                  <a:ext uri="{FF2B5EF4-FFF2-40B4-BE49-F238E27FC236}">
                    <a16:creationId xmlns:a16="http://schemas.microsoft.com/office/drawing/2014/main" id="{136C6652-BB6A-5F47-ABBB-684B8CC4C232}"/>
                  </a:ext>
                </a:extLst>
              </p:cNvPr>
              <p:cNvSpPr>
                <a:spLocks noGrp="1" noRot="1" noChangeAspect="1" noMove="1" noResize="1" noEditPoints="1" noAdjustHandles="1" noChangeArrowheads="1" noChangeShapeType="1" noTextEdit="1"/>
              </p:cNvSpPr>
              <p:nvPr>
                <p:ph idx="1"/>
              </p:nvPr>
            </p:nvSpPr>
            <p:spPr>
              <a:blipFill>
                <a:blip r:embed="rId3"/>
                <a:stretch>
                  <a:fillRect l="-965" t="-2047"/>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6D413076-DA6A-D749-96E1-10DC5036B2E3}"/>
              </a:ext>
            </a:extLst>
          </p:cNvPr>
          <p:cNvSpPr>
            <a:spLocks noGrp="1"/>
          </p:cNvSpPr>
          <p:nvPr>
            <p:ph type="title"/>
          </p:nvPr>
        </p:nvSpPr>
        <p:spPr>
          <a:xfrm>
            <a:off x="628650" y="365126"/>
            <a:ext cx="7886700" cy="1325563"/>
          </a:xfrm>
        </p:spPr>
        <p:txBody>
          <a:bodyPr>
            <a:normAutofit/>
          </a:bodyPr>
          <a:lstStyle/>
          <a:p>
            <a:r>
              <a:rPr lang="en-US" altLang="zh-CN" sz="3600" b="1" i="1" dirty="0">
                <a:solidFill>
                  <a:srgbClr val="0000FF"/>
                </a:solidFill>
                <a:latin typeface="Arial" charset="0"/>
                <a:cs typeface="Arial" charset="0"/>
              </a:rPr>
              <a:t>General Analysis &amp; Visualization</a:t>
            </a:r>
            <a:endParaRPr lang="zh-CN" altLang="en-US" sz="3600" b="1" i="1" dirty="0">
              <a:solidFill>
                <a:srgbClr val="0000FF"/>
              </a:solidFill>
              <a:latin typeface="Arial" charset="0"/>
              <a:cs typeface="Arial" charset="0"/>
            </a:endParaRPr>
          </a:p>
        </p:txBody>
      </p:sp>
    </p:spTree>
    <p:extLst>
      <p:ext uri="{BB962C8B-B14F-4D97-AF65-F5344CB8AC3E}">
        <p14:creationId xmlns:p14="http://schemas.microsoft.com/office/powerpoint/2010/main" val="1551709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文字, 地图&#10;&#10;描述已自动生成">
            <a:extLst>
              <a:ext uri="{FF2B5EF4-FFF2-40B4-BE49-F238E27FC236}">
                <a16:creationId xmlns:a16="http://schemas.microsoft.com/office/drawing/2014/main" id="{69ECE511-17DF-9D4C-BFC8-9879AE036993}"/>
              </a:ext>
            </a:extLst>
          </p:cNvPr>
          <p:cNvPicPr>
            <a:picLocks noChangeAspect="1"/>
          </p:cNvPicPr>
          <p:nvPr/>
        </p:nvPicPr>
        <p:blipFill>
          <a:blip r:embed="rId3"/>
          <a:stretch>
            <a:fillRect/>
          </a:stretch>
        </p:blipFill>
        <p:spPr>
          <a:xfrm>
            <a:off x="1027814" y="318788"/>
            <a:ext cx="6758874" cy="6539211"/>
          </a:xfrm>
          <a:prstGeom prst="rect">
            <a:avLst/>
          </a:prstGeom>
        </p:spPr>
      </p:pic>
    </p:spTree>
    <p:extLst>
      <p:ext uri="{BB962C8B-B14F-4D97-AF65-F5344CB8AC3E}">
        <p14:creationId xmlns:p14="http://schemas.microsoft.com/office/powerpoint/2010/main" val="3568410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D08411E-0C0D-BB46-ABEF-9E3F08A248BE}"/>
              </a:ext>
            </a:extLst>
          </p:cNvPr>
          <p:cNvPicPr>
            <a:picLocks noChangeAspect="1"/>
          </p:cNvPicPr>
          <p:nvPr/>
        </p:nvPicPr>
        <p:blipFill>
          <a:blip r:embed="rId3"/>
          <a:stretch>
            <a:fillRect/>
          </a:stretch>
        </p:blipFill>
        <p:spPr>
          <a:xfrm>
            <a:off x="2141696" y="278606"/>
            <a:ext cx="4465683" cy="6300787"/>
          </a:xfrm>
          <a:prstGeom prst="rect">
            <a:avLst/>
          </a:prstGeom>
        </p:spPr>
      </p:pic>
    </p:spTree>
    <p:extLst>
      <p:ext uri="{BB962C8B-B14F-4D97-AF65-F5344CB8AC3E}">
        <p14:creationId xmlns:p14="http://schemas.microsoft.com/office/powerpoint/2010/main" val="2281676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500D5C-7DFB-C444-B4BB-38F5BF2F7503}"/>
              </a:ext>
            </a:extLst>
          </p:cNvPr>
          <p:cNvSpPr>
            <a:spLocks noGrp="1"/>
          </p:cNvSpPr>
          <p:nvPr>
            <p:ph type="title"/>
          </p:nvPr>
        </p:nvSpPr>
        <p:spPr/>
        <p:txBody>
          <a:bodyPr>
            <a:normAutofit/>
          </a:bodyPr>
          <a:lstStyle/>
          <a:p>
            <a:r>
              <a:rPr lang="en-US" altLang="zh-CN" sz="3600" b="1" i="1" dirty="0">
                <a:solidFill>
                  <a:srgbClr val="0000FF"/>
                </a:solidFill>
                <a:latin typeface="Arial" charset="0"/>
                <a:cs typeface="Arial" charset="0"/>
              </a:rPr>
              <a:t>Next Step</a:t>
            </a:r>
            <a:endParaRPr lang="zh-CN" altLang="en-US" sz="3600" b="1" i="1" dirty="0">
              <a:solidFill>
                <a:srgbClr val="0000FF"/>
              </a:solidFill>
              <a:latin typeface="Arial" charset="0"/>
              <a:cs typeface="Arial" charset="0"/>
            </a:endParaRPr>
          </a:p>
        </p:txBody>
      </p:sp>
      <p:sp>
        <p:nvSpPr>
          <p:cNvPr id="3" name="内容占位符 2">
            <a:extLst>
              <a:ext uri="{FF2B5EF4-FFF2-40B4-BE49-F238E27FC236}">
                <a16:creationId xmlns:a16="http://schemas.microsoft.com/office/drawing/2014/main" id="{42069892-2D20-E348-9C05-EB11436D3037}"/>
              </a:ext>
            </a:extLst>
          </p:cNvPr>
          <p:cNvSpPr>
            <a:spLocks noGrp="1"/>
          </p:cNvSpPr>
          <p:nvPr>
            <p:ph idx="1"/>
          </p:nvPr>
        </p:nvSpPr>
        <p:spPr>
          <a:xfrm>
            <a:off x="836891" y="1690689"/>
            <a:ext cx="7460991" cy="4351338"/>
          </a:xfrm>
        </p:spPr>
        <p:txBody>
          <a:bodyPr>
            <a:normAutofit/>
          </a:bodyPr>
          <a:lstStyle/>
          <a:p>
            <a:r>
              <a:rPr kumimoji="1" lang="en-US" altLang="zh-CN" dirty="0"/>
              <a:t>Information search of proteins based on importance value</a:t>
            </a:r>
          </a:p>
          <a:p>
            <a:r>
              <a:rPr kumimoji="1" lang="en-US" altLang="zh-CN" dirty="0"/>
              <a:t>Data matching with STRING DB</a:t>
            </a:r>
          </a:p>
          <a:p>
            <a:r>
              <a:rPr kumimoji="1" lang="en-US" altLang="zh-CN" dirty="0"/>
              <a:t>Further improvement of visualization</a:t>
            </a:r>
          </a:p>
          <a:p>
            <a:endParaRPr kumimoji="1" lang="en-US" altLang="zh-CN" dirty="0"/>
          </a:p>
          <a:p>
            <a:endParaRPr kumimoji="1" lang="zh-CN" altLang="en-US" dirty="0"/>
          </a:p>
        </p:txBody>
      </p:sp>
      <p:sp>
        <p:nvSpPr>
          <p:cNvPr id="8" name="文本框 7">
            <a:extLst>
              <a:ext uri="{FF2B5EF4-FFF2-40B4-BE49-F238E27FC236}">
                <a16:creationId xmlns:a16="http://schemas.microsoft.com/office/drawing/2014/main" id="{02EABCC7-8DCC-CC42-9B0E-4A0ED287EEA5}"/>
              </a:ext>
            </a:extLst>
          </p:cNvPr>
          <p:cNvSpPr txBox="1"/>
          <p:nvPr/>
        </p:nvSpPr>
        <p:spPr>
          <a:xfrm>
            <a:off x="3073560" y="6550223"/>
            <a:ext cx="2987655" cy="307777"/>
          </a:xfrm>
          <a:prstGeom prst="rect">
            <a:avLst/>
          </a:prstGeom>
          <a:noFill/>
        </p:spPr>
        <p:txBody>
          <a:bodyPr wrap="square" rtlCol="0">
            <a:spAutoFit/>
          </a:bodyPr>
          <a:lstStyle/>
          <a:p>
            <a:r>
              <a:rPr kumimoji="1" lang="en-US" altLang="zh-CN" sz="1400" dirty="0"/>
              <a:t>EECS6895 Advanced Big Data Analytics</a:t>
            </a:r>
            <a:endParaRPr kumimoji="1" lang="zh-CN" altLang="en-US" sz="1400" dirty="0"/>
          </a:p>
        </p:txBody>
      </p:sp>
    </p:spTree>
    <p:extLst>
      <p:ext uri="{BB962C8B-B14F-4D97-AF65-F5344CB8AC3E}">
        <p14:creationId xmlns:p14="http://schemas.microsoft.com/office/powerpoint/2010/main" val="3828226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7A5348-5126-E348-93B2-7F67D1498C8A}"/>
              </a:ext>
            </a:extLst>
          </p:cNvPr>
          <p:cNvSpPr>
            <a:spLocks noGrp="1"/>
          </p:cNvSpPr>
          <p:nvPr>
            <p:ph type="title"/>
          </p:nvPr>
        </p:nvSpPr>
        <p:spPr/>
        <p:txBody>
          <a:bodyPr/>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3600" b="1" i="1" dirty="0">
                <a:solidFill>
                  <a:srgbClr val="0000FF"/>
                </a:solidFill>
                <a:latin typeface="Arial" charset="0"/>
                <a:cs typeface="Arial" charset="0"/>
              </a:rPr>
              <a:t>Data Preprocessing</a:t>
            </a:r>
            <a:endParaRPr lang="zh-CN" altLang="en-US" sz="2400" b="1" i="1" dirty="0">
              <a:solidFill>
                <a:srgbClr val="0000FF"/>
              </a:solidFill>
              <a:latin typeface="Arial" charset="0"/>
              <a:cs typeface="Arial" charset="0"/>
            </a:endParaRPr>
          </a:p>
        </p:txBody>
      </p:sp>
      <p:sp>
        <p:nvSpPr>
          <p:cNvPr id="3" name="内容占位符 2">
            <a:extLst>
              <a:ext uri="{FF2B5EF4-FFF2-40B4-BE49-F238E27FC236}">
                <a16:creationId xmlns:a16="http://schemas.microsoft.com/office/drawing/2014/main" id="{17C9FF40-28B4-674C-9B8B-46495B4E946D}"/>
              </a:ext>
            </a:extLst>
          </p:cNvPr>
          <p:cNvSpPr>
            <a:spLocks noGrp="1"/>
          </p:cNvSpPr>
          <p:nvPr>
            <p:ph idx="1"/>
          </p:nvPr>
        </p:nvSpPr>
        <p:spPr/>
        <p:txBody>
          <a:bodyPr/>
          <a:lstStyle/>
          <a:p>
            <a:r>
              <a:rPr kumimoji="1" lang="en-US" altLang="zh-CN" dirty="0">
                <a:latin typeface="Arial" panose="020B0604020202020204" pitchFamily="34" charset="0"/>
                <a:cs typeface="Arial" panose="020B0604020202020204" pitchFamily="34" charset="0"/>
              </a:rPr>
              <a:t>96 lung cancer patients </a:t>
            </a:r>
          </a:p>
          <a:p>
            <a:pPr marL="0" indent="0">
              <a:buNone/>
            </a:pPr>
            <a:r>
              <a:rPr kumimoji="1" lang="en-US" altLang="zh-CN" dirty="0">
                <a:latin typeface="Arial" panose="020B0604020202020204" pitchFamily="34" charset="0"/>
                <a:cs typeface="Arial" panose="020B0604020202020204" pitchFamily="34" charset="0"/>
              </a:rPr>
              <a:t>  (gender, age, cancer stage, etc.)</a:t>
            </a:r>
          </a:p>
          <a:p>
            <a:r>
              <a:rPr kumimoji="1" lang="en-US" altLang="zh-CN" dirty="0">
                <a:latin typeface="Arial" panose="020B0604020202020204" pitchFamily="34" charset="0"/>
                <a:cs typeface="Arial" panose="020B0604020202020204" pitchFamily="34" charset="0"/>
              </a:rPr>
              <a:t>10000 protein content ratios</a:t>
            </a:r>
          </a:p>
          <a:p>
            <a:pPr marL="0" indent="0">
              <a:buNone/>
            </a:pPr>
            <a:r>
              <a:rPr kumimoji="1" lang="en-US" altLang="zh-CN" dirty="0">
                <a:latin typeface="Arial" panose="020B0604020202020204" pitchFamily="34" charset="0"/>
                <a:cs typeface="Arial" panose="020B0604020202020204" pitchFamily="34" charset="0"/>
              </a:rPr>
              <a:t>  </a:t>
            </a:r>
          </a:p>
          <a:p>
            <a:endParaRPr kumimoji="1" lang="zh-CN" altLang="en-US" dirty="0"/>
          </a:p>
        </p:txBody>
      </p:sp>
      <p:pic>
        <p:nvPicPr>
          <p:cNvPr id="5" name="图片 4">
            <a:extLst>
              <a:ext uri="{FF2B5EF4-FFF2-40B4-BE49-F238E27FC236}">
                <a16:creationId xmlns:a16="http://schemas.microsoft.com/office/drawing/2014/main" id="{241C1930-631A-9D43-8015-5B96B49BE410}"/>
              </a:ext>
            </a:extLst>
          </p:cNvPr>
          <p:cNvPicPr>
            <a:picLocks noChangeAspect="1"/>
          </p:cNvPicPr>
          <p:nvPr/>
        </p:nvPicPr>
        <p:blipFill>
          <a:blip r:embed="rId2"/>
          <a:stretch>
            <a:fillRect/>
          </a:stretch>
        </p:blipFill>
        <p:spPr>
          <a:xfrm>
            <a:off x="768350" y="4001294"/>
            <a:ext cx="7607300" cy="1104900"/>
          </a:xfrm>
          <a:prstGeom prst="rect">
            <a:avLst/>
          </a:prstGeom>
        </p:spPr>
      </p:pic>
      <p:sp>
        <p:nvSpPr>
          <p:cNvPr id="6" name="框架 5">
            <a:extLst>
              <a:ext uri="{FF2B5EF4-FFF2-40B4-BE49-F238E27FC236}">
                <a16:creationId xmlns:a16="http://schemas.microsoft.com/office/drawing/2014/main" id="{21F766A7-A867-3E4B-A9FF-3E8D60F7F112}"/>
              </a:ext>
            </a:extLst>
          </p:cNvPr>
          <p:cNvSpPr/>
          <p:nvPr/>
        </p:nvSpPr>
        <p:spPr>
          <a:xfrm>
            <a:off x="1484417" y="3989419"/>
            <a:ext cx="1306284" cy="214446"/>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pic>
        <p:nvPicPr>
          <p:cNvPr id="8" name="图片 7">
            <a:extLst>
              <a:ext uri="{FF2B5EF4-FFF2-40B4-BE49-F238E27FC236}">
                <a16:creationId xmlns:a16="http://schemas.microsoft.com/office/drawing/2014/main" id="{2A0BC242-02A9-C34E-A4F6-20996D15B923}"/>
              </a:ext>
            </a:extLst>
          </p:cNvPr>
          <p:cNvPicPr>
            <a:picLocks noChangeAspect="1"/>
          </p:cNvPicPr>
          <p:nvPr/>
        </p:nvPicPr>
        <p:blipFill>
          <a:blip r:embed="rId3"/>
          <a:stretch>
            <a:fillRect/>
          </a:stretch>
        </p:blipFill>
        <p:spPr>
          <a:xfrm>
            <a:off x="2701059" y="5419711"/>
            <a:ext cx="3741882" cy="469083"/>
          </a:xfrm>
          <a:prstGeom prst="rect">
            <a:avLst/>
          </a:prstGeom>
        </p:spPr>
      </p:pic>
      <p:cxnSp>
        <p:nvCxnSpPr>
          <p:cNvPr id="10" name="直线箭头连接符 9">
            <a:extLst>
              <a:ext uri="{FF2B5EF4-FFF2-40B4-BE49-F238E27FC236}">
                <a16:creationId xmlns:a16="http://schemas.microsoft.com/office/drawing/2014/main" id="{0671DED7-E288-434B-B4E5-D0990D13FD0A}"/>
              </a:ext>
            </a:extLst>
          </p:cNvPr>
          <p:cNvCxnSpPr>
            <a:stCxn id="6" idx="2"/>
            <a:endCxn id="8" idx="0"/>
          </p:cNvCxnSpPr>
          <p:nvPr/>
        </p:nvCxnSpPr>
        <p:spPr>
          <a:xfrm>
            <a:off x="2137559" y="4203865"/>
            <a:ext cx="2434441" cy="1215846"/>
          </a:xfrm>
          <a:prstGeom prst="straightConnector1">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3" name="直线连接符 12">
            <a:extLst>
              <a:ext uri="{FF2B5EF4-FFF2-40B4-BE49-F238E27FC236}">
                <a16:creationId xmlns:a16="http://schemas.microsoft.com/office/drawing/2014/main" id="{83B3A861-4FA0-AA49-BFA3-5E6EAD70BDA4}"/>
              </a:ext>
            </a:extLst>
          </p:cNvPr>
          <p:cNvCxnSpPr/>
          <p:nvPr/>
        </p:nvCxnSpPr>
        <p:spPr>
          <a:xfrm>
            <a:off x="2802893" y="5937664"/>
            <a:ext cx="19119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线连接符 13">
            <a:extLst>
              <a:ext uri="{FF2B5EF4-FFF2-40B4-BE49-F238E27FC236}">
                <a16:creationId xmlns:a16="http://schemas.microsoft.com/office/drawing/2014/main" id="{824BB04F-42BF-7542-802C-3D3F40FFEBF7}"/>
              </a:ext>
            </a:extLst>
          </p:cNvPr>
          <p:cNvCxnSpPr>
            <a:cxnSpLocks/>
          </p:cNvCxnSpPr>
          <p:nvPr/>
        </p:nvCxnSpPr>
        <p:spPr>
          <a:xfrm>
            <a:off x="5056593" y="5930293"/>
            <a:ext cx="136228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17E6F302-8D2B-D844-98FD-A01E8D0AE1DC}"/>
              </a:ext>
            </a:extLst>
          </p:cNvPr>
          <p:cNvSpPr txBox="1"/>
          <p:nvPr/>
        </p:nvSpPr>
        <p:spPr>
          <a:xfrm>
            <a:off x="3036298" y="5942708"/>
            <a:ext cx="1479892" cy="369332"/>
          </a:xfrm>
          <a:prstGeom prst="rect">
            <a:avLst/>
          </a:prstGeom>
          <a:noFill/>
        </p:spPr>
        <p:txBody>
          <a:bodyPr wrap="none" rtlCol="0">
            <a:spAutoFit/>
          </a:bodyPr>
          <a:lstStyle/>
          <a:p>
            <a:r>
              <a:rPr kumimoji="1" lang="en-US" altLang="zh-CN" dirty="0">
                <a:latin typeface="Arial" panose="020B0604020202020204" pitchFamily="34" charset="0"/>
                <a:cs typeface="Arial" panose="020B0604020202020204" pitchFamily="34" charset="0"/>
              </a:rPr>
              <a:t>Protein code</a:t>
            </a:r>
            <a:endParaRPr kumimoji="1" lang="zh-CN" altLang="en-US" dirty="0">
              <a:latin typeface="Arial" panose="020B0604020202020204" pitchFamily="34" charset="0"/>
              <a:cs typeface="Arial" panose="020B0604020202020204" pitchFamily="34" charset="0"/>
            </a:endParaRPr>
          </a:p>
        </p:txBody>
      </p:sp>
      <p:sp>
        <p:nvSpPr>
          <p:cNvPr id="18" name="文本框 17">
            <a:extLst>
              <a:ext uri="{FF2B5EF4-FFF2-40B4-BE49-F238E27FC236}">
                <a16:creationId xmlns:a16="http://schemas.microsoft.com/office/drawing/2014/main" id="{53595C45-A0BF-7440-A323-912046BBD7A5}"/>
              </a:ext>
            </a:extLst>
          </p:cNvPr>
          <p:cNvSpPr txBox="1"/>
          <p:nvPr/>
        </p:nvSpPr>
        <p:spPr>
          <a:xfrm>
            <a:off x="4994495" y="5941753"/>
            <a:ext cx="1505540" cy="369332"/>
          </a:xfrm>
          <a:prstGeom prst="rect">
            <a:avLst/>
          </a:prstGeom>
          <a:noFill/>
        </p:spPr>
        <p:txBody>
          <a:bodyPr wrap="none" rtlCol="0">
            <a:spAutoFit/>
          </a:bodyPr>
          <a:lstStyle/>
          <a:p>
            <a:r>
              <a:rPr kumimoji="1" lang="en-US" altLang="zh-CN" dirty="0">
                <a:latin typeface="Arial" panose="020B0604020202020204" pitchFamily="34" charset="0"/>
                <a:cs typeface="Arial" panose="020B0604020202020204" pitchFamily="34" charset="0"/>
              </a:rPr>
              <a:t>Content ratio</a:t>
            </a:r>
            <a:endParaRPr kumimoji="1" lang="zh-CN" altLang="en-US" dirty="0">
              <a:latin typeface="Arial" panose="020B0604020202020204" pitchFamily="34" charset="0"/>
              <a:cs typeface="Arial" panose="020B0604020202020204" pitchFamily="34" charset="0"/>
            </a:endParaRPr>
          </a:p>
        </p:txBody>
      </p:sp>
      <p:sp>
        <p:nvSpPr>
          <p:cNvPr id="12" name="文本框 11">
            <a:extLst>
              <a:ext uri="{FF2B5EF4-FFF2-40B4-BE49-F238E27FC236}">
                <a16:creationId xmlns:a16="http://schemas.microsoft.com/office/drawing/2014/main" id="{E267FA5F-998B-F649-874A-2C36A3B0777F}"/>
              </a:ext>
            </a:extLst>
          </p:cNvPr>
          <p:cNvSpPr txBox="1"/>
          <p:nvPr/>
        </p:nvSpPr>
        <p:spPr>
          <a:xfrm>
            <a:off x="3073560" y="6550223"/>
            <a:ext cx="2987655" cy="307777"/>
          </a:xfrm>
          <a:prstGeom prst="rect">
            <a:avLst/>
          </a:prstGeom>
          <a:noFill/>
        </p:spPr>
        <p:txBody>
          <a:bodyPr wrap="square" rtlCol="0">
            <a:spAutoFit/>
          </a:bodyPr>
          <a:lstStyle/>
          <a:p>
            <a:r>
              <a:rPr kumimoji="1" lang="en-US" altLang="zh-CN" sz="1400" dirty="0"/>
              <a:t>EECS6895 Advanced Big Data Analytics</a:t>
            </a:r>
            <a:endParaRPr kumimoji="1" lang="zh-CN" altLang="en-US" sz="1400" dirty="0"/>
          </a:p>
        </p:txBody>
      </p:sp>
    </p:spTree>
    <p:extLst>
      <p:ext uri="{BB962C8B-B14F-4D97-AF65-F5344CB8AC3E}">
        <p14:creationId xmlns:p14="http://schemas.microsoft.com/office/powerpoint/2010/main" val="3594925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7A5348-5126-E348-93B2-7F67D1498C8A}"/>
              </a:ext>
            </a:extLst>
          </p:cNvPr>
          <p:cNvSpPr>
            <a:spLocks noGrp="1"/>
          </p:cNvSpPr>
          <p:nvPr>
            <p:ph type="title"/>
          </p:nvPr>
        </p:nvSpPr>
        <p:spPr/>
        <p:txBody>
          <a:bodyPr/>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3600" b="1" i="1" dirty="0">
                <a:solidFill>
                  <a:srgbClr val="0000FF"/>
                </a:solidFill>
                <a:latin typeface="Arial" charset="0"/>
                <a:cs typeface="Arial" charset="0"/>
              </a:rPr>
              <a:t>Data Preprocessing</a:t>
            </a:r>
            <a:endParaRPr lang="zh-CN" altLang="en-US" sz="2400" b="1" i="1" dirty="0">
              <a:solidFill>
                <a:srgbClr val="0000FF"/>
              </a:solidFill>
              <a:latin typeface="Arial" charset="0"/>
              <a:cs typeface="Arial" charset="0"/>
            </a:endParaRPr>
          </a:p>
        </p:txBody>
      </p:sp>
      <p:sp>
        <p:nvSpPr>
          <p:cNvPr id="3" name="内容占位符 2">
            <a:extLst>
              <a:ext uri="{FF2B5EF4-FFF2-40B4-BE49-F238E27FC236}">
                <a16:creationId xmlns:a16="http://schemas.microsoft.com/office/drawing/2014/main" id="{17C9FF40-28B4-674C-9B8B-46495B4E946D}"/>
              </a:ext>
            </a:extLst>
          </p:cNvPr>
          <p:cNvSpPr>
            <a:spLocks noGrp="1"/>
          </p:cNvSpPr>
          <p:nvPr>
            <p:ph idx="1"/>
          </p:nvPr>
        </p:nvSpPr>
        <p:spPr/>
        <p:txBody>
          <a:bodyPr/>
          <a:lstStyle/>
          <a:p>
            <a:pPr marL="0" indent="0">
              <a:buNone/>
            </a:pPr>
            <a:r>
              <a:rPr kumimoji="1" lang="en-US" altLang="zh-CN" dirty="0">
                <a:latin typeface="Arial" panose="020B0604020202020204" pitchFamily="34" charset="0"/>
                <a:cs typeface="Arial" panose="020B0604020202020204" pitchFamily="34" charset="0"/>
              </a:rPr>
              <a:t>  </a:t>
            </a:r>
          </a:p>
          <a:p>
            <a:endParaRPr kumimoji="1" lang="zh-CN" altLang="en-US" dirty="0"/>
          </a:p>
        </p:txBody>
      </p:sp>
      <p:sp>
        <p:nvSpPr>
          <p:cNvPr id="12" name="文本框 11">
            <a:extLst>
              <a:ext uri="{FF2B5EF4-FFF2-40B4-BE49-F238E27FC236}">
                <a16:creationId xmlns:a16="http://schemas.microsoft.com/office/drawing/2014/main" id="{E267FA5F-998B-F649-874A-2C36A3B0777F}"/>
              </a:ext>
            </a:extLst>
          </p:cNvPr>
          <p:cNvSpPr txBox="1"/>
          <p:nvPr/>
        </p:nvSpPr>
        <p:spPr>
          <a:xfrm>
            <a:off x="3073560" y="6550223"/>
            <a:ext cx="2987655" cy="307777"/>
          </a:xfrm>
          <a:prstGeom prst="rect">
            <a:avLst/>
          </a:prstGeom>
          <a:noFill/>
        </p:spPr>
        <p:txBody>
          <a:bodyPr wrap="square" rtlCol="0">
            <a:spAutoFit/>
          </a:bodyPr>
          <a:lstStyle/>
          <a:p>
            <a:r>
              <a:rPr kumimoji="1" lang="en-US" altLang="zh-CN" sz="1400" dirty="0"/>
              <a:t>EECS6895 Advanced Big Data Analytics</a:t>
            </a:r>
            <a:endParaRPr kumimoji="1" lang="zh-CN" altLang="en-US" sz="1400" dirty="0"/>
          </a:p>
        </p:txBody>
      </p:sp>
      <p:pic>
        <p:nvPicPr>
          <p:cNvPr id="7" name="图片 6">
            <a:extLst>
              <a:ext uri="{FF2B5EF4-FFF2-40B4-BE49-F238E27FC236}">
                <a16:creationId xmlns:a16="http://schemas.microsoft.com/office/drawing/2014/main" id="{0C8AAA1A-CF8D-F747-A935-C700B0014FEB}"/>
              </a:ext>
            </a:extLst>
          </p:cNvPr>
          <p:cNvPicPr>
            <a:picLocks noChangeAspect="1"/>
          </p:cNvPicPr>
          <p:nvPr/>
        </p:nvPicPr>
        <p:blipFill>
          <a:blip r:embed="rId3"/>
          <a:stretch>
            <a:fillRect/>
          </a:stretch>
        </p:blipFill>
        <p:spPr>
          <a:xfrm>
            <a:off x="628650" y="1452365"/>
            <a:ext cx="7899400" cy="2387600"/>
          </a:xfrm>
          <a:prstGeom prst="rect">
            <a:avLst/>
          </a:prstGeom>
        </p:spPr>
      </p:pic>
      <p:pic>
        <p:nvPicPr>
          <p:cNvPr id="8" name="图片 7">
            <a:extLst>
              <a:ext uri="{FF2B5EF4-FFF2-40B4-BE49-F238E27FC236}">
                <a16:creationId xmlns:a16="http://schemas.microsoft.com/office/drawing/2014/main" id="{6900CDA9-225C-BF41-B8C1-81A5B3E230AA}"/>
              </a:ext>
            </a:extLst>
          </p:cNvPr>
          <p:cNvPicPr>
            <a:picLocks noChangeAspect="1"/>
          </p:cNvPicPr>
          <p:nvPr/>
        </p:nvPicPr>
        <p:blipFill>
          <a:blip r:embed="rId4"/>
          <a:stretch>
            <a:fillRect/>
          </a:stretch>
        </p:blipFill>
        <p:spPr>
          <a:xfrm>
            <a:off x="1659087" y="3974901"/>
            <a:ext cx="5816600" cy="2197100"/>
          </a:xfrm>
          <a:prstGeom prst="rect">
            <a:avLst/>
          </a:prstGeom>
        </p:spPr>
      </p:pic>
    </p:spTree>
    <p:extLst>
      <p:ext uri="{BB962C8B-B14F-4D97-AF65-F5344CB8AC3E}">
        <p14:creationId xmlns:p14="http://schemas.microsoft.com/office/powerpoint/2010/main" val="1757918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FE933-831D-884E-A4CA-A96DF5CCB019}"/>
              </a:ext>
            </a:extLst>
          </p:cNvPr>
          <p:cNvSpPr>
            <a:spLocks noGrp="1"/>
          </p:cNvSpPr>
          <p:nvPr>
            <p:ph type="title"/>
          </p:nvPr>
        </p:nvSpPr>
        <p:spPr>
          <a:xfrm>
            <a:off x="628650" y="365126"/>
            <a:ext cx="7886700" cy="1325563"/>
          </a:xfrm>
        </p:spPr>
        <p:txBody>
          <a:bodyPr>
            <a:normAutofit/>
          </a:bodyPr>
          <a:lstStyle/>
          <a:p>
            <a:r>
              <a:rPr lang="en-US" altLang="zh-CN" sz="3600" b="1" i="1" dirty="0">
                <a:solidFill>
                  <a:srgbClr val="0000FF"/>
                </a:solidFill>
                <a:latin typeface="Arial" charset="0"/>
                <a:cs typeface="Arial" charset="0"/>
              </a:rPr>
              <a:t>General Analysis &amp; Visualization</a:t>
            </a:r>
            <a:endParaRPr lang="zh-CN" altLang="en-US" sz="3600" b="1" i="1" dirty="0">
              <a:solidFill>
                <a:srgbClr val="0000FF"/>
              </a:solidFill>
              <a:latin typeface="Arial" charset="0"/>
              <a:cs typeface="Arial" charset="0"/>
            </a:endParaRPr>
          </a:p>
        </p:txBody>
      </p:sp>
      <p:sp>
        <p:nvSpPr>
          <p:cNvPr id="3" name="内容占位符 2">
            <a:extLst>
              <a:ext uri="{FF2B5EF4-FFF2-40B4-BE49-F238E27FC236}">
                <a16:creationId xmlns:a16="http://schemas.microsoft.com/office/drawing/2014/main" id="{0D32ABF0-A1BB-DD4E-9B43-400DF75F4DDA}"/>
              </a:ext>
            </a:extLst>
          </p:cNvPr>
          <p:cNvSpPr>
            <a:spLocks noGrp="1"/>
          </p:cNvSpPr>
          <p:nvPr>
            <p:ph idx="1"/>
          </p:nvPr>
        </p:nvSpPr>
        <p:spPr/>
        <p:txBody>
          <a:bodyPr/>
          <a:lstStyle/>
          <a:p>
            <a:r>
              <a:rPr kumimoji="1" lang="en-US" altLang="zh-CN" dirty="0">
                <a:latin typeface="Arial" panose="020B0604020202020204" pitchFamily="34" charset="0"/>
                <a:cs typeface="Arial" panose="020B0604020202020204" pitchFamily="34" charset="0"/>
              </a:rPr>
              <a:t>K-means</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Clustering</a:t>
            </a:r>
          </a:p>
          <a:p>
            <a:endParaRPr kumimoji="1" lang="en-US" altLang="zh-CN" dirty="0">
              <a:latin typeface="Arial" panose="020B0604020202020204" pitchFamily="34" charset="0"/>
              <a:cs typeface="Arial" panose="020B0604020202020204" pitchFamily="34" charset="0"/>
            </a:endParaRPr>
          </a:p>
          <a:p>
            <a:endParaRPr kumimoji="1" lang="en-US" altLang="zh-CN" dirty="0">
              <a:latin typeface="Arial" panose="020B0604020202020204" pitchFamily="34" charset="0"/>
              <a:cs typeface="Arial" panose="020B0604020202020204" pitchFamily="34" charset="0"/>
            </a:endParaRPr>
          </a:p>
          <a:p>
            <a:endParaRPr kumimoji="1" lang="en-US" altLang="zh-CN" dirty="0">
              <a:latin typeface="Arial" panose="020B0604020202020204" pitchFamily="34" charset="0"/>
              <a:cs typeface="Arial" panose="020B0604020202020204" pitchFamily="34" charset="0"/>
            </a:endParaRPr>
          </a:p>
          <a:p>
            <a:endParaRPr kumimoji="1" lang="zh-CN" altLang="en-US"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9964E13C-7DE6-1A43-A290-AE18D5CCDAC7}"/>
              </a:ext>
            </a:extLst>
          </p:cNvPr>
          <p:cNvSpPr txBox="1"/>
          <p:nvPr/>
        </p:nvSpPr>
        <p:spPr>
          <a:xfrm>
            <a:off x="3073560" y="6550223"/>
            <a:ext cx="2987655" cy="307777"/>
          </a:xfrm>
          <a:prstGeom prst="rect">
            <a:avLst/>
          </a:prstGeom>
          <a:noFill/>
        </p:spPr>
        <p:txBody>
          <a:bodyPr wrap="square" rtlCol="0">
            <a:spAutoFit/>
          </a:bodyPr>
          <a:lstStyle/>
          <a:p>
            <a:r>
              <a:rPr kumimoji="1" lang="en-US" altLang="zh-CN" sz="1400" dirty="0"/>
              <a:t>EECS6895 Advanced Big Data Analytics</a:t>
            </a:r>
            <a:endParaRPr kumimoji="1" lang="zh-CN" altLang="en-US" sz="1400" dirty="0"/>
          </a:p>
        </p:txBody>
      </p:sp>
      <p:pic>
        <p:nvPicPr>
          <p:cNvPr id="6" name="图片 5">
            <a:extLst>
              <a:ext uri="{FF2B5EF4-FFF2-40B4-BE49-F238E27FC236}">
                <a16:creationId xmlns:a16="http://schemas.microsoft.com/office/drawing/2014/main" id="{B092E5E7-7800-DC44-ADED-E0796CDA99CE}"/>
              </a:ext>
            </a:extLst>
          </p:cNvPr>
          <p:cNvPicPr>
            <a:picLocks noChangeAspect="1"/>
          </p:cNvPicPr>
          <p:nvPr/>
        </p:nvPicPr>
        <p:blipFill>
          <a:blip r:embed="rId3"/>
          <a:stretch>
            <a:fillRect/>
          </a:stretch>
        </p:blipFill>
        <p:spPr>
          <a:xfrm>
            <a:off x="1611750" y="2574833"/>
            <a:ext cx="5911273" cy="833912"/>
          </a:xfrm>
          <a:prstGeom prst="rect">
            <a:avLst/>
          </a:prstGeom>
        </p:spPr>
      </p:pic>
      <p:pic>
        <p:nvPicPr>
          <p:cNvPr id="10" name="图片 9">
            <a:extLst>
              <a:ext uri="{FF2B5EF4-FFF2-40B4-BE49-F238E27FC236}">
                <a16:creationId xmlns:a16="http://schemas.microsoft.com/office/drawing/2014/main" id="{EAAABA10-FDFD-9049-B218-4D12D5DB2914}"/>
              </a:ext>
            </a:extLst>
          </p:cNvPr>
          <p:cNvPicPr>
            <a:picLocks noChangeAspect="1"/>
          </p:cNvPicPr>
          <p:nvPr/>
        </p:nvPicPr>
        <p:blipFill>
          <a:blip r:embed="rId4"/>
          <a:stretch>
            <a:fillRect/>
          </a:stretch>
        </p:blipFill>
        <p:spPr>
          <a:xfrm>
            <a:off x="2294087" y="3893169"/>
            <a:ext cx="4546600" cy="1854200"/>
          </a:xfrm>
          <a:prstGeom prst="rect">
            <a:avLst/>
          </a:prstGeom>
        </p:spPr>
      </p:pic>
    </p:spTree>
    <p:extLst>
      <p:ext uri="{BB962C8B-B14F-4D97-AF65-F5344CB8AC3E}">
        <p14:creationId xmlns:p14="http://schemas.microsoft.com/office/powerpoint/2010/main" val="1207228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FE933-831D-884E-A4CA-A96DF5CCB019}"/>
              </a:ext>
            </a:extLst>
          </p:cNvPr>
          <p:cNvSpPr>
            <a:spLocks noGrp="1"/>
          </p:cNvSpPr>
          <p:nvPr>
            <p:ph type="title"/>
          </p:nvPr>
        </p:nvSpPr>
        <p:spPr>
          <a:xfrm>
            <a:off x="628650" y="365126"/>
            <a:ext cx="7886700" cy="1325563"/>
          </a:xfrm>
        </p:spPr>
        <p:txBody>
          <a:bodyPr>
            <a:normAutofit/>
          </a:bodyPr>
          <a:lstStyle/>
          <a:p>
            <a:r>
              <a:rPr lang="en-US" altLang="zh-CN" sz="3600" b="1" i="1" dirty="0">
                <a:solidFill>
                  <a:srgbClr val="0000FF"/>
                </a:solidFill>
                <a:latin typeface="Arial" charset="0"/>
                <a:cs typeface="Arial" charset="0"/>
              </a:rPr>
              <a:t>General Analysis &amp; Visualization</a:t>
            </a:r>
            <a:endParaRPr lang="zh-CN" altLang="en-US" sz="3600" b="1" i="1" dirty="0">
              <a:solidFill>
                <a:srgbClr val="0000FF"/>
              </a:solidFill>
              <a:latin typeface="Arial" charset="0"/>
              <a:cs typeface="Arial" charset="0"/>
            </a:endParaRPr>
          </a:p>
        </p:txBody>
      </p:sp>
      <p:sp>
        <p:nvSpPr>
          <p:cNvPr id="3" name="内容占位符 2">
            <a:extLst>
              <a:ext uri="{FF2B5EF4-FFF2-40B4-BE49-F238E27FC236}">
                <a16:creationId xmlns:a16="http://schemas.microsoft.com/office/drawing/2014/main" id="{0D32ABF0-A1BB-DD4E-9B43-400DF75F4DDA}"/>
              </a:ext>
            </a:extLst>
          </p:cNvPr>
          <p:cNvSpPr>
            <a:spLocks noGrp="1"/>
          </p:cNvSpPr>
          <p:nvPr>
            <p:ph idx="1"/>
          </p:nvPr>
        </p:nvSpPr>
        <p:spPr/>
        <p:txBody>
          <a:bodyPr/>
          <a:lstStyle/>
          <a:p>
            <a:r>
              <a:rPr kumimoji="1" lang="en-US" altLang="zh-CN" dirty="0">
                <a:latin typeface="Arial" panose="020B0604020202020204" pitchFamily="34" charset="0"/>
                <a:cs typeface="Arial" panose="020B0604020202020204" pitchFamily="34" charset="0"/>
              </a:rPr>
              <a:t>K-means</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Clustering</a:t>
            </a:r>
          </a:p>
          <a:p>
            <a:endParaRPr kumimoji="1" lang="en-US" altLang="zh-CN" dirty="0">
              <a:latin typeface="Arial" panose="020B0604020202020204" pitchFamily="34" charset="0"/>
              <a:cs typeface="Arial" panose="020B0604020202020204" pitchFamily="34" charset="0"/>
            </a:endParaRPr>
          </a:p>
          <a:p>
            <a:endParaRPr kumimoji="1" lang="en-US" altLang="zh-CN" dirty="0">
              <a:latin typeface="Arial" panose="020B0604020202020204" pitchFamily="34" charset="0"/>
              <a:cs typeface="Arial" panose="020B0604020202020204" pitchFamily="34" charset="0"/>
            </a:endParaRPr>
          </a:p>
          <a:p>
            <a:endParaRPr kumimoji="1" lang="en-US" altLang="zh-CN" dirty="0">
              <a:latin typeface="Arial" panose="020B0604020202020204" pitchFamily="34" charset="0"/>
              <a:cs typeface="Arial" panose="020B0604020202020204" pitchFamily="34" charset="0"/>
            </a:endParaRPr>
          </a:p>
          <a:p>
            <a:endParaRPr kumimoji="1" lang="zh-CN" altLang="en-US"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9964E13C-7DE6-1A43-A290-AE18D5CCDAC7}"/>
              </a:ext>
            </a:extLst>
          </p:cNvPr>
          <p:cNvSpPr txBox="1"/>
          <p:nvPr/>
        </p:nvSpPr>
        <p:spPr>
          <a:xfrm>
            <a:off x="3073560" y="6550223"/>
            <a:ext cx="2987655" cy="307777"/>
          </a:xfrm>
          <a:prstGeom prst="rect">
            <a:avLst/>
          </a:prstGeom>
          <a:noFill/>
        </p:spPr>
        <p:txBody>
          <a:bodyPr wrap="square" rtlCol="0">
            <a:spAutoFit/>
          </a:bodyPr>
          <a:lstStyle/>
          <a:p>
            <a:r>
              <a:rPr kumimoji="1" lang="en-US" altLang="zh-CN" sz="1400" dirty="0"/>
              <a:t>EECS6895 Advanced Big Data Analytics</a:t>
            </a:r>
            <a:endParaRPr kumimoji="1" lang="zh-CN" altLang="en-US" sz="1400" dirty="0"/>
          </a:p>
        </p:txBody>
      </p:sp>
      <p:pic>
        <p:nvPicPr>
          <p:cNvPr id="8" name="图片 7">
            <a:extLst>
              <a:ext uri="{FF2B5EF4-FFF2-40B4-BE49-F238E27FC236}">
                <a16:creationId xmlns:a16="http://schemas.microsoft.com/office/drawing/2014/main" id="{AEE4538A-6E2E-1046-B7AA-342E970D374A}"/>
              </a:ext>
            </a:extLst>
          </p:cNvPr>
          <p:cNvPicPr>
            <a:picLocks noChangeAspect="1"/>
          </p:cNvPicPr>
          <p:nvPr/>
        </p:nvPicPr>
        <p:blipFill>
          <a:blip r:embed="rId3"/>
          <a:stretch>
            <a:fillRect/>
          </a:stretch>
        </p:blipFill>
        <p:spPr>
          <a:xfrm>
            <a:off x="1745858" y="2543334"/>
            <a:ext cx="5643058" cy="3633629"/>
          </a:xfrm>
          <a:prstGeom prst="rect">
            <a:avLst/>
          </a:prstGeom>
        </p:spPr>
      </p:pic>
    </p:spTree>
    <p:extLst>
      <p:ext uri="{BB962C8B-B14F-4D97-AF65-F5344CB8AC3E}">
        <p14:creationId xmlns:p14="http://schemas.microsoft.com/office/powerpoint/2010/main" val="1504755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FE933-831D-884E-A4CA-A96DF5CCB019}"/>
              </a:ext>
            </a:extLst>
          </p:cNvPr>
          <p:cNvSpPr>
            <a:spLocks noGrp="1"/>
          </p:cNvSpPr>
          <p:nvPr>
            <p:ph type="title"/>
          </p:nvPr>
        </p:nvSpPr>
        <p:spPr>
          <a:xfrm>
            <a:off x="628650" y="365126"/>
            <a:ext cx="7886700" cy="1325563"/>
          </a:xfrm>
        </p:spPr>
        <p:txBody>
          <a:bodyPr>
            <a:normAutofit/>
          </a:bodyPr>
          <a:lstStyle/>
          <a:p>
            <a:r>
              <a:rPr lang="en-US" altLang="zh-CN" sz="3600" b="1" i="1" dirty="0">
                <a:solidFill>
                  <a:srgbClr val="0000FF"/>
                </a:solidFill>
                <a:latin typeface="Arial" charset="0"/>
                <a:cs typeface="Arial" charset="0"/>
              </a:rPr>
              <a:t>General Analysis &amp; Visualization</a:t>
            </a:r>
            <a:endParaRPr lang="zh-CN" altLang="en-US" sz="3600" b="1" i="1" dirty="0">
              <a:solidFill>
                <a:srgbClr val="0000FF"/>
              </a:solidFill>
              <a:latin typeface="Arial" charset="0"/>
              <a:cs typeface="Arial" charset="0"/>
            </a:endParaRPr>
          </a:p>
        </p:txBody>
      </p:sp>
      <p:sp>
        <p:nvSpPr>
          <p:cNvPr id="3" name="内容占位符 2">
            <a:extLst>
              <a:ext uri="{FF2B5EF4-FFF2-40B4-BE49-F238E27FC236}">
                <a16:creationId xmlns:a16="http://schemas.microsoft.com/office/drawing/2014/main" id="{0D32ABF0-A1BB-DD4E-9B43-400DF75F4DDA}"/>
              </a:ext>
            </a:extLst>
          </p:cNvPr>
          <p:cNvSpPr>
            <a:spLocks noGrp="1"/>
          </p:cNvSpPr>
          <p:nvPr>
            <p:ph idx="1"/>
          </p:nvPr>
        </p:nvSpPr>
        <p:spPr/>
        <p:txBody>
          <a:bodyPr/>
          <a:lstStyle/>
          <a:p>
            <a:r>
              <a:rPr kumimoji="1" lang="en-US" altLang="zh-CN" dirty="0">
                <a:latin typeface="Arial" panose="020B0604020202020204" pitchFamily="34" charset="0"/>
                <a:cs typeface="Arial" panose="020B0604020202020204" pitchFamily="34" charset="0"/>
              </a:rPr>
              <a:t>K-means</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Clustering</a:t>
            </a:r>
          </a:p>
          <a:p>
            <a:endParaRPr kumimoji="1" lang="en-US" altLang="zh-CN" dirty="0">
              <a:latin typeface="Arial" panose="020B0604020202020204" pitchFamily="34" charset="0"/>
              <a:cs typeface="Arial" panose="020B0604020202020204" pitchFamily="34" charset="0"/>
            </a:endParaRPr>
          </a:p>
          <a:p>
            <a:endParaRPr kumimoji="1" lang="en-US" altLang="zh-CN" dirty="0">
              <a:latin typeface="Arial" panose="020B0604020202020204" pitchFamily="34" charset="0"/>
              <a:cs typeface="Arial" panose="020B0604020202020204" pitchFamily="34" charset="0"/>
            </a:endParaRPr>
          </a:p>
          <a:p>
            <a:endParaRPr kumimoji="1" lang="en-US" altLang="zh-CN" dirty="0">
              <a:latin typeface="Arial" panose="020B0604020202020204" pitchFamily="34" charset="0"/>
              <a:cs typeface="Arial" panose="020B0604020202020204" pitchFamily="34" charset="0"/>
            </a:endParaRPr>
          </a:p>
          <a:p>
            <a:endParaRPr kumimoji="1" lang="zh-CN" altLang="en-US"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9964E13C-7DE6-1A43-A290-AE18D5CCDAC7}"/>
              </a:ext>
            </a:extLst>
          </p:cNvPr>
          <p:cNvSpPr txBox="1"/>
          <p:nvPr/>
        </p:nvSpPr>
        <p:spPr>
          <a:xfrm>
            <a:off x="3073560" y="6550223"/>
            <a:ext cx="2987655" cy="307777"/>
          </a:xfrm>
          <a:prstGeom prst="rect">
            <a:avLst/>
          </a:prstGeom>
          <a:noFill/>
        </p:spPr>
        <p:txBody>
          <a:bodyPr wrap="square" rtlCol="0">
            <a:spAutoFit/>
          </a:bodyPr>
          <a:lstStyle/>
          <a:p>
            <a:r>
              <a:rPr kumimoji="1" lang="en-US" altLang="zh-CN" sz="1400" dirty="0"/>
              <a:t>EECS6895 Advanced Big Data Analytics</a:t>
            </a:r>
            <a:endParaRPr kumimoji="1" lang="zh-CN" altLang="en-US" sz="1400" dirty="0"/>
          </a:p>
        </p:txBody>
      </p:sp>
      <p:pic>
        <p:nvPicPr>
          <p:cNvPr id="6" name="图片 5">
            <a:extLst>
              <a:ext uri="{FF2B5EF4-FFF2-40B4-BE49-F238E27FC236}">
                <a16:creationId xmlns:a16="http://schemas.microsoft.com/office/drawing/2014/main" id="{7C500532-E1D4-3B43-BA25-2B4FF8E1FDB3}"/>
              </a:ext>
            </a:extLst>
          </p:cNvPr>
          <p:cNvPicPr>
            <a:picLocks noChangeAspect="1"/>
          </p:cNvPicPr>
          <p:nvPr/>
        </p:nvPicPr>
        <p:blipFill>
          <a:blip r:embed="rId3"/>
          <a:stretch>
            <a:fillRect/>
          </a:stretch>
        </p:blipFill>
        <p:spPr>
          <a:xfrm>
            <a:off x="828253" y="2431150"/>
            <a:ext cx="7478267" cy="3140288"/>
          </a:xfrm>
          <a:prstGeom prst="rect">
            <a:avLst/>
          </a:prstGeom>
        </p:spPr>
      </p:pic>
    </p:spTree>
    <p:extLst>
      <p:ext uri="{BB962C8B-B14F-4D97-AF65-F5344CB8AC3E}">
        <p14:creationId xmlns:p14="http://schemas.microsoft.com/office/powerpoint/2010/main" val="3995478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FE933-831D-884E-A4CA-A96DF5CCB019}"/>
              </a:ext>
            </a:extLst>
          </p:cNvPr>
          <p:cNvSpPr>
            <a:spLocks noGrp="1"/>
          </p:cNvSpPr>
          <p:nvPr>
            <p:ph type="title"/>
          </p:nvPr>
        </p:nvSpPr>
        <p:spPr>
          <a:xfrm>
            <a:off x="628650" y="365126"/>
            <a:ext cx="7886700" cy="1325563"/>
          </a:xfrm>
        </p:spPr>
        <p:txBody>
          <a:bodyPr>
            <a:normAutofit/>
          </a:bodyPr>
          <a:lstStyle/>
          <a:p>
            <a:r>
              <a:rPr lang="en-US" altLang="zh-CN" sz="3600" b="1" i="1" dirty="0">
                <a:solidFill>
                  <a:srgbClr val="0000FF"/>
                </a:solidFill>
                <a:latin typeface="Arial" charset="0"/>
                <a:cs typeface="Arial" charset="0"/>
              </a:rPr>
              <a:t>General Analysis &amp; Visualization</a:t>
            </a:r>
            <a:endParaRPr lang="zh-CN" altLang="en-US" sz="3600" b="1" i="1" dirty="0">
              <a:solidFill>
                <a:srgbClr val="0000FF"/>
              </a:solidFill>
              <a:latin typeface="Arial" charset="0"/>
              <a:cs typeface="Arial" charset="0"/>
            </a:endParaRPr>
          </a:p>
        </p:txBody>
      </p:sp>
      <p:sp>
        <p:nvSpPr>
          <p:cNvPr id="3" name="内容占位符 2">
            <a:extLst>
              <a:ext uri="{FF2B5EF4-FFF2-40B4-BE49-F238E27FC236}">
                <a16:creationId xmlns:a16="http://schemas.microsoft.com/office/drawing/2014/main" id="{0D32ABF0-A1BB-DD4E-9B43-400DF75F4DDA}"/>
              </a:ext>
            </a:extLst>
          </p:cNvPr>
          <p:cNvSpPr>
            <a:spLocks noGrp="1"/>
          </p:cNvSpPr>
          <p:nvPr>
            <p:ph idx="1"/>
          </p:nvPr>
        </p:nvSpPr>
        <p:spPr/>
        <p:txBody>
          <a:bodyPr/>
          <a:lstStyle/>
          <a:p>
            <a:r>
              <a:rPr kumimoji="1" lang="en-US" altLang="zh-CN" dirty="0">
                <a:latin typeface="Arial" panose="020B0604020202020204" pitchFamily="34" charset="0"/>
                <a:cs typeface="Arial" panose="020B0604020202020204" pitchFamily="34" charset="0"/>
              </a:rPr>
              <a:t>K-means</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Clustering</a:t>
            </a:r>
          </a:p>
          <a:p>
            <a:endParaRPr kumimoji="1" lang="en-US" altLang="zh-CN" dirty="0">
              <a:latin typeface="Arial" panose="020B0604020202020204" pitchFamily="34" charset="0"/>
              <a:cs typeface="Arial" panose="020B0604020202020204" pitchFamily="34" charset="0"/>
            </a:endParaRPr>
          </a:p>
          <a:p>
            <a:endParaRPr kumimoji="1" lang="en-US" altLang="zh-CN" dirty="0">
              <a:latin typeface="Arial" panose="020B0604020202020204" pitchFamily="34" charset="0"/>
              <a:cs typeface="Arial" panose="020B0604020202020204" pitchFamily="34" charset="0"/>
            </a:endParaRPr>
          </a:p>
          <a:p>
            <a:endParaRPr kumimoji="1" lang="en-US" altLang="zh-CN" dirty="0">
              <a:latin typeface="Arial" panose="020B0604020202020204" pitchFamily="34" charset="0"/>
              <a:cs typeface="Arial" panose="020B0604020202020204" pitchFamily="34" charset="0"/>
            </a:endParaRPr>
          </a:p>
          <a:p>
            <a:endParaRPr kumimoji="1" lang="zh-CN" altLang="en-US"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9964E13C-7DE6-1A43-A290-AE18D5CCDAC7}"/>
              </a:ext>
            </a:extLst>
          </p:cNvPr>
          <p:cNvSpPr txBox="1"/>
          <p:nvPr/>
        </p:nvSpPr>
        <p:spPr>
          <a:xfrm>
            <a:off x="3073560" y="6550223"/>
            <a:ext cx="2987655" cy="307777"/>
          </a:xfrm>
          <a:prstGeom prst="rect">
            <a:avLst/>
          </a:prstGeom>
          <a:noFill/>
        </p:spPr>
        <p:txBody>
          <a:bodyPr wrap="square" rtlCol="0">
            <a:spAutoFit/>
          </a:bodyPr>
          <a:lstStyle/>
          <a:p>
            <a:r>
              <a:rPr kumimoji="1" lang="en-US" altLang="zh-CN" sz="1400" dirty="0"/>
              <a:t>EECS6895 Advanced Big Data Analytics</a:t>
            </a:r>
            <a:endParaRPr kumimoji="1" lang="zh-CN" altLang="en-US" sz="1400" dirty="0"/>
          </a:p>
        </p:txBody>
      </p:sp>
      <p:pic>
        <p:nvPicPr>
          <p:cNvPr id="7" name="图片 6">
            <a:extLst>
              <a:ext uri="{FF2B5EF4-FFF2-40B4-BE49-F238E27FC236}">
                <a16:creationId xmlns:a16="http://schemas.microsoft.com/office/drawing/2014/main" id="{0AB47871-8297-5F49-9A4F-C72BAC4C7172}"/>
              </a:ext>
            </a:extLst>
          </p:cNvPr>
          <p:cNvPicPr>
            <a:picLocks noChangeAspect="1"/>
          </p:cNvPicPr>
          <p:nvPr/>
        </p:nvPicPr>
        <p:blipFill>
          <a:blip r:embed="rId3"/>
          <a:stretch>
            <a:fillRect/>
          </a:stretch>
        </p:blipFill>
        <p:spPr>
          <a:xfrm>
            <a:off x="1783897" y="2374989"/>
            <a:ext cx="5566979" cy="4175234"/>
          </a:xfrm>
          <a:prstGeom prst="rect">
            <a:avLst/>
          </a:prstGeom>
        </p:spPr>
      </p:pic>
    </p:spTree>
    <p:extLst>
      <p:ext uri="{BB962C8B-B14F-4D97-AF65-F5344CB8AC3E}">
        <p14:creationId xmlns:p14="http://schemas.microsoft.com/office/powerpoint/2010/main" val="2211617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FE933-831D-884E-A4CA-A96DF5CCB019}"/>
              </a:ext>
            </a:extLst>
          </p:cNvPr>
          <p:cNvSpPr>
            <a:spLocks noGrp="1"/>
          </p:cNvSpPr>
          <p:nvPr>
            <p:ph type="title"/>
          </p:nvPr>
        </p:nvSpPr>
        <p:spPr>
          <a:xfrm>
            <a:off x="628650" y="365126"/>
            <a:ext cx="7886700" cy="1325563"/>
          </a:xfrm>
        </p:spPr>
        <p:txBody>
          <a:bodyPr>
            <a:normAutofit/>
          </a:bodyPr>
          <a:lstStyle/>
          <a:p>
            <a:r>
              <a:rPr lang="en-US" altLang="zh-CN" sz="3600" b="1" i="1" dirty="0">
                <a:solidFill>
                  <a:srgbClr val="0000FF"/>
                </a:solidFill>
                <a:latin typeface="Arial" charset="0"/>
                <a:cs typeface="Arial" charset="0"/>
              </a:rPr>
              <a:t>General Analysis &amp; Visualization</a:t>
            </a:r>
            <a:endParaRPr lang="zh-CN" altLang="en-US" sz="3600" b="1" i="1" dirty="0">
              <a:solidFill>
                <a:srgbClr val="0000FF"/>
              </a:solidFill>
              <a:latin typeface="Arial" charset="0"/>
              <a:cs typeface="Arial" charset="0"/>
            </a:endParaRPr>
          </a:p>
        </p:txBody>
      </p:sp>
      <p:sp>
        <p:nvSpPr>
          <p:cNvPr id="3" name="内容占位符 2">
            <a:extLst>
              <a:ext uri="{FF2B5EF4-FFF2-40B4-BE49-F238E27FC236}">
                <a16:creationId xmlns:a16="http://schemas.microsoft.com/office/drawing/2014/main" id="{0D32ABF0-A1BB-DD4E-9B43-400DF75F4DDA}"/>
              </a:ext>
            </a:extLst>
          </p:cNvPr>
          <p:cNvSpPr>
            <a:spLocks noGrp="1"/>
          </p:cNvSpPr>
          <p:nvPr>
            <p:ph idx="1"/>
          </p:nvPr>
        </p:nvSpPr>
        <p:spPr/>
        <p:txBody>
          <a:bodyPr/>
          <a:lstStyle/>
          <a:p>
            <a:r>
              <a:rPr lang="en-US" altLang="zh-CN" sz="2400" dirty="0"/>
              <a:t>t-SNE for dimension reduction</a:t>
            </a:r>
            <a:endParaRPr kumimoji="1" lang="en-US" altLang="zh-CN" dirty="0">
              <a:latin typeface="Arial" panose="020B0604020202020204" pitchFamily="34" charset="0"/>
              <a:cs typeface="Arial" panose="020B0604020202020204" pitchFamily="34" charset="0"/>
            </a:endParaRPr>
          </a:p>
          <a:p>
            <a:endParaRPr kumimoji="1" lang="en-US" altLang="zh-CN" dirty="0">
              <a:latin typeface="Arial" panose="020B0604020202020204" pitchFamily="34" charset="0"/>
              <a:cs typeface="Arial" panose="020B0604020202020204" pitchFamily="34" charset="0"/>
            </a:endParaRPr>
          </a:p>
          <a:p>
            <a:endParaRPr kumimoji="1" lang="zh-CN" altLang="en-US"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9964E13C-7DE6-1A43-A290-AE18D5CCDAC7}"/>
              </a:ext>
            </a:extLst>
          </p:cNvPr>
          <p:cNvSpPr txBox="1"/>
          <p:nvPr/>
        </p:nvSpPr>
        <p:spPr>
          <a:xfrm>
            <a:off x="3073560" y="6550223"/>
            <a:ext cx="2987655" cy="307777"/>
          </a:xfrm>
          <a:prstGeom prst="rect">
            <a:avLst/>
          </a:prstGeom>
          <a:noFill/>
        </p:spPr>
        <p:txBody>
          <a:bodyPr wrap="square" rtlCol="0">
            <a:spAutoFit/>
          </a:bodyPr>
          <a:lstStyle/>
          <a:p>
            <a:r>
              <a:rPr kumimoji="1" lang="en-US" altLang="zh-CN" sz="1400" dirty="0"/>
              <a:t>EECS6895 Advanced Big Data Analytics</a:t>
            </a:r>
            <a:endParaRPr kumimoji="1" lang="zh-CN" altLang="en-US" sz="1400" dirty="0"/>
          </a:p>
        </p:txBody>
      </p:sp>
      <p:pic>
        <p:nvPicPr>
          <p:cNvPr id="9" name="图片 8" descr="图片包含 天空&#10;&#10;描述已自动生成">
            <a:extLst>
              <a:ext uri="{FF2B5EF4-FFF2-40B4-BE49-F238E27FC236}">
                <a16:creationId xmlns:a16="http://schemas.microsoft.com/office/drawing/2014/main" id="{64BAE65F-6E83-444D-82D5-274773A6B653}"/>
              </a:ext>
            </a:extLst>
          </p:cNvPr>
          <p:cNvPicPr>
            <a:picLocks noChangeAspect="1"/>
          </p:cNvPicPr>
          <p:nvPr/>
        </p:nvPicPr>
        <p:blipFill>
          <a:blip r:embed="rId3"/>
          <a:stretch>
            <a:fillRect/>
          </a:stretch>
        </p:blipFill>
        <p:spPr>
          <a:xfrm>
            <a:off x="1600200" y="2519363"/>
            <a:ext cx="5486400" cy="3657600"/>
          </a:xfrm>
          <a:prstGeom prst="rect">
            <a:avLst/>
          </a:prstGeom>
        </p:spPr>
      </p:pic>
    </p:spTree>
    <p:extLst>
      <p:ext uri="{BB962C8B-B14F-4D97-AF65-F5344CB8AC3E}">
        <p14:creationId xmlns:p14="http://schemas.microsoft.com/office/powerpoint/2010/main" val="346968252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3058</TotalTime>
  <Words>1576</Words>
  <Application>Microsoft Macintosh PowerPoint</Application>
  <PresentationFormat>全屏显示(4:3)</PresentationFormat>
  <Paragraphs>208</Paragraphs>
  <Slides>25</Slides>
  <Notes>24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等线</vt:lpstr>
      <vt:lpstr>Arial Bold</vt:lpstr>
      <vt:lpstr>Arial</vt:lpstr>
      <vt:lpstr>Calibri</vt:lpstr>
      <vt:lpstr>Calibri Light</vt:lpstr>
      <vt:lpstr>Cambria Math</vt:lpstr>
      <vt:lpstr>Times New Roman</vt:lpstr>
      <vt:lpstr>Office 主题​​</vt:lpstr>
      <vt:lpstr> E6895 Advanced Big Data Analytics:  Gene and Protein Analysis for Cancer Research: Pathway and Network Analysis</vt:lpstr>
      <vt:lpstr>Outline</vt:lpstr>
      <vt:lpstr>Data Preprocessing</vt:lpstr>
      <vt:lpstr>Data Preprocessing</vt:lpstr>
      <vt:lpstr>General Analysis &amp; Visualization</vt:lpstr>
      <vt:lpstr>General Analysis &amp; Visualization</vt:lpstr>
      <vt:lpstr>General Analysis &amp; Visualization</vt:lpstr>
      <vt:lpstr>General Analysis &amp; Visualization</vt:lpstr>
      <vt:lpstr>General Analysis &amp; Visualization</vt:lpstr>
      <vt:lpstr>General Analysis &amp; Visualization</vt:lpstr>
      <vt:lpstr>General Analysis &amp; Visualization</vt:lpstr>
      <vt:lpstr>General Analysis &amp; Visualization</vt:lpstr>
      <vt:lpstr>General Analysis &amp; Visualization</vt:lpstr>
      <vt:lpstr>General Analysis &amp; Visualization</vt:lpstr>
      <vt:lpstr>General Analysis &amp; Visualization</vt:lpstr>
      <vt:lpstr>General Analysis &amp; Visualization</vt:lpstr>
      <vt:lpstr>General Analysis &amp; Visualization</vt:lpstr>
      <vt:lpstr>General Analysis &amp; Visualization</vt:lpstr>
      <vt:lpstr>PowerPoint 演示文稿</vt:lpstr>
      <vt:lpstr>General Analysis &amp; Visualization</vt:lpstr>
      <vt:lpstr>General Analysis &amp; Visualization</vt:lpstr>
      <vt:lpstr>General Analysis &amp; Visualization</vt:lpstr>
      <vt:lpstr>PowerPoint 演示文稿</vt:lpstr>
      <vt:lpstr>PowerPoint 演示文稿</vt:lpstr>
      <vt:lpstr>Next Step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Protein Analysis for Cancer Research Pathway and Network Analysis</dc:title>
  <dc:creator>Ziyi Liu</dc:creator>
  <cp:lastModifiedBy>Ma, Mingyan</cp:lastModifiedBy>
  <cp:revision>65</cp:revision>
  <dcterms:created xsi:type="dcterms:W3CDTF">2019-02-14T18:26:45Z</dcterms:created>
  <dcterms:modified xsi:type="dcterms:W3CDTF">2019-03-12T19:25:02Z</dcterms:modified>
</cp:coreProperties>
</file>