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6" r:id="rId4"/>
    <p:sldId id="295" r:id="rId5"/>
    <p:sldId id="300" r:id="rId6"/>
    <p:sldId id="301" r:id="rId7"/>
    <p:sldId id="303" r:id="rId8"/>
    <p:sldId id="302" r:id="rId9"/>
    <p:sldId id="297" r:id="rId10"/>
    <p:sldId id="304" r:id="rId11"/>
    <p:sldId id="305" r:id="rId12"/>
    <p:sldId id="294" r:id="rId13"/>
    <p:sldId id="288" r:id="rId14"/>
    <p:sldId id="28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E5B"/>
    <a:srgbClr val="2639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43"/>
    <p:restoredTop sz="94270" autoAdjust="0"/>
  </p:normalViewPr>
  <p:slideViewPr>
    <p:cSldViewPr snapToGrid="0" snapToObjects="1">
      <p:cViewPr varScale="1">
        <p:scale>
          <a:sx n="65" d="100"/>
          <a:sy n="65"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0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a:xfrm rot="20488272">
            <a:off x="584995" y="1630263"/>
            <a:ext cx="1966908" cy="3041080"/>
            <a:chOff x="6257925" y="-9525"/>
            <a:chExt cx="1514475" cy="2341563"/>
          </a:xfrm>
          <a:solidFill>
            <a:srgbClr val="3D4E5B"/>
          </a:solidFill>
        </p:grpSpPr>
        <p:sp>
          <p:nvSpPr>
            <p:cNvPr id="10" name="Freeform 12"/>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1" name="Freeform 13"/>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1679 w 1804"/>
                <a:gd name="T13" fmla="*/ 2747 h 3072"/>
                <a:gd name="T14" fmla="*/ 1679 w 1804"/>
                <a:gd name="T15" fmla="*/ 2747 h 3072"/>
                <a:gd name="T16" fmla="*/ 871 w 1804"/>
                <a:gd name="T17" fmla="*/ 2747 h 3072"/>
                <a:gd name="T18" fmla="*/ 762 w 1804"/>
                <a:gd name="T19" fmla="*/ 2347 h 3072"/>
                <a:gd name="T20" fmla="*/ 313 w 1804"/>
                <a:gd name="T21" fmla="*/ 2058 h 3072"/>
                <a:gd name="T22" fmla="*/ 819 w 1804"/>
                <a:gd name="T23" fmla="*/ 905 h 3072"/>
                <a:gd name="T24" fmla="*/ 1178 w 1804"/>
                <a:gd name="T25" fmla="*/ 1526 h 3072"/>
                <a:gd name="T26" fmla="*/ 1163 w 1804"/>
                <a:gd name="T27" fmla="*/ 1535 h 3072"/>
                <a:gd name="T28" fmla="*/ 1143 w 1804"/>
                <a:gd name="T29" fmla="*/ 1608 h 3072"/>
                <a:gd name="T30" fmla="*/ 1216 w 1804"/>
                <a:gd name="T31" fmla="*/ 1627 h 3072"/>
                <a:gd name="T32" fmla="*/ 1282 w 1804"/>
                <a:gd name="T33" fmla="*/ 1589 h 3072"/>
                <a:gd name="T34" fmla="*/ 1442 w 1804"/>
                <a:gd name="T35" fmla="*/ 1646 h 3072"/>
                <a:gd name="T36" fmla="*/ 1673 w 1804"/>
                <a:gd name="T37" fmla="*/ 1513 h 3072"/>
                <a:gd name="T38" fmla="*/ 1703 w 1804"/>
                <a:gd name="T39" fmla="*/ 1346 h 3072"/>
                <a:gd name="T40" fmla="*/ 1769 w 1804"/>
                <a:gd name="T41" fmla="*/ 1308 h 3072"/>
                <a:gd name="T42" fmla="*/ 1789 w 1804"/>
                <a:gd name="T43" fmla="*/ 1235 h 3072"/>
                <a:gd name="T44" fmla="*/ 1716 w 1804"/>
                <a:gd name="T45" fmla="*/ 1215 h 3072"/>
                <a:gd name="T46" fmla="*/ 1701 w 1804"/>
                <a:gd name="T47" fmla="*/ 1224 h 3072"/>
                <a:gd name="T48" fmla="*/ 1145 w 1804"/>
                <a:gd name="T49" fmla="*/ 261 h 3072"/>
                <a:gd name="T50" fmla="*/ 1260 w 1804"/>
                <a:gd name="T51" fmla="*/ 195 h 3072"/>
                <a:gd name="T52" fmla="*/ 1280 w 1804"/>
                <a:gd name="T53" fmla="*/ 122 h 3072"/>
                <a:gd name="T54" fmla="*/ 1229 w 1804"/>
                <a:gd name="T55" fmla="*/ 34 h 3072"/>
                <a:gd name="T56" fmla="*/ 1156 w 1804"/>
                <a:gd name="T57" fmla="*/ 15 h 3072"/>
                <a:gd name="T58" fmla="*/ 403 w 1804"/>
                <a:gd name="T59" fmla="*/ 450 h 3072"/>
                <a:gd name="T60" fmla="*/ 383 w 1804"/>
                <a:gd name="T61" fmla="*/ 522 h 3072"/>
                <a:gd name="T62" fmla="*/ 434 w 1804"/>
                <a:gd name="T63" fmla="*/ 610 h 3072"/>
                <a:gd name="T64" fmla="*/ 507 w 1804"/>
                <a:gd name="T65" fmla="*/ 630 h 3072"/>
                <a:gd name="T66" fmla="*/ 622 w 1804"/>
                <a:gd name="T67" fmla="*/ 564 h 3072"/>
                <a:gd name="T68" fmla="*/ 711 w 1804"/>
                <a:gd name="T69" fmla="*/ 718 h 3072"/>
                <a:gd name="T70" fmla="*/ 29 w 1804"/>
                <a:gd name="T71" fmla="*/ 2058 h 3072"/>
                <a:gd name="T72" fmla="*/ 29 w 1804"/>
                <a:gd name="T73" fmla="*/ 2801 h 3072"/>
                <a:gd name="T74" fmla="*/ 29 w 1804"/>
                <a:gd name="T75" fmla="*/ 2952 h 3072"/>
                <a:gd name="T76" fmla="*/ 29 w 1804"/>
                <a:gd name="T77" fmla="*/ 3018 h 3072"/>
                <a:gd name="T78" fmla="*/ 82 w 1804"/>
                <a:gd name="T79" fmla="*/ 3072 h 3072"/>
                <a:gd name="T80" fmla="*/ 1679 w 1804"/>
                <a:gd name="T81" fmla="*/ 3072 h 3072"/>
                <a:gd name="T82" fmla="*/ 1732 w 1804"/>
                <a:gd name="T83" fmla="*/ 3018 h 3072"/>
                <a:gd name="T84" fmla="*/ 1732 w 1804"/>
                <a:gd name="T85" fmla="*/ 2801 h 3072"/>
                <a:gd name="T86" fmla="*/ 1679 w 1804"/>
                <a:gd name="T87" fmla="*/ 2747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1679" y="2747"/>
                  </a:moveTo>
                  <a:lnTo>
                    <a:pt x="1679" y="2747"/>
                  </a:ln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2" name="Freeform 14"/>
            <p:cNvSpPr>
              <a:spLocks/>
            </p:cNvSpPr>
            <p:nvPr/>
          </p:nvSpPr>
          <p:spPr bwMode="auto">
            <a:xfrm>
              <a:off x="7080250" y="1238250"/>
              <a:ext cx="692150" cy="438150"/>
            </a:xfrm>
            <a:custGeom>
              <a:avLst/>
              <a:gdLst>
                <a:gd name="T0" fmla="*/ 916 w 931"/>
                <a:gd name="T1" fmla="*/ 35 h 589"/>
                <a:gd name="T2" fmla="*/ 916 w 931"/>
                <a:gd name="T3" fmla="*/ 35 h 589"/>
                <a:gd name="T4" fmla="*/ 916 w 931"/>
                <a:gd name="T5" fmla="*/ 35 h 589"/>
                <a:gd name="T6" fmla="*/ 843 w 931"/>
                <a:gd name="T7" fmla="*/ 15 h 589"/>
                <a:gd name="T8" fmla="*/ 35 w 931"/>
                <a:gd name="T9" fmla="*/ 482 h 589"/>
                <a:gd name="T10" fmla="*/ 15 w 931"/>
                <a:gd name="T11" fmla="*/ 555 h 589"/>
                <a:gd name="T12" fmla="*/ 15 w 931"/>
                <a:gd name="T13" fmla="*/ 555 h 589"/>
                <a:gd name="T14" fmla="*/ 88 w 931"/>
                <a:gd name="T15" fmla="*/ 574 h 589"/>
                <a:gd name="T16" fmla="*/ 897 w 931"/>
                <a:gd name="T17" fmla="*/ 107 h 589"/>
                <a:gd name="T18" fmla="*/ 916 w 931"/>
                <a:gd name="T19" fmla="*/ 3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916" y="35"/>
                  </a:moveTo>
                  <a:lnTo>
                    <a:pt x="916" y="35"/>
                  </a:lnTo>
                  <a:lnTo>
                    <a:pt x="916" y="35"/>
                  </a:lnTo>
                  <a:cubicBezTo>
                    <a:pt x="902" y="9"/>
                    <a:pt x="869" y="0"/>
                    <a:pt x="843" y="15"/>
                  </a:cubicBezTo>
                  <a:lnTo>
                    <a:pt x="35" y="482"/>
                  </a:lnTo>
                  <a:cubicBezTo>
                    <a:pt x="9" y="497"/>
                    <a:pt x="0" y="529"/>
                    <a:pt x="15" y="555"/>
                  </a:cubicBezTo>
                  <a:lnTo>
                    <a:pt x="15" y="555"/>
                  </a:lnTo>
                  <a:cubicBezTo>
                    <a:pt x="30" y="580"/>
                    <a:pt x="62" y="589"/>
                    <a:pt x="88" y="574"/>
                  </a:cubicBezTo>
                  <a:lnTo>
                    <a:pt x="897" y="107"/>
                  </a:lnTo>
                  <a:cubicBezTo>
                    <a:pt x="922" y="93"/>
                    <a:pt x="931" y="60"/>
                    <a:pt x="916" y="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grpSp>
      <p:grpSp>
        <p:nvGrpSpPr>
          <p:cNvPr id="13" name="组 12"/>
          <p:cNvGrpSpPr/>
          <p:nvPr userDrawn="1"/>
        </p:nvGrpSpPr>
        <p:grpSpPr>
          <a:xfrm rot="1414652">
            <a:off x="2513036" y="799388"/>
            <a:ext cx="1749425" cy="1747838"/>
            <a:chOff x="6854825" y="3143250"/>
            <a:chExt cx="1749425" cy="1747838"/>
          </a:xfrm>
          <a:solidFill>
            <a:srgbClr val="3D4E5B"/>
          </a:solidFill>
        </p:grpSpPr>
        <p:sp>
          <p:nvSpPr>
            <p:cNvPr id="14" name="Freeform 17"/>
            <p:cNvSpPr>
              <a:spLocks/>
            </p:cNvSpPr>
            <p:nvPr/>
          </p:nvSpPr>
          <p:spPr bwMode="auto">
            <a:xfrm>
              <a:off x="7135813" y="3151188"/>
              <a:ext cx="603250" cy="1731963"/>
            </a:xfrm>
            <a:custGeom>
              <a:avLst/>
              <a:gdLst>
                <a:gd name="T0" fmla="*/ 739 w 812"/>
                <a:gd name="T1" fmla="*/ 2334 h 2334"/>
                <a:gd name="T2" fmla="*/ 739 w 812"/>
                <a:gd name="T3" fmla="*/ 2334 h 2334"/>
                <a:gd name="T4" fmla="*/ 371 w 812"/>
                <a:gd name="T5" fmla="*/ 2007 h 2334"/>
                <a:gd name="T6" fmla="*/ 0 w 812"/>
                <a:gd name="T7" fmla="*/ 1167 h 2334"/>
                <a:gd name="T8" fmla="*/ 371 w 812"/>
                <a:gd name="T9" fmla="*/ 327 h 2334"/>
                <a:gd name="T10" fmla="*/ 739 w 812"/>
                <a:gd name="T11" fmla="*/ 0 h 2334"/>
                <a:gd name="T12" fmla="*/ 812 w 812"/>
                <a:gd name="T13" fmla="*/ 111 h 2334"/>
                <a:gd name="T14" fmla="*/ 776 w 812"/>
                <a:gd name="T15" fmla="*/ 56 h 2334"/>
                <a:gd name="T16" fmla="*/ 812 w 812"/>
                <a:gd name="T17" fmla="*/ 111 h 2334"/>
                <a:gd name="T18" fmla="*/ 133 w 812"/>
                <a:gd name="T19" fmla="*/ 1167 h 2334"/>
                <a:gd name="T20" fmla="*/ 812 w 812"/>
                <a:gd name="T21" fmla="*/ 2222 h 2334"/>
                <a:gd name="T22" fmla="*/ 739 w 812"/>
                <a:gd name="T23" fmla="*/ 2334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2334">
                  <a:moveTo>
                    <a:pt x="739" y="2334"/>
                  </a:moveTo>
                  <a:lnTo>
                    <a:pt x="739" y="2334"/>
                  </a:lnTo>
                  <a:cubicBezTo>
                    <a:pt x="731" y="2329"/>
                    <a:pt x="552" y="2209"/>
                    <a:pt x="371" y="2007"/>
                  </a:cubicBezTo>
                  <a:cubicBezTo>
                    <a:pt x="128" y="1736"/>
                    <a:pt x="0" y="1445"/>
                    <a:pt x="0" y="1167"/>
                  </a:cubicBezTo>
                  <a:cubicBezTo>
                    <a:pt x="0" y="888"/>
                    <a:pt x="128" y="598"/>
                    <a:pt x="371" y="327"/>
                  </a:cubicBezTo>
                  <a:cubicBezTo>
                    <a:pt x="552" y="125"/>
                    <a:pt x="731" y="5"/>
                    <a:pt x="739" y="0"/>
                  </a:cubicBezTo>
                  <a:lnTo>
                    <a:pt x="812" y="111"/>
                  </a:lnTo>
                  <a:lnTo>
                    <a:pt x="776" y="56"/>
                  </a:lnTo>
                  <a:lnTo>
                    <a:pt x="812" y="111"/>
                  </a:lnTo>
                  <a:cubicBezTo>
                    <a:pt x="806" y="116"/>
                    <a:pt x="133" y="571"/>
                    <a:pt x="133" y="1167"/>
                  </a:cubicBezTo>
                  <a:cubicBezTo>
                    <a:pt x="133" y="1764"/>
                    <a:pt x="806" y="2218"/>
                    <a:pt x="812" y="2222"/>
                  </a:cubicBezTo>
                  <a:lnTo>
                    <a:pt x="739" y="23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8"/>
            <p:cNvSpPr>
              <a:spLocks/>
            </p:cNvSpPr>
            <p:nvPr/>
          </p:nvSpPr>
          <p:spPr bwMode="auto">
            <a:xfrm>
              <a:off x="7661275" y="3194050"/>
              <a:ext cx="100013" cy="1647825"/>
            </a:xfrm>
            <a:custGeom>
              <a:avLst/>
              <a:gdLst>
                <a:gd name="T0" fmla="*/ 133 w 133"/>
                <a:gd name="T1" fmla="*/ 2222 h 2222"/>
                <a:gd name="T2" fmla="*/ 133 w 133"/>
                <a:gd name="T3" fmla="*/ 2222 h 2222"/>
                <a:gd name="T4" fmla="*/ 0 w 133"/>
                <a:gd name="T5" fmla="*/ 2222 h 2222"/>
                <a:gd name="T6" fmla="*/ 0 w 133"/>
                <a:gd name="T7" fmla="*/ 0 h 2222"/>
                <a:gd name="T8" fmla="*/ 133 w 133"/>
                <a:gd name="T9" fmla="*/ 0 h 2222"/>
                <a:gd name="T10" fmla="*/ 133 w 133"/>
                <a:gd name="T11" fmla="*/ 2222 h 2222"/>
              </a:gdLst>
              <a:ahLst/>
              <a:cxnLst>
                <a:cxn ang="0">
                  <a:pos x="T0" y="T1"/>
                </a:cxn>
                <a:cxn ang="0">
                  <a:pos x="T2" y="T3"/>
                </a:cxn>
                <a:cxn ang="0">
                  <a:pos x="T4" y="T5"/>
                </a:cxn>
                <a:cxn ang="0">
                  <a:pos x="T6" y="T7"/>
                </a:cxn>
                <a:cxn ang="0">
                  <a:pos x="T8" y="T9"/>
                </a:cxn>
                <a:cxn ang="0">
                  <a:pos x="T10" y="T11"/>
                </a:cxn>
              </a:cxnLst>
              <a:rect l="0" t="0" r="r" b="b"/>
              <a:pathLst>
                <a:path w="133" h="2222">
                  <a:moveTo>
                    <a:pt x="133" y="2222"/>
                  </a:moveTo>
                  <a:lnTo>
                    <a:pt x="133" y="2222"/>
                  </a:lnTo>
                  <a:lnTo>
                    <a:pt x="0" y="2222"/>
                  </a:lnTo>
                  <a:lnTo>
                    <a:pt x="0" y="0"/>
                  </a:lnTo>
                  <a:lnTo>
                    <a:pt x="133" y="0"/>
                  </a:lnTo>
                  <a:lnTo>
                    <a:pt x="133" y="222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9"/>
            <p:cNvSpPr>
              <a:spLocks noEditPoints="1"/>
            </p:cNvSpPr>
            <p:nvPr/>
          </p:nvSpPr>
          <p:spPr bwMode="auto">
            <a:xfrm>
              <a:off x="6854825" y="3143250"/>
              <a:ext cx="1749425" cy="1747838"/>
            </a:xfrm>
            <a:custGeom>
              <a:avLst/>
              <a:gdLst>
                <a:gd name="T0" fmla="*/ 1400 w 2356"/>
                <a:gd name="T1" fmla="*/ 2198 h 2356"/>
                <a:gd name="T2" fmla="*/ 1400 w 2356"/>
                <a:gd name="T3" fmla="*/ 2198 h 2356"/>
                <a:gd name="T4" fmla="*/ 1582 w 2356"/>
                <a:gd name="T5" fmla="*/ 2018 h 2356"/>
                <a:gd name="T6" fmla="*/ 1951 w 2356"/>
                <a:gd name="T7" fmla="*/ 1245 h 2356"/>
                <a:gd name="T8" fmla="*/ 2220 w 2356"/>
                <a:gd name="T9" fmla="*/ 1245 h 2356"/>
                <a:gd name="T10" fmla="*/ 1400 w 2356"/>
                <a:gd name="T11" fmla="*/ 2198 h 2356"/>
                <a:gd name="T12" fmla="*/ 136 w 2356"/>
                <a:gd name="T13" fmla="*/ 1245 h 2356"/>
                <a:gd name="T14" fmla="*/ 136 w 2356"/>
                <a:gd name="T15" fmla="*/ 1245 h 2356"/>
                <a:gd name="T16" fmla="*/ 1817 w 2356"/>
                <a:gd name="T17" fmla="*/ 1245 h 2356"/>
                <a:gd name="T18" fmla="*/ 1158 w 2356"/>
                <a:gd name="T19" fmla="*/ 2222 h 2356"/>
                <a:gd name="T20" fmla="*/ 136 w 2356"/>
                <a:gd name="T21" fmla="*/ 1245 h 2356"/>
                <a:gd name="T22" fmla="*/ 1158 w 2356"/>
                <a:gd name="T23" fmla="*/ 134 h 2356"/>
                <a:gd name="T24" fmla="*/ 1158 w 2356"/>
                <a:gd name="T25" fmla="*/ 134 h 2356"/>
                <a:gd name="T26" fmla="*/ 1570 w 2356"/>
                <a:gd name="T27" fmla="*/ 533 h 2356"/>
                <a:gd name="T28" fmla="*/ 357 w 2356"/>
                <a:gd name="T29" fmla="*/ 533 h 2356"/>
                <a:gd name="T30" fmla="*/ 1158 w 2356"/>
                <a:gd name="T31" fmla="*/ 134 h 2356"/>
                <a:gd name="T32" fmla="*/ 1999 w 2356"/>
                <a:gd name="T33" fmla="*/ 533 h 2356"/>
                <a:gd name="T34" fmla="*/ 1999 w 2356"/>
                <a:gd name="T35" fmla="*/ 533 h 2356"/>
                <a:gd name="T36" fmla="*/ 1735 w 2356"/>
                <a:gd name="T37" fmla="*/ 533 h 2356"/>
                <a:gd name="T38" fmla="*/ 1582 w 2356"/>
                <a:gd name="T39" fmla="*/ 338 h 2356"/>
                <a:gd name="T40" fmla="*/ 1400 w 2356"/>
                <a:gd name="T41" fmla="*/ 157 h 2356"/>
                <a:gd name="T42" fmla="*/ 1999 w 2356"/>
                <a:gd name="T43" fmla="*/ 533 h 2356"/>
                <a:gd name="T44" fmla="*/ 1817 w 2356"/>
                <a:gd name="T45" fmla="*/ 1111 h 2356"/>
                <a:gd name="T46" fmla="*/ 1817 w 2356"/>
                <a:gd name="T47" fmla="*/ 1111 h 2356"/>
                <a:gd name="T48" fmla="*/ 136 w 2356"/>
                <a:gd name="T49" fmla="*/ 1111 h 2356"/>
                <a:gd name="T50" fmla="*/ 268 w 2356"/>
                <a:gd name="T51" fmla="*/ 667 h 2356"/>
                <a:gd name="T52" fmla="*/ 1662 w 2356"/>
                <a:gd name="T53" fmla="*/ 667 h 2356"/>
                <a:gd name="T54" fmla="*/ 1817 w 2356"/>
                <a:gd name="T55" fmla="*/ 1111 h 2356"/>
                <a:gd name="T56" fmla="*/ 1951 w 2356"/>
                <a:gd name="T57" fmla="*/ 1111 h 2356"/>
                <a:gd name="T58" fmla="*/ 1951 w 2356"/>
                <a:gd name="T59" fmla="*/ 1111 h 2356"/>
                <a:gd name="T60" fmla="*/ 1816 w 2356"/>
                <a:gd name="T61" fmla="*/ 667 h 2356"/>
                <a:gd name="T62" fmla="*/ 2088 w 2356"/>
                <a:gd name="T63" fmla="*/ 667 h 2356"/>
                <a:gd name="T64" fmla="*/ 2220 w 2356"/>
                <a:gd name="T65" fmla="*/ 1111 h 2356"/>
                <a:gd name="T66" fmla="*/ 1951 w 2356"/>
                <a:gd name="T67" fmla="*/ 1111 h 2356"/>
                <a:gd name="T68" fmla="*/ 1178 w 2356"/>
                <a:gd name="T69" fmla="*/ 0 h 2356"/>
                <a:gd name="T70" fmla="*/ 1178 w 2356"/>
                <a:gd name="T71" fmla="*/ 0 h 2356"/>
                <a:gd name="T72" fmla="*/ 0 w 2356"/>
                <a:gd name="T73" fmla="*/ 1178 h 2356"/>
                <a:gd name="T74" fmla="*/ 1178 w 2356"/>
                <a:gd name="T75" fmla="*/ 2356 h 2356"/>
                <a:gd name="T76" fmla="*/ 2356 w 2356"/>
                <a:gd name="T77" fmla="*/ 1178 h 2356"/>
                <a:gd name="T78" fmla="*/ 1178 w 2356"/>
                <a:gd name="T79" fmla="*/ 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56" h="2356">
                  <a:moveTo>
                    <a:pt x="1400" y="2198"/>
                  </a:moveTo>
                  <a:lnTo>
                    <a:pt x="1400" y="2198"/>
                  </a:lnTo>
                  <a:cubicBezTo>
                    <a:pt x="1456" y="2149"/>
                    <a:pt x="1519" y="2089"/>
                    <a:pt x="1582" y="2018"/>
                  </a:cubicBezTo>
                  <a:cubicBezTo>
                    <a:pt x="1806" y="1768"/>
                    <a:pt x="1932" y="1502"/>
                    <a:pt x="1951" y="1245"/>
                  </a:cubicBezTo>
                  <a:lnTo>
                    <a:pt x="2220" y="1245"/>
                  </a:lnTo>
                  <a:cubicBezTo>
                    <a:pt x="2190" y="1714"/>
                    <a:pt x="1849" y="2101"/>
                    <a:pt x="1400" y="2198"/>
                  </a:cubicBezTo>
                  <a:close/>
                  <a:moveTo>
                    <a:pt x="136" y="1245"/>
                  </a:moveTo>
                  <a:lnTo>
                    <a:pt x="136" y="1245"/>
                  </a:lnTo>
                  <a:lnTo>
                    <a:pt x="1817" y="1245"/>
                  </a:lnTo>
                  <a:cubicBezTo>
                    <a:pt x="1775" y="1756"/>
                    <a:pt x="1257" y="2150"/>
                    <a:pt x="1158" y="2222"/>
                  </a:cubicBezTo>
                  <a:cubicBezTo>
                    <a:pt x="613" y="2211"/>
                    <a:pt x="170" y="1783"/>
                    <a:pt x="136" y="1245"/>
                  </a:cubicBezTo>
                  <a:close/>
                  <a:moveTo>
                    <a:pt x="1158" y="134"/>
                  </a:moveTo>
                  <a:lnTo>
                    <a:pt x="1158" y="134"/>
                  </a:lnTo>
                  <a:cubicBezTo>
                    <a:pt x="1215" y="175"/>
                    <a:pt x="1407" y="321"/>
                    <a:pt x="1570" y="533"/>
                  </a:cubicBezTo>
                  <a:lnTo>
                    <a:pt x="357" y="533"/>
                  </a:lnTo>
                  <a:cubicBezTo>
                    <a:pt x="544" y="295"/>
                    <a:pt x="833" y="140"/>
                    <a:pt x="1158" y="134"/>
                  </a:cubicBezTo>
                  <a:close/>
                  <a:moveTo>
                    <a:pt x="1999" y="533"/>
                  </a:moveTo>
                  <a:lnTo>
                    <a:pt x="1999" y="533"/>
                  </a:lnTo>
                  <a:lnTo>
                    <a:pt x="1735" y="533"/>
                  </a:lnTo>
                  <a:cubicBezTo>
                    <a:pt x="1691" y="467"/>
                    <a:pt x="1640" y="402"/>
                    <a:pt x="1582" y="338"/>
                  </a:cubicBezTo>
                  <a:cubicBezTo>
                    <a:pt x="1519" y="267"/>
                    <a:pt x="1456" y="207"/>
                    <a:pt x="1400" y="157"/>
                  </a:cubicBezTo>
                  <a:cubicBezTo>
                    <a:pt x="1641" y="210"/>
                    <a:pt x="1851" y="346"/>
                    <a:pt x="1999" y="533"/>
                  </a:cubicBezTo>
                  <a:close/>
                  <a:moveTo>
                    <a:pt x="1817" y="1111"/>
                  </a:moveTo>
                  <a:lnTo>
                    <a:pt x="1817" y="1111"/>
                  </a:lnTo>
                  <a:lnTo>
                    <a:pt x="136" y="1111"/>
                  </a:lnTo>
                  <a:cubicBezTo>
                    <a:pt x="146" y="951"/>
                    <a:pt x="193" y="800"/>
                    <a:pt x="268" y="667"/>
                  </a:cubicBezTo>
                  <a:lnTo>
                    <a:pt x="1662" y="667"/>
                  </a:lnTo>
                  <a:cubicBezTo>
                    <a:pt x="1743" y="799"/>
                    <a:pt x="1804" y="949"/>
                    <a:pt x="1817" y="1111"/>
                  </a:cubicBezTo>
                  <a:close/>
                  <a:moveTo>
                    <a:pt x="1951" y="1111"/>
                  </a:moveTo>
                  <a:lnTo>
                    <a:pt x="1951" y="1111"/>
                  </a:lnTo>
                  <a:cubicBezTo>
                    <a:pt x="1940" y="964"/>
                    <a:pt x="1894" y="815"/>
                    <a:pt x="1816" y="667"/>
                  </a:cubicBezTo>
                  <a:lnTo>
                    <a:pt x="2088" y="667"/>
                  </a:lnTo>
                  <a:cubicBezTo>
                    <a:pt x="2163" y="800"/>
                    <a:pt x="2210" y="951"/>
                    <a:pt x="2220" y="1111"/>
                  </a:cubicBezTo>
                  <a:lnTo>
                    <a:pt x="1951" y="1111"/>
                  </a:lnTo>
                  <a:close/>
                  <a:moveTo>
                    <a:pt x="1178" y="0"/>
                  </a:moveTo>
                  <a:lnTo>
                    <a:pt x="1178" y="0"/>
                  </a:lnTo>
                  <a:cubicBezTo>
                    <a:pt x="528" y="0"/>
                    <a:pt x="0" y="528"/>
                    <a:pt x="0" y="1178"/>
                  </a:cubicBezTo>
                  <a:cubicBezTo>
                    <a:pt x="0" y="1827"/>
                    <a:pt x="528" y="2356"/>
                    <a:pt x="1178" y="2356"/>
                  </a:cubicBezTo>
                  <a:cubicBezTo>
                    <a:pt x="1827" y="2356"/>
                    <a:pt x="2356" y="1827"/>
                    <a:pt x="2356" y="1178"/>
                  </a:cubicBezTo>
                  <a:cubicBezTo>
                    <a:pt x="2356" y="528"/>
                    <a:pt x="1827" y="0"/>
                    <a:pt x="11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20"/>
            <p:cNvSpPr>
              <a:spLocks/>
            </p:cNvSpPr>
            <p:nvPr/>
          </p:nvSpPr>
          <p:spPr bwMode="auto">
            <a:xfrm>
              <a:off x="7018338" y="4410075"/>
              <a:ext cx="1395413" cy="98425"/>
            </a:xfrm>
            <a:custGeom>
              <a:avLst/>
              <a:gdLst>
                <a:gd name="T0" fmla="*/ 1877 w 1877"/>
                <a:gd name="T1" fmla="*/ 133 h 133"/>
                <a:gd name="T2" fmla="*/ 1877 w 1877"/>
                <a:gd name="T3" fmla="*/ 133 h 133"/>
                <a:gd name="T4" fmla="*/ 0 w 1877"/>
                <a:gd name="T5" fmla="*/ 133 h 133"/>
                <a:gd name="T6" fmla="*/ 0 w 1877"/>
                <a:gd name="T7" fmla="*/ 0 h 133"/>
                <a:gd name="T8" fmla="*/ 1877 w 1877"/>
                <a:gd name="T9" fmla="*/ 0 h 133"/>
                <a:gd name="T10" fmla="*/ 1877 w 1877"/>
                <a:gd name="T11" fmla="*/ 133 h 133"/>
              </a:gdLst>
              <a:ahLst/>
              <a:cxnLst>
                <a:cxn ang="0">
                  <a:pos x="T0" y="T1"/>
                </a:cxn>
                <a:cxn ang="0">
                  <a:pos x="T2" y="T3"/>
                </a:cxn>
                <a:cxn ang="0">
                  <a:pos x="T4" y="T5"/>
                </a:cxn>
                <a:cxn ang="0">
                  <a:pos x="T6" y="T7"/>
                </a:cxn>
                <a:cxn ang="0">
                  <a:pos x="T8" y="T9"/>
                </a:cxn>
                <a:cxn ang="0">
                  <a:pos x="T10" y="T11"/>
                </a:cxn>
              </a:cxnLst>
              <a:rect l="0" t="0" r="r" b="b"/>
              <a:pathLst>
                <a:path w="1877" h="133">
                  <a:moveTo>
                    <a:pt x="1877" y="133"/>
                  </a:moveTo>
                  <a:lnTo>
                    <a:pt x="1877" y="133"/>
                  </a:lnTo>
                  <a:lnTo>
                    <a:pt x="0" y="133"/>
                  </a:lnTo>
                  <a:lnTo>
                    <a:pt x="0" y="0"/>
                  </a:lnTo>
                  <a:lnTo>
                    <a:pt x="1877" y="0"/>
                  </a:lnTo>
                  <a:lnTo>
                    <a:pt x="1877" y="13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 17"/>
          <p:cNvGrpSpPr/>
          <p:nvPr userDrawn="1"/>
        </p:nvGrpSpPr>
        <p:grpSpPr>
          <a:xfrm rot="20374728">
            <a:off x="4785231" y="387210"/>
            <a:ext cx="1622425" cy="1374775"/>
            <a:chOff x="4127500" y="2500313"/>
            <a:chExt cx="1622425" cy="1374775"/>
          </a:xfrm>
          <a:solidFill>
            <a:srgbClr val="3D4E5B"/>
          </a:solidFill>
        </p:grpSpPr>
        <p:sp>
          <p:nvSpPr>
            <p:cNvPr id="19" name="Freeform 15"/>
            <p:cNvSpPr>
              <a:spLocks/>
            </p:cNvSpPr>
            <p:nvPr/>
          </p:nvSpPr>
          <p:spPr bwMode="auto">
            <a:xfrm>
              <a:off x="4127500" y="2500313"/>
              <a:ext cx="1622425" cy="1374775"/>
            </a:xfrm>
            <a:custGeom>
              <a:avLst/>
              <a:gdLst>
                <a:gd name="T0" fmla="*/ 2165 w 2184"/>
                <a:gd name="T1" fmla="*/ 381 h 1854"/>
                <a:gd name="T2" fmla="*/ 2165 w 2184"/>
                <a:gd name="T3" fmla="*/ 381 h 1854"/>
                <a:gd name="T4" fmla="*/ 1142 w 2184"/>
                <a:gd name="T5" fmla="*/ 7 h 1854"/>
                <a:gd name="T6" fmla="*/ 1071 w 2184"/>
                <a:gd name="T7" fmla="*/ 7 h 1854"/>
                <a:gd name="T8" fmla="*/ 19 w 2184"/>
                <a:gd name="T9" fmla="*/ 392 h 1854"/>
                <a:gd name="T10" fmla="*/ 19 w 2184"/>
                <a:gd name="T11" fmla="*/ 417 h 1854"/>
                <a:gd name="T12" fmla="*/ 103 w 2184"/>
                <a:gd name="T13" fmla="*/ 448 h 1854"/>
                <a:gd name="T14" fmla="*/ 103 w 2184"/>
                <a:gd name="T15" fmla="*/ 663 h 1854"/>
                <a:gd name="T16" fmla="*/ 63 w 2184"/>
                <a:gd name="T17" fmla="*/ 712 h 1854"/>
                <a:gd name="T18" fmla="*/ 103 w 2184"/>
                <a:gd name="T19" fmla="*/ 761 h 1854"/>
                <a:gd name="T20" fmla="*/ 103 w 2184"/>
                <a:gd name="T21" fmla="*/ 786 h 1854"/>
                <a:gd name="T22" fmla="*/ 89 w 2184"/>
                <a:gd name="T23" fmla="*/ 786 h 1854"/>
                <a:gd name="T24" fmla="*/ 50 w 2184"/>
                <a:gd name="T25" fmla="*/ 825 h 1854"/>
                <a:gd name="T26" fmla="*/ 50 w 2184"/>
                <a:gd name="T27" fmla="*/ 1814 h 1854"/>
                <a:gd name="T28" fmla="*/ 89 w 2184"/>
                <a:gd name="T29" fmla="*/ 1854 h 1854"/>
                <a:gd name="T30" fmla="*/ 136 w 2184"/>
                <a:gd name="T31" fmla="*/ 1854 h 1854"/>
                <a:gd name="T32" fmla="*/ 176 w 2184"/>
                <a:gd name="T33" fmla="*/ 1814 h 1854"/>
                <a:gd name="T34" fmla="*/ 176 w 2184"/>
                <a:gd name="T35" fmla="*/ 825 h 1854"/>
                <a:gd name="T36" fmla="*/ 136 w 2184"/>
                <a:gd name="T37" fmla="*/ 786 h 1854"/>
                <a:gd name="T38" fmla="*/ 123 w 2184"/>
                <a:gd name="T39" fmla="*/ 786 h 1854"/>
                <a:gd name="T40" fmla="*/ 123 w 2184"/>
                <a:gd name="T41" fmla="*/ 761 h 1854"/>
                <a:gd name="T42" fmla="*/ 162 w 2184"/>
                <a:gd name="T43" fmla="*/ 712 h 1854"/>
                <a:gd name="T44" fmla="*/ 123 w 2184"/>
                <a:gd name="T45" fmla="*/ 663 h 1854"/>
                <a:gd name="T46" fmla="*/ 123 w 2184"/>
                <a:gd name="T47" fmla="*/ 455 h 1854"/>
                <a:gd name="T48" fmla="*/ 1042 w 2184"/>
                <a:gd name="T49" fmla="*/ 791 h 1854"/>
                <a:gd name="T50" fmla="*/ 1113 w 2184"/>
                <a:gd name="T51" fmla="*/ 791 h 1854"/>
                <a:gd name="T52" fmla="*/ 2165 w 2184"/>
                <a:gd name="T53" fmla="*/ 407 h 1854"/>
                <a:gd name="T54" fmla="*/ 2165 w 2184"/>
                <a:gd name="T55" fmla="*/ 381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4" h="1854">
                  <a:moveTo>
                    <a:pt x="2165" y="381"/>
                  </a:moveTo>
                  <a:lnTo>
                    <a:pt x="2165" y="381"/>
                  </a:lnTo>
                  <a:lnTo>
                    <a:pt x="1142" y="7"/>
                  </a:lnTo>
                  <a:cubicBezTo>
                    <a:pt x="1122" y="0"/>
                    <a:pt x="1091" y="0"/>
                    <a:pt x="1071" y="7"/>
                  </a:cubicBezTo>
                  <a:lnTo>
                    <a:pt x="19" y="392"/>
                  </a:lnTo>
                  <a:cubicBezTo>
                    <a:pt x="0" y="399"/>
                    <a:pt x="0" y="410"/>
                    <a:pt x="19" y="417"/>
                  </a:cubicBezTo>
                  <a:lnTo>
                    <a:pt x="103" y="448"/>
                  </a:lnTo>
                  <a:lnTo>
                    <a:pt x="103" y="663"/>
                  </a:lnTo>
                  <a:cubicBezTo>
                    <a:pt x="80" y="668"/>
                    <a:pt x="63" y="688"/>
                    <a:pt x="63" y="712"/>
                  </a:cubicBezTo>
                  <a:cubicBezTo>
                    <a:pt x="63" y="736"/>
                    <a:pt x="80" y="756"/>
                    <a:pt x="103" y="761"/>
                  </a:cubicBezTo>
                  <a:lnTo>
                    <a:pt x="103" y="786"/>
                  </a:lnTo>
                  <a:lnTo>
                    <a:pt x="89" y="786"/>
                  </a:lnTo>
                  <a:cubicBezTo>
                    <a:pt x="67" y="786"/>
                    <a:pt x="50" y="804"/>
                    <a:pt x="50" y="825"/>
                  </a:cubicBezTo>
                  <a:lnTo>
                    <a:pt x="50" y="1814"/>
                  </a:lnTo>
                  <a:cubicBezTo>
                    <a:pt x="50" y="1836"/>
                    <a:pt x="67" y="1854"/>
                    <a:pt x="89" y="1854"/>
                  </a:cubicBezTo>
                  <a:lnTo>
                    <a:pt x="136" y="1854"/>
                  </a:lnTo>
                  <a:cubicBezTo>
                    <a:pt x="158" y="1854"/>
                    <a:pt x="176" y="1836"/>
                    <a:pt x="176" y="1814"/>
                  </a:cubicBezTo>
                  <a:lnTo>
                    <a:pt x="176" y="825"/>
                  </a:lnTo>
                  <a:cubicBezTo>
                    <a:pt x="176" y="804"/>
                    <a:pt x="158" y="786"/>
                    <a:pt x="136" y="786"/>
                  </a:cubicBezTo>
                  <a:lnTo>
                    <a:pt x="123" y="786"/>
                  </a:lnTo>
                  <a:lnTo>
                    <a:pt x="123" y="761"/>
                  </a:lnTo>
                  <a:cubicBezTo>
                    <a:pt x="145" y="756"/>
                    <a:pt x="162" y="736"/>
                    <a:pt x="162" y="712"/>
                  </a:cubicBezTo>
                  <a:cubicBezTo>
                    <a:pt x="162" y="688"/>
                    <a:pt x="145" y="668"/>
                    <a:pt x="123" y="663"/>
                  </a:cubicBezTo>
                  <a:lnTo>
                    <a:pt x="123" y="455"/>
                  </a:lnTo>
                  <a:lnTo>
                    <a:pt x="1042" y="791"/>
                  </a:lnTo>
                  <a:cubicBezTo>
                    <a:pt x="1062" y="798"/>
                    <a:pt x="1093" y="798"/>
                    <a:pt x="1113" y="791"/>
                  </a:cubicBezTo>
                  <a:lnTo>
                    <a:pt x="2165" y="407"/>
                  </a:lnTo>
                  <a:cubicBezTo>
                    <a:pt x="2184" y="400"/>
                    <a:pt x="2184" y="388"/>
                    <a:pt x="2165" y="3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6"/>
            <p:cNvSpPr>
              <a:spLocks/>
            </p:cNvSpPr>
            <p:nvPr/>
          </p:nvSpPr>
          <p:spPr bwMode="auto">
            <a:xfrm>
              <a:off x="4283075" y="2881313"/>
              <a:ext cx="1312863" cy="498475"/>
            </a:xfrm>
            <a:custGeom>
              <a:avLst/>
              <a:gdLst>
                <a:gd name="T0" fmla="*/ 1740 w 1766"/>
                <a:gd name="T1" fmla="*/ 5 h 672"/>
                <a:gd name="T2" fmla="*/ 1740 w 1766"/>
                <a:gd name="T3" fmla="*/ 5 h 672"/>
                <a:gd name="T4" fmla="*/ 883 w 1766"/>
                <a:gd name="T5" fmla="*/ 330 h 672"/>
                <a:gd name="T6" fmla="*/ 26 w 1766"/>
                <a:gd name="T7" fmla="*/ 5 h 672"/>
                <a:gd name="T8" fmla="*/ 0 w 1766"/>
                <a:gd name="T9" fmla="*/ 20 h 672"/>
                <a:gd name="T10" fmla="*/ 0 w 1766"/>
                <a:gd name="T11" fmla="*/ 312 h 672"/>
                <a:gd name="T12" fmla="*/ 26 w 1766"/>
                <a:gd name="T13" fmla="*/ 347 h 672"/>
                <a:gd name="T14" fmla="*/ 690 w 1766"/>
                <a:gd name="T15" fmla="*/ 599 h 672"/>
                <a:gd name="T16" fmla="*/ 883 w 1766"/>
                <a:gd name="T17" fmla="*/ 672 h 672"/>
                <a:gd name="T18" fmla="*/ 1076 w 1766"/>
                <a:gd name="T19" fmla="*/ 599 h 672"/>
                <a:gd name="T20" fmla="*/ 1740 w 1766"/>
                <a:gd name="T21" fmla="*/ 347 h 672"/>
                <a:gd name="T22" fmla="*/ 1766 w 1766"/>
                <a:gd name="T23" fmla="*/ 312 h 672"/>
                <a:gd name="T24" fmla="*/ 1766 w 1766"/>
                <a:gd name="T25" fmla="*/ 20 h 672"/>
                <a:gd name="T26" fmla="*/ 1740 w 1766"/>
                <a:gd name="T27" fmla="*/ 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72">
                  <a:moveTo>
                    <a:pt x="1740" y="5"/>
                  </a:moveTo>
                  <a:lnTo>
                    <a:pt x="1740" y="5"/>
                  </a:lnTo>
                  <a:lnTo>
                    <a:pt x="883" y="330"/>
                  </a:lnTo>
                  <a:lnTo>
                    <a:pt x="26" y="5"/>
                  </a:lnTo>
                  <a:cubicBezTo>
                    <a:pt x="12" y="0"/>
                    <a:pt x="0" y="7"/>
                    <a:pt x="0" y="20"/>
                  </a:cubicBezTo>
                  <a:lnTo>
                    <a:pt x="0" y="312"/>
                  </a:lnTo>
                  <a:cubicBezTo>
                    <a:pt x="0" y="326"/>
                    <a:pt x="12" y="341"/>
                    <a:pt x="26" y="347"/>
                  </a:cubicBezTo>
                  <a:lnTo>
                    <a:pt x="690" y="599"/>
                  </a:lnTo>
                  <a:lnTo>
                    <a:pt x="883" y="672"/>
                  </a:lnTo>
                  <a:lnTo>
                    <a:pt x="1076" y="599"/>
                  </a:lnTo>
                  <a:lnTo>
                    <a:pt x="1740" y="347"/>
                  </a:lnTo>
                  <a:cubicBezTo>
                    <a:pt x="1754" y="341"/>
                    <a:pt x="1766" y="326"/>
                    <a:pt x="1766" y="312"/>
                  </a:cubicBezTo>
                  <a:lnTo>
                    <a:pt x="1766" y="20"/>
                  </a:lnTo>
                  <a:cubicBezTo>
                    <a:pt x="1766" y="7"/>
                    <a:pt x="1754" y="0"/>
                    <a:pt x="1740"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 20"/>
          <p:cNvGrpSpPr/>
          <p:nvPr userDrawn="1"/>
        </p:nvGrpSpPr>
        <p:grpSpPr>
          <a:xfrm rot="20352567">
            <a:off x="6565204" y="373792"/>
            <a:ext cx="620097" cy="619534"/>
            <a:chOff x="6854825" y="3143250"/>
            <a:chExt cx="1749425" cy="1747838"/>
          </a:xfrm>
          <a:solidFill>
            <a:srgbClr val="3D4E5B"/>
          </a:solidFill>
        </p:grpSpPr>
        <p:sp>
          <p:nvSpPr>
            <p:cNvPr id="22" name="Freeform 17"/>
            <p:cNvSpPr>
              <a:spLocks/>
            </p:cNvSpPr>
            <p:nvPr/>
          </p:nvSpPr>
          <p:spPr bwMode="auto">
            <a:xfrm>
              <a:off x="7135813" y="3151188"/>
              <a:ext cx="603250" cy="1731963"/>
            </a:xfrm>
            <a:custGeom>
              <a:avLst/>
              <a:gdLst>
                <a:gd name="T0" fmla="*/ 739 w 812"/>
                <a:gd name="T1" fmla="*/ 2334 h 2334"/>
                <a:gd name="T2" fmla="*/ 739 w 812"/>
                <a:gd name="T3" fmla="*/ 2334 h 2334"/>
                <a:gd name="T4" fmla="*/ 371 w 812"/>
                <a:gd name="T5" fmla="*/ 2007 h 2334"/>
                <a:gd name="T6" fmla="*/ 0 w 812"/>
                <a:gd name="T7" fmla="*/ 1167 h 2334"/>
                <a:gd name="T8" fmla="*/ 371 w 812"/>
                <a:gd name="T9" fmla="*/ 327 h 2334"/>
                <a:gd name="T10" fmla="*/ 739 w 812"/>
                <a:gd name="T11" fmla="*/ 0 h 2334"/>
                <a:gd name="T12" fmla="*/ 812 w 812"/>
                <a:gd name="T13" fmla="*/ 111 h 2334"/>
                <a:gd name="T14" fmla="*/ 776 w 812"/>
                <a:gd name="T15" fmla="*/ 56 h 2334"/>
                <a:gd name="T16" fmla="*/ 812 w 812"/>
                <a:gd name="T17" fmla="*/ 111 h 2334"/>
                <a:gd name="T18" fmla="*/ 133 w 812"/>
                <a:gd name="T19" fmla="*/ 1167 h 2334"/>
                <a:gd name="T20" fmla="*/ 812 w 812"/>
                <a:gd name="T21" fmla="*/ 2222 h 2334"/>
                <a:gd name="T22" fmla="*/ 739 w 812"/>
                <a:gd name="T23" fmla="*/ 2334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2334">
                  <a:moveTo>
                    <a:pt x="739" y="2334"/>
                  </a:moveTo>
                  <a:lnTo>
                    <a:pt x="739" y="2334"/>
                  </a:lnTo>
                  <a:cubicBezTo>
                    <a:pt x="731" y="2329"/>
                    <a:pt x="552" y="2209"/>
                    <a:pt x="371" y="2007"/>
                  </a:cubicBezTo>
                  <a:cubicBezTo>
                    <a:pt x="128" y="1736"/>
                    <a:pt x="0" y="1445"/>
                    <a:pt x="0" y="1167"/>
                  </a:cubicBezTo>
                  <a:cubicBezTo>
                    <a:pt x="0" y="888"/>
                    <a:pt x="128" y="598"/>
                    <a:pt x="371" y="327"/>
                  </a:cubicBezTo>
                  <a:cubicBezTo>
                    <a:pt x="552" y="125"/>
                    <a:pt x="731" y="5"/>
                    <a:pt x="739" y="0"/>
                  </a:cubicBezTo>
                  <a:lnTo>
                    <a:pt x="812" y="111"/>
                  </a:lnTo>
                  <a:lnTo>
                    <a:pt x="776" y="56"/>
                  </a:lnTo>
                  <a:lnTo>
                    <a:pt x="812" y="111"/>
                  </a:lnTo>
                  <a:cubicBezTo>
                    <a:pt x="806" y="116"/>
                    <a:pt x="133" y="571"/>
                    <a:pt x="133" y="1167"/>
                  </a:cubicBezTo>
                  <a:cubicBezTo>
                    <a:pt x="133" y="1764"/>
                    <a:pt x="806" y="2218"/>
                    <a:pt x="812" y="2222"/>
                  </a:cubicBezTo>
                  <a:lnTo>
                    <a:pt x="739" y="23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7661275" y="3194050"/>
              <a:ext cx="100013" cy="1647825"/>
            </a:xfrm>
            <a:custGeom>
              <a:avLst/>
              <a:gdLst>
                <a:gd name="T0" fmla="*/ 133 w 133"/>
                <a:gd name="T1" fmla="*/ 2222 h 2222"/>
                <a:gd name="T2" fmla="*/ 133 w 133"/>
                <a:gd name="T3" fmla="*/ 2222 h 2222"/>
                <a:gd name="T4" fmla="*/ 0 w 133"/>
                <a:gd name="T5" fmla="*/ 2222 h 2222"/>
                <a:gd name="T6" fmla="*/ 0 w 133"/>
                <a:gd name="T7" fmla="*/ 0 h 2222"/>
                <a:gd name="T8" fmla="*/ 133 w 133"/>
                <a:gd name="T9" fmla="*/ 0 h 2222"/>
                <a:gd name="T10" fmla="*/ 133 w 133"/>
                <a:gd name="T11" fmla="*/ 2222 h 2222"/>
              </a:gdLst>
              <a:ahLst/>
              <a:cxnLst>
                <a:cxn ang="0">
                  <a:pos x="T0" y="T1"/>
                </a:cxn>
                <a:cxn ang="0">
                  <a:pos x="T2" y="T3"/>
                </a:cxn>
                <a:cxn ang="0">
                  <a:pos x="T4" y="T5"/>
                </a:cxn>
                <a:cxn ang="0">
                  <a:pos x="T6" y="T7"/>
                </a:cxn>
                <a:cxn ang="0">
                  <a:pos x="T8" y="T9"/>
                </a:cxn>
                <a:cxn ang="0">
                  <a:pos x="T10" y="T11"/>
                </a:cxn>
              </a:cxnLst>
              <a:rect l="0" t="0" r="r" b="b"/>
              <a:pathLst>
                <a:path w="133" h="2222">
                  <a:moveTo>
                    <a:pt x="133" y="2222"/>
                  </a:moveTo>
                  <a:lnTo>
                    <a:pt x="133" y="2222"/>
                  </a:lnTo>
                  <a:lnTo>
                    <a:pt x="0" y="2222"/>
                  </a:lnTo>
                  <a:lnTo>
                    <a:pt x="0" y="0"/>
                  </a:lnTo>
                  <a:lnTo>
                    <a:pt x="133" y="0"/>
                  </a:lnTo>
                  <a:lnTo>
                    <a:pt x="133" y="222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9"/>
            <p:cNvSpPr>
              <a:spLocks noEditPoints="1"/>
            </p:cNvSpPr>
            <p:nvPr/>
          </p:nvSpPr>
          <p:spPr bwMode="auto">
            <a:xfrm>
              <a:off x="6854825" y="3143250"/>
              <a:ext cx="1749425" cy="1747838"/>
            </a:xfrm>
            <a:custGeom>
              <a:avLst/>
              <a:gdLst>
                <a:gd name="T0" fmla="*/ 1400 w 2356"/>
                <a:gd name="T1" fmla="*/ 2198 h 2356"/>
                <a:gd name="T2" fmla="*/ 1400 w 2356"/>
                <a:gd name="T3" fmla="*/ 2198 h 2356"/>
                <a:gd name="T4" fmla="*/ 1582 w 2356"/>
                <a:gd name="T5" fmla="*/ 2018 h 2356"/>
                <a:gd name="T6" fmla="*/ 1951 w 2356"/>
                <a:gd name="T7" fmla="*/ 1245 h 2356"/>
                <a:gd name="T8" fmla="*/ 2220 w 2356"/>
                <a:gd name="T9" fmla="*/ 1245 h 2356"/>
                <a:gd name="T10" fmla="*/ 1400 w 2356"/>
                <a:gd name="T11" fmla="*/ 2198 h 2356"/>
                <a:gd name="T12" fmla="*/ 136 w 2356"/>
                <a:gd name="T13" fmla="*/ 1245 h 2356"/>
                <a:gd name="T14" fmla="*/ 136 w 2356"/>
                <a:gd name="T15" fmla="*/ 1245 h 2356"/>
                <a:gd name="T16" fmla="*/ 1817 w 2356"/>
                <a:gd name="T17" fmla="*/ 1245 h 2356"/>
                <a:gd name="T18" fmla="*/ 1158 w 2356"/>
                <a:gd name="T19" fmla="*/ 2222 h 2356"/>
                <a:gd name="T20" fmla="*/ 136 w 2356"/>
                <a:gd name="T21" fmla="*/ 1245 h 2356"/>
                <a:gd name="T22" fmla="*/ 1158 w 2356"/>
                <a:gd name="T23" fmla="*/ 134 h 2356"/>
                <a:gd name="T24" fmla="*/ 1158 w 2356"/>
                <a:gd name="T25" fmla="*/ 134 h 2356"/>
                <a:gd name="T26" fmla="*/ 1570 w 2356"/>
                <a:gd name="T27" fmla="*/ 533 h 2356"/>
                <a:gd name="T28" fmla="*/ 357 w 2356"/>
                <a:gd name="T29" fmla="*/ 533 h 2356"/>
                <a:gd name="T30" fmla="*/ 1158 w 2356"/>
                <a:gd name="T31" fmla="*/ 134 h 2356"/>
                <a:gd name="T32" fmla="*/ 1999 w 2356"/>
                <a:gd name="T33" fmla="*/ 533 h 2356"/>
                <a:gd name="T34" fmla="*/ 1999 w 2356"/>
                <a:gd name="T35" fmla="*/ 533 h 2356"/>
                <a:gd name="T36" fmla="*/ 1735 w 2356"/>
                <a:gd name="T37" fmla="*/ 533 h 2356"/>
                <a:gd name="T38" fmla="*/ 1582 w 2356"/>
                <a:gd name="T39" fmla="*/ 338 h 2356"/>
                <a:gd name="T40" fmla="*/ 1400 w 2356"/>
                <a:gd name="T41" fmla="*/ 157 h 2356"/>
                <a:gd name="T42" fmla="*/ 1999 w 2356"/>
                <a:gd name="T43" fmla="*/ 533 h 2356"/>
                <a:gd name="T44" fmla="*/ 1817 w 2356"/>
                <a:gd name="T45" fmla="*/ 1111 h 2356"/>
                <a:gd name="T46" fmla="*/ 1817 w 2356"/>
                <a:gd name="T47" fmla="*/ 1111 h 2356"/>
                <a:gd name="T48" fmla="*/ 136 w 2356"/>
                <a:gd name="T49" fmla="*/ 1111 h 2356"/>
                <a:gd name="T50" fmla="*/ 268 w 2356"/>
                <a:gd name="T51" fmla="*/ 667 h 2356"/>
                <a:gd name="T52" fmla="*/ 1662 w 2356"/>
                <a:gd name="T53" fmla="*/ 667 h 2356"/>
                <a:gd name="T54" fmla="*/ 1817 w 2356"/>
                <a:gd name="T55" fmla="*/ 1111 h 2356"/>
                <a:gd name="T56" fmla="*/ 1951 w 2356"/>
                <a:gd name="T57" fmla="*/ 1111 h 2356"/>
                <a:gd name="T58" fmla="*/ 1951 w 2356"/>
                <a:gd name="T59" fmla="*/ 1111 h 2356"/>
                <a:gd name="T60" fmla="*/ 1816 w 2356"/>
                <a:gd name="T61" fmla="*/ 667 h 2356"/>
                <a:gd name="T62" fmla="*/ 2088 w 2356"/>
                <a:gd name="T63" fmla="*/ 667 h 2356"/>
                <a:gd name="T64" fmla="*/ 2220 w 2356"/>
                <a:gd name="T65" fmla="*/ 1111 h 2356"/>
                <a:gd name="T66" fmla="*/ 1951 w 2356"/>
                <a:gd name="T67" fmla="*/ 1111 h 2356"/>
                <a:gd name="T68" fmla="*/ 1178 w 2356"/>
                <a:gd name="T69" fmla="*/ 0 h 2356"/>
                <a:gd name="T70" fmla="*/ 1178 w 2356"/>
                <a:gd name="T71" fmla="*/ 0 h 2356"/>
                <a:gd name="T72" fmla="*/ 0 w 2356"/>
                <a:gd name="T73" fmla="*/ 1178 h 2356"/>
                <a:gd name="T74" fmla="*/ 1178 w 2356"/>
                <a:gd name="T75" fmla="*/ 2356 h 2356"/>
                <a:gd name="T76" fmla="*/ 2356 w 2356"/>
                <a:gd name="T77" fmla="*/ 1178 h 2356"/>
                <a:gd name="T78" fmla="*/ 1178 w 2356"/>
                <a:gd name="T79" fmla="*/ 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56" h="2356">
                  <a:moveTo>
                    <a:pt x="1400" y="2198"/>
                  </a:moveTo>
                  <a:lnTo>
                    <a:pt x="1400" y="2198"/>
                  </a:lnTo>
                  <a:cubicBezTo>
                    <a:pt x="1456" y="2149"/>
                    <a:pt x="1519" y="2089"/>
                    <a:pt x="1582" y="2018"/>
                  </a:cubicBezTo>
                  <a:cubicBezTo>
                    <a:pt x="1806" y="1768"/>
                    <a:pt x="1932" y="1502"/>
                    <a:pt x="1951" y="1245"/>
                  </a:cubicBezTo>
                  <a:lnTo>
                    <a:pt x="2220" y="1245"/>
                  </a:lnTo>
                  <a:cubicBezTo>
                    <a:pt x="2190" y="1714"/>
                    <a:pt x="1849" y="2101"/>
                    <a:pt x="1400" y="2198"/>
                  </a:cubicBezTo>
                  <a:close/>
                  <a:moveTo>
                    <a:pt x="136" y="1245"/>
                  </a:moveTo>
                  <a:lnTo>
                    <a:pt x="136" y="1245"/>
                  </a:lnTo>
                  <a:lnTo>
                    <a:pt x="1817" y="1245"/>
                  </a:lnTo>
                  <a:cubicBezTo>
                    <a:pt x="1775" y="1756"/>
                    <a:pt x="1257" y="2150"/>
                    <a:pt x="1158" y="2222"/>
                  </a:cubicBezTo>
                  <a:cubicBezTo>
                    <a:pt x="613" y="2211"/>
                    <a:pt x="170" y="1783"/>
                    <a:pt x="136" y="1245"/>
                  </a:cubicBezTo>
                  <a:close/>
                  <a:moveTo>
                    <a:pt x="1158" y="134"/>
                  </a:moveTo>
                  <a:lnTo>
                    <a:pt x="1158" y="134"/>
                  </a:lnTo>
                  <a:cubicBezTo>
                    <a:pt x="1215" y="175"/>
                    <a:pt x="1407" y="321"/>
                    <a:pt x="1570" y="533"/>
                  </a:cubicBezTo>
                  <a:lnTo>
                    <a:pt x="357" y="533"/>
                  </a:lnTo>
                  <a:cubicBezTo>
                    <a:pt x="544" y="295"/>
                    <a:pt x="833" y="140"/>
                    <a:pt x="1158" y="134"/>
                  </a:cubicBezTo>
                  <a:close/>
                  <a:moveTo>
                    <a:pt x="1999" y="533"/>
                  </a:moveTo>
                  <a:lnTo>
                    <a:pt x="1999" y="533"/>
                  </a:lnTo>
                  <a:lnTo>
                    <a:pt x="1735" y="533"/>
                  </a:lnTo>
                  <a:cubicBezTo>
                    <a:pt x="1691" y="467"/>
                    <a:pt x="1640" y="402"/>
                    <a:pt x="1582" y="338"/>
                  </a:cubicBezTo>
                  <a:cubicBezTo>
                    <a:pt x="1519" y="267"/>
                    <a:pt x="1456" y="207"/>
                    <a:pt x="1400" y="157"/>
                  </a:cubicBezTo>
                  <a:cubicBezTo>
                    <a:pt x="1641" y="210"/>
                    <a:pt x="1851" y="346"/>
                    <a:pt x="1999" y="533"/>
                  </a:cubicBezTo>
                  <a:close/>
                  <a:moveTo>
                    <a:pt x="1817" y="1111"/>
                  </a:moveTo>
                  <a:lnTo>
                    <a:pt x="1817" y="1111"/>
                  </a:lnTo>
                  <a:lnTo>
                    <a:pt x="136" y="1111"/>
                  </a:lnTo>
                  <a:cubicBezTo>
                    <a:pt x="146" y="951"/>
                    <a:pt x="193" y="800"/>
                    <a:pt x="268" y="667"/>
                  </a:cubicBezTo>
                  <a:lnTo>
                    <a:pt x="1662" y="667"/>
                  </a:lnTo>
                  <a:cubicBezTo>
                    <a:pt x="1743" y="799"/>
                    <a:pt x="1804" y="949"/>
                    <a:pt x="1817" y="1111"/>
                  </a:cubicBezTo>
                  <a:close/>
                  <a:moveTo>
                    <a:pt x="1951" y="1111"/>
                  </a:moveTo>
                  <a:lnTo>
                    <a:pt x="1951" y="1111"/>
                  </a:lnTo>
                  <a:cubicBezTo>
                    <a:pt x="1940" y="964"/>
                    <a:pt x="1894" y="815"/>
                    <a:pt x="1816" y="667"/>
                  </a:cubicBezTo>
                  <a:lnTo>
                    <a:pt x="2088" y="667"/>
                  </a:lnTo>
                  <a:cubicBezTo>
                    <a:pt x="2163" y="800"/>
                    <a:pt x="2210" y="951"/>
                    <a:pt x="2220" y="1111"/>
                  </a:cubicBezTo>
                  <a:lnTo>
                    <a:pt x="1951" y="1111"/>
                  </a:lnTo>
                  <a:close/>
                  <a:moveTo>
                    <a:pt x="1178" y="0"/>
                  </a:moveTo>
                  <a:lnTo>
                    <a:pt x="1178" y="0"/>
                  </a:lnTo>
                  <a:cubicBezTo>
                    <a:pt x="528" y="0"/>
                    <a:pt x="0" y="528"/>
                    <a:pt x="0" y="1178"/>
                  </a:cubicBezTo>
                  <a:cubicBezTo>
                    <a:pt x="0" y="1827"/>
                    <a:pt x="528" y="2356"/>
                    <a:pt x="1178" y="2356"/>
                  </a:cubicBezTo>
                  <a:cubicBezTo>
                    <a:pt x="1827" y="2356"/>
                    <a:pt x="2356" y="1827"/>
                    <a:pt x="2356" y="1178"/>
                  </a:cubicBezTo>
                  <a:cubicBezTo>
                    <a:pt x="2356" y="528"/>
                    <a:pt x="1827" y="0"/>
                    <a:pt x="11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0"/>
            <p:cNvSpPr>
              <a:spLocks/>
            </p:cNvSpPr>
            <p:nvPr/>
          </p:nvSpPr>
          <p:spPr bwMode="auto">
            <a:xfrm>
              <a:off x="7018338" y="4410075"/>
              <a:ext cx="1395413" cy="98425"/>
            </a:xfrm>
            <a:custGeom>
              <a:avLst/>
              <a:gdLst>
                <a:gd name="T0" fmla="*/ 1877 w 1877"/>
                <a:gd name="T1" fmla="*/ 133 h 133"/>
                <a:gd name="T2" fmla="*/ 1877 w 1877"/>
                <a:gd name="T3" fmla="*/ 133 h 133"/>
                <a:gd name="T4" fmla="*/ 0 w 1877"/>
                <a:gd name="T5" fmla="*/ 133 h 133"/>
                <a:gd name="T6" fmla="*/ 0 w 1877"/>
                <a:gd name="T7" fmla="*/ 0 h 133"/>
                <a:gd name="T8" fmla="*/ 1877 w 1877"/>
                <a:gd name="T9" fmla="*/ 0 h 133"/>
                <a:gd name="T10" fmla="*/ 1877 w 1877"/>
                <a:gd name="T11" fmla="*/ 133 h 133"/>
              </a:gdLst>
              <a:ahLst/>
              <a:cxnLst>
                <a:cxn ang="0">
                  <a:pos x="T0" y="T1"/>
                </a:cxn>
                <a:cxn ang="0">
                  <a:pos x="T2" y="T3"/>
                </a:cxn>
                <a:cxn ang="0">
                  <a:pos x="T4" y="T5"/>
                </a:cxn>
                <a:cxn ang="0">
                  <a:pos x="T6" y="T7"/>
                </a:cxn>
                <a:cxn ang="0">
                  <a:pos x="T8" y="T9"/>
                </a:cxn>
                <a:cxn ang="0">
                  <a:pos x="T10" y="T11"/>
                </a:cxn>
              </a:cxnLst>
              <a:rect l="0" t="0" r="r" b="b"/>
              <a:pathLst>
                <a:path w="1877" h="133">
                  <a:moveTo>
                    <a:pt x="1877" y="133"/>
                  </a:moveTo>
                  <a:lnTo>
                    <a:pt x="1877" y="133"/>
                  </a:lnTo>
                  <a:lnTo>
                    <a:pt x="0" y="133"/>
                  </a:lnTo>
                  <a:lnTo>
                    <a:pt x="0" y="0"/>
                  </a:lnTo>
                  <a:lnTo>
                    <a:pt x="1877" y="0"/>
                  </a:lnTo>
                  <a:lnTo>
                    <a:pt x="1877" y="13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 25"/>
          <p:cNvGrpSpPr/>
          <p:nvPr userDrawn="1"/>
        </p:nvGrpSpPr>
        <p:grpSpPr>
          <a:xfrm>
            <a:off x="8306896" y="3372321"/>
            <a:ext cx="4293017" cy="4284985"/>
            <a:chOff x="6262688" y="5170488"/>
            <a:chExt cx="1697038" cy="1693863"/>
          </a:xfrm>
          <a:solidFill>
            <a:srgbClr val="3D4E5B"/>
          </a:solidFill>
        </p:grpSpPr>
        <p:sp>
          <p:nvSpPr>
            <p:cNvPr id="27" name="Freeform 28"/>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142 w 2284"/>
                <a:gd name="T9" fmla="*/ 2204 h 2284"/>
                <a:gd name="T10" fmla="*/ 1405 w 2284"/>
                <a:gd name="T11" fmla="*/ 1921 h 2284"/>
                <a:gd name="T12" fmla="*/ 528 w 2284"/>
                <a:gd name="T13" fmla="*/ 1940 h 2284"/>
                <a:gd name="T14" fmla="*/ 704 w 2284"/>
                <a:gd name="T15" fmla="*/ 1580 h 2284"/>
                <a:gd name="T16" fmla="*/ 80 w 2284"/>
                <a:gd name="T17" fmla="*/ 1143 h 2284"/>
                <a:gd name="T18" fmla="*/ 523 w 2284"/>
                <a:gd name="T19" fmla="*/ 1142 h 2284"/>
                <a:gd name="T20" fmla="*/ 391 w 2284"/>
                <a:gd name="T21" fmla="*/ 392 h 2284"/>
                <a:gd name="T22" fmla="*/ 778 w 2284"/>
                <a:gd name="T23" fmla="*/ 407 h 2284"/>
                <a:gd name="T24" fmla="*/ 391 w 2284"/>
                <a:gd name="T25" fmla="*/ 392 h 2284"/>
                <a:gd name="T26" fmla="*/ 1405 w 2284"/>
                <a:gd name="T27" fmla="*/ 364 h 2284"/>
                <a:gd name="T28" fmla="*/ 1142 w 2284"/>
                <a:gd name="T29" fmla="*/ 80 h 2284"/>
                <a:gd name="T30" fmla="*/ 1591 w 2284"/>
                <a:gd name="T31" fmla="*/ 788 h 2284"/>
                <a:gd name="T32" fmla="*/ 1607 w 2284"/>
                <a:gd name="T33" fmla="*/ 950 h 2284"/>
                <a:gd name="T34" fmla="*/ 1614 w 2284"/>
                <a:gd name="T35" fmla="*/ 1143 h 2284"/>
                <a:gd name="T36" fmla="*/ 1613 w 2284"/>
                <a:gd name="T37" fmla="*/ 1204 h 2284"/>
                <a:gd name="T38" fmla="*/ 1711 w 2284"/>
                <a:gd name="T39" fmla="*/ 1210 h 2284"/>
                <a:gd name="T40" fmla="*/ 1607 w 2284"/>
                <a:gd name="T41" fmla="*/ 1335 h 2284"/>
                <a:gd name="T42" fmla="*/ 1476 w 2284"/>
                <a:gd name="T43" fmla="*/ 1476 h 2284"/>
                <a:gd name="T44" fmla="*/ 1431 w 2284"/>
                <a:gd name="T45" fmla="*/ 1520 h 2284"/>
                <a:gd name="T46" fmla="*/ 1496 w 2284"/>
                <a:gd name="T47" fmla="*/ 1592 h 2284"/>
                <a:gd name="T48" fmla="*/ 1335 w 2284"/>
                <a:gd name="T49" fmla="*/ 1608 h 2284"/>
                <a:gd name="T50" fmla="*/ 1142 w 2284"/>
                <a:gd name="T51" fmla="*/ 1615 h 2284"/>
                <a:gd name="T52" fmla="*/ 1081 w 2284"/>
                <a:gd name="T53" fmla="*/ 1614 h 2284"/>
                <a:gd name="T54" fmla="*/ 1074 w 2284"/>
                <a:gd name="T55" fmla="*/ 1711 h 2284"/>
                <a:gd name="T56" fmla="*/ 949 w 2284"/>
                <a:gd name="T57" fmla="*/ 1608 h 2284"/>
                <a:gd name="T58" fmla="*/ 808 w 2284"/>
                <a:gd name="T59" fmla="*/ 1476 h 2284"/>
                <a:gd name="T60" fmla="*/ 764 w 2284"/>
                <a:gd name="T61" fmla="*/ 1432 h 2284"/>
                <a:gd name="T62" fmla="*/ 692 w 2284"/>
                <a:gd name="T63" fmla="*/ 1497 h 2284"/>
                <a:gd name="T64" fmla="*/ 676 w 2284"/>
                <a:gd name="T65" fmla="*/ 1335 h 2284"/>
                <a:gd name="T66" fmla="*/ 669 w 2284"/>
                <a:gd name="T67" fmla="*/ 1143 h 2284"/>
                <a:gd name="T68" fmla="*/ 670 w 2284"/>
                <a:gd name="T69" fmla="*/ 1080 h 2284"/>
                <a:gd name="T70" fmla="*/ 573 w 2284"/>
                <a:gd name="T71" fmla="*/ 1075 h 2284"/>
                <a:gd name="T72" fmla="*/ 676 w 2284"/>
                <a:gd name="T73" fmla="*/ 950 h 2284"/>
                <a:gd name="T74" fmla="*/ 808 w 2284"/>
                <a:gd name="T75" fmla="*/ 809 h 2284"/>
                <a:gd name="T76" fmla="*/ 852 w 2284"/>
                <a:gd name="T77" fmla="*/ 765 h 2284"/>
                <a:gd name="T78" fmla="*/ 787 w 2284"/>
                <a:gd name="T79" fmla="*/ 693 h 2284"/>
                <a:gd name="T80" fmla="*/ 949 w 2284"/>
                <a:gd name="T81" fmla="*/ 677 h 2284"/>
                <a:gd name="T82" fmla="*/ 1142 w 2284"/>
                <a:gd name="T83" fmla="*/ 670 h 2284"/>
                <a:gd name="T84" fmla="*/ 1203 w 2284"/>
                <a:gd name="T85" fmla="*/ 671 h 2284"/>
                <a:gd name="T86" fmla="*/ 1210 w 2284"/>
                <a:gd name="T87" fmla="*/ 574 h 2284"/>
                <a:gd name="T88" fmla="*/ 1335 w 2284"/>
                <a:gd name="T89" fmla="*/ 677 h 2284"/>
                <a:gd name="T90" fmla="*/ 1431 w 2284"/>
                <a:gd name="T91" fmla="*/ 765 h 2284"/>
                <a:gd name="T92" fmla="*/ 1476 w 2284"/>
                <a:gd name="T93" fmla="*/ 809 h 2284"/>
                <a:gd name="T94" fmla="*/ 1529 w 2284"/>
                <a:gd name="T95" fmla="*/ 1303 h 2284"/>
                <a:gd name="T96" fmla="*/ 1142 w 2284"/>
                <a:gd name="T97" fmla="*/ 1535 h 2284"/>
                <a:gd name="T98" fmla="*/ 754 w 2284"/>
                <a:gd name="T99" fmla="*/ 1303 h 2284"/>
                <a:gd name="T100" fmla="*/ 864 w 2284"/>
                <a:gd name="T101" fmla="*/ 865 h 2284"/>
                <a:gd name="T102" fmla="*/ 1302 w 2284"/>
                <a:gd name="T103" fmla="*/ 755 h 2284"/>
                <a:gd name="T104" fmla="*/ 1534 w 2284"/>
                <a:gd name="T105" fmla="*/ 1143 h 2284"/>
                <a:gd name="T106" fmla="*/ 1893 w 2284"/>
                <a:gd name="T107" fmla="*/ 392 h 2284"/>
                <a:gd name="T108" fmla="*/ 1505 w 2284"/>
                <a:gd name="T109" fmla="*/ 407 h 2284"/>
                <a:gd name="T110" fmla="*/ 2284 w 2284"/>
                <a:gd name="T111" fmla="*/ 1143 h 2284"/>
                <a:gd name="T112" fmla="*/ 1756 w 2284"/>
                <a:gd name="T113" fmla="*/ 265 h 2284"/>
                <a:gd name="T114" fmla="*/ 806 w 2284"/>
                <a:gd name="T115" fmla="*/ 332 h 2284"/>
                <a:gd name="T116" fmla="*/ 331 w 2284"/>
                <a:gd name="T117" fmla="*/ 807 h 2284"/>
                <a:gd name="T118" fmla="*/ 334 w 2284"/>
                <a:gd name="T119" fmla="*/ 1950 h 2284"/>
                <a:gd name="T120" fmla="*/ 1142 w 2284"/>
                <a:gd name="T121" fmla="*/ 2284 h 2284"/>
                <a:gd name="T122" fmla="*/ 1949 w 2284"/>
                <a:gd name="T123" fmla="*/ 1950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607" y="950"/>
                  </a:moveTo>
                  <a:lnTo>
                    <a:pt x="1607" y="950"/>
                  </a:lnTo>
                  <a:cubicBezTo>
                    <a:pt x="1604" y="894"/>
                    <a:pt x="1598" y="840"/>
                    <a:pt x="1591" y="788"/>
                  </a:cubicBezTo>
                  <a:cubicBezTo>
                    <a:pt x="1685" y="804"/>
                    <a:pt x="1770" y="826"/>
                    <a:pt x="1844" y="851"/>
                  </a:cubicBezTo>
                  <a:cubicBezTo>
                    <a:pt x="1808" y="924"/>
                    <a:pt x="1763" y="999"/>
                    <a:pt x="1710" y="1075"/>
                  </a:cubicBezTo>
                  <a:cubicBezTo>
                    <a:pt x="1678" y="1033"/>
                    <a:pt x="1644" y="991"/>
                    <a:pt x="1607" y="950"/>
                  </a:cubicBezTo>
                  <a:close/>
                  <a:moveTo>
                    <a:pt x="1613" y="1204"/>
                  </a:moveTo>
                  <a:lnTo>
                    <a:pt x="1613" y="1204"/>
                  </a:lnTo>
                  <a:cubicBezTo>
                    <a:pt x="1614" y="1184"/>
                    <a:pt x="1614" y="1163"/>
                    <a:pt x="1614" y="1143"/>
                  </a:cubicBezTo>
                  <a:cubicBezTo>
                    <a:pt x="1614" y="1122"/>
                    <a:pt x="1614" y="1101"/>
                    <a:pt x="1613" y="1080"/>
                  </a:cubicBezTo>
                  <a:cubicBezTo>
                    <a:pt x="1630" y="1101"/>
                    <a:pt x="1646" y="1122"/>
                    <a:pt x="1661" y="1142"/>
                  </a:cubicBezTo>
                  <a:cubicBezTo>
                    <a:pt x="1646" y="1163"/>
                    <a:pt x="1630" y="1183"/>
                    <a:pt x="1613" y="1204"/>
                  </a:cubicBezTo>
                  <a:close/>
                  <a:moveTo>
                    <a:pt x="1607" y="1335"/>
                  </a:moveTo>
                  <a:lnTo>
                    <a:pt x="1607" y="1335"/>
                  </a:lnTo>
                  <a:cubicBezTo>
                    <a:pt x="1644" y="1294"/>
                    <a:pt x="1678" y="1252"/>
                    <a:pt x="1711" y="1210"/>
                  </a:cubicBezTo>
                  <a:cubicBezTo>
                    <a:pt x="1765" y="1288"/>
                    <a:pt x="1810" y="1363"/>
                    <a:pt x="1845" y="1434"/>
                  </a:cubicBezTo>
                  <a:cubicBezTo>
                    <a:pt x="1770" y="1459"/>
                    <a:pt x="1685" y="1481"/>
                    <a:pt x="1591" y="1497"/>
                  </a:cubicBezTo>
                  <a:cubicBezTo>
                    <a:pt x="1598" y="1445"/>
                    <a:pt x="1604" y="1391"/>
                    <a:pt x="1607" y="1335"/>
                  </a:cubicBezTo>
                  <a:close/>
                  <a:moveTo>
                    <a:pt x="1431" y="1520"/>
                  </a:moveTo>
                  <a:lnTo>
                    <a:pt x="1431" y="1520"/>
                  </a:lnTo>
                  <a:cubicBezTo>
                    <a:pt x="1446" y="1506"/>
                    <a:pt x="1461" y="1491"/>
                    <a:pt x="1476" y="1476"/>
                  </a:cubicBezTo>
                  <a:cubicBezTo>
                    <a:pt x="1490" y="1462"/>
                    <a:pt x="1505" y="1447"/>
                    <a:pt x="1519" y="1432"/>
                  </a:cubicBezTo>
                  <a:cubicBezTo>
                    <a:pt x="1516" y="1459"/>
                    <a:pt x="1513" y="1485"/>
                    <a:pt x="1509" y="1510"/>
                  </a:cubicBezTo>
                  <a:cubicBezTo>
                    <a:pt x="1484" y="1514"/>
                    <a:pt x="1458" y="1517"/>
                    <a:pt x="1431" y="1520"/>
                  </a:cubicBezTo>
                  <a:close/>
                  <a:moveTo>
                    <a:pt x="1335" y="1608"/>
                  </a:moveTo>
                  <a:lnTo>
                    <a:pt x="1335" y="1608"/>
                  </a:lnTo>
                  <a:cubicBezTo>
                    <a:pt x="1390" y="1604"/>
                    <a:pt x="1444" y="1599"/>
                    <a:pt x="1496" y="1592"/>
                  </a:cubicBezTo>
                  <a:cubicBezTo>
                    <a:pt x="1480" y="1686"/>
                    <a:pt x="1458" y="1771"/>
                    <a:pt x="1433" y="1845"/>
                  </a:cubicBezTo>
                  <a:cubicBezTo>
                    <a:pt x="1361" y="1809"/>
                    <a:pt x="1286" y="1764"/>
                    <a:pt x="1210" y="1711"/>
                  </a:cubicBezTo>
                  <a:cubicBezTo>
                    <a:pt x="1251" y="1679"/>
                    <a:pt x="1293" y="1644"/>
                    <a:pt x="1335" y="1608"/>
                  </a:cubicBezTo>
                  <a:close/>
                  <a:moveTo>
                    <a:pt x="1081" y="1614"/>
                  </a:moveTo>
                  <a:lnTo>
                    <a:pt x="1081" y="1614"/>
                  </a:lnTo>
                  <a:cubicBezTo>
                    <a:pt x="1101" y="1615"/>
                    <a:pt x="1121" y="1615"/>
                    <a:pt x="1142" y="1615"/>
                  </a:cubicBezTo>
                  <a:cubicBezTo>
                    <a:pt x="1162" y="1615"/>
                    <a:pt x="1182" y="1615"/>
                    <a:pt x="1203" y="1614"/>
                  </a:cubicBezTo>
                  <a:cubicBezTo>
                    <a:pt x="1182" y="1630"/>
                    <a:pt x="1162" y="1646"/>
                    <a:pt x="1142" y="1662"/>
                  </a:cubicBezTo>
                  <a:cubicBezTo>
                    <a:pt x="1121" y="1646"/>
                    <a:pt x="1101" y="1630"/>
                    <a:pt x="1081" y="1614"/>
                  </a:cubicBezTo>
                  <a:close/>
                  <a:moveTo>
                    <a:pt x="949" y="1608"/>
                  </a:moveTo>
                  <a:lnTo>
                    <a:pt x="949" y="1608"/>
                  </a:lnTo>
                  <a:cubicBezTo>
                    <a:pt x="990" y="1644"/>
                    <a:pt x="1032" y="1679"/>
                    <a:pt x="1074" y="1711"/>
                  </a:cubicBezTo>
                  <a:cubicBezTo>
                    <a:pt x="997" y="1764"/>
                    <a:pt x="922" y="1809"/>
                    <a:pt x="850" y="1845"/>
                  </a:cubicBezTo>
                  <a:cubicBezTo>
                    <a:pt x="825" y="1771"/>
                    <a:pt x="804" y="1686"/>
                    <a:pt x="787" y="1592"/>
                  </a:cubicBezTo>
                  <a:cubicBezTo>
                    <a:pt x="839" y="1599"/>
                    <a:pt x="893" y="1604"/>
                    <a:pt x="949" y="1608"/>
                  </a:cubicBezTo>
                  <a:close/>
                  <a:moveTo>
                    <a:pt x="764" y="1432"/>
                  </a:moveTo>
                  <a:lnTo>
                    <a:pt x="764" y="1432"/>
                  </a:lnTo>
                  <a:cubicBezTo>
                    <a:pt x="779" y="1447"/>
                    <a:pt x="793" y="1462"/>
                    <a:pt x="808" y="1476"/>
                  </a:cubicBezTo>
                  <a:cubicBezTo>
                    <a:pt x="822" y="1491"/>
                    <a:pt x="837" y="1506"/>
                    <a:pt x="852" y="1520"/>
                  </a:cubicBezTo>
                  <a:cubicBezTo>
                    <a:pt x="826" y="1517"/>
                    <a:pt x="799" y="1514"/>
                    <a:pt x="774" y="1510"/>
                  </a:cubicBezTo>
                  <a:cubicBezTo>
                    <a:pt x="770" y="1485"/>
                    <a:pt x="767" y="1459"/>
                    <a:pt x="764" y="1432"/>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080"/>
                  </a:moveTo>
                  <a:lnTo>
                    <a:pt x="670" y="1080"/>
                  </a:lnTo>
                  <a:cubicBezTo>
                    <a:pt x="670" y="1101"/>
                    <a:pt x="669" y="1122"/>
                    <a:pt x="669" y="1143"/>
                  </a:cubicBezTo>
                  <a:cubicBezTo>
                    <a:pt x="669" y="1163"/>
                    <a:pt x="670" y="1184"/>
                    <a:pt x="670" y="1204"/>
                  </a:cubicBezTo>
                  <a:cubicBezTo>
                    <a:pt x="654" y="1183"/>
                    <a:pt x="637" y="1163"/>
                    <a:pt x="622" y="1142"/>
                  </a:cubicBezTo>
                  <a:cubicBezTo>
                    <a:pt x="637" y="1122"/>
                    <a:pt x="653" y="1101"/>
                    <a:pt x="670" y="1080"/>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852" y="765"/>
                  </a:moveTo>
                  <a:lnTo>
                    <a:pt x="852" y="765"/>
                  </a:lnTo>
                  <a:cubicBezTo>
                    <a:pt x="837" y="779"/>
                    <a:pt x="822" y="794"/>
                    <a:pt x="808" y="809"/>
                  </a:cubicBezTo>
                  <a:cubicBezTo>
                    <a:pt x="793" y="823"/>
                    <a:pt x="779" y="838"/>
                    <a:pt x="764" y="853"/>
                  </a:cubicBezTo>
                  <a:cubicBezTo>
                    <a:pt x="767" y="826"/>
                    <a:pt x="770" y="800"/>
                    <a:pt x="774" y="775"/>
                  </a:cubicBezTo>
                  <a:cubicBezTo>
                    <a:pt x="799" y="771"/>
                    <a:pt x="826" y="768"/>
                    <a:pt x="852" y="765"/>
                  </a:cubicBezTo>
                  <a:close/>
                  <a:moveTo>
                    <a:pt x="949" y="677"/>
                  </a:moveTo>
                  <a:lnTo>
                    <a:pt x="949" y="677"/>
                  </a:lnTo>
                  <a:cubicBezTo>
                    <a:pt x="893" y="681"/>
                    <a:pt x="839" y="686"/>
                    <a:pt x="787" y="693"/>
                  </a:cubicBezTo>
                  <a:cubicBezTo>
                    <a:pt x="804" y="599"/>
                    <a:pt x="825" y="514"/>
                    <a:pt x="850" y="440"/>
                  </a:cubicBezTo>
                  <a:cubicBezTo>
                    <a:pt x="922" y="476"/>
                    <a:pt x="997" y="521"/>
                    <a:pt x="1074" y="574"/>
                  </a:cubicBezTo>
                  <a:cubicBezTo>
                    <a:pt x="1032" y="606"/>
                    <a:pt x="990" y="641"/>
                    <a:pt x="949" y="677"/>
                  </a:cubicBezTo>
                  <a:close/>
                  <a:moveTo>
                    <a:pt x="1203" y="671"/>
                  </a:moveTo>
                  <a:lnTo>
                    <a:pt x="1203" y="671"/>
                  </a:lnTo>
                  <a:cubicBezTo>
                    <a:pt x="1182" y="670"/>
                    <a:pt x="1162" y="670"/>
                    <a:pt x="1142" y="670"/>
                  </a:cubicBezTo>
                  <a:cubicBezTo>
                    <a:pt x="1121" y="670"/>
                    <a:pt x="1101" y="670"/>
                    <a:pt x="1081" y="671"/>
                  </a:cubicBezTo>
                  <a:cubicBezTo>
                    <a:pt x="1101" y="655"/>
                    <a:pt x="1121" y="639"/>
                    <a:pt x="1142" y="623"/>
                  </a:cubicBezTo>
                  <a:cubicBezTo>
                    <a:pt x="1162" y="639"/>
                    <a:pt x="1182" y="655"/>
                    <a:pt x="1203" y="671"/>
                  </a:cubicBezTo>
                  <a:close/>
                  <a:moveTo>
                    <a:pt x="1335" y="677"/>
                  </a:moveTo>
                  <a:lnTo>
                    <a:pt x="1335" y="677"/>
                  </a:lnTo>
                  <a:cubicBezTo>
                    <a:pt x="1293" y="641"/>
                    <a:pt x="1251" y="606"/>
                    <a:pt x="1210" y="574"/>
                  </a:cubicBezTo>
                  <a:cubicBezTo>
                    <a:pt x="1286" y="521"/>
                    <a:pt x="1361" y="476"/>
                    <a:pt x="1433" y="440"/>
                  </a:cubicBezTo>
                  <a:cubicBezTo>
                    <a:pt x="1458" y="514"/>
                    <a:pt x="1480" y="599"/>
                    <a:pt x="1496" y="693"/>
                  </a:cubicBezTo>
                  <a:cubicBezTo>
                    <a:pt x="1444" y="686"/>
                    <a:pt x="1390" y="681"/>
                    <a:pt x="1335" y="677"/>
                  </a:cubicBezTo>
                  <a:close/>
                  <a:moveTo>
                    <a:pt x="1476" y="809"/>
                  </a:moveTo>
                  <a:lnTo>
                    <a:pt x="1476" y="809"/>
                  </a:lnTo>
                  <a:cubicBezTo>
                    <a:pt x="1461" y="794"/>
                    <a:pt x="1446" y="779"/>
                    <a:pt x="1431" y="765"/>
                  </a:cubicBezTo>
                  <a:cubicBezTo>
                    <a:pt x="1458" y="768"/>
                    <a:pt x="1484" y="771"/>
                    <a:pt x="1509" y="775"/>
                  </a:cubicBezTo>
                  <a:cubicBezTo>
                    <a:pt x="1513" y="800"/>
                    <a:pt x="1516" y="826"/>
                    <a:pt x="1519" y="853"/>
                  </a:cubicBezTo>
                  <a:cubicBezTo>
                    <a:pt x="1505" y="838"/>
                    <a:pt x="1490" y="823"/>
                    <a:pt x="1476" y="809"/>
                  </a:cubicBezTo>
                  <a:close/>
                  <a:moveTo>
                    <a:pt x="1534" y="1143"/>
                  </a:moveTo>
                  <a:lnTo>
                    <a:pt x="1534" y="1143"/>
                  </a:lnTo>
                  <a:cubicBezTo>
                    <a:pt x="1534" y="1198"/>
                    <a:pt x="1532" y="1251"/>
                    <a:pt x="1529" y="1303"/>
                  </a:cubicBezTo>
                  <a:cubicBezTo>
                    <a:pt x="1494" y="1342"/>
                    <a:pt x="1457" y="1381"/>
                    <a:pt x="1419" y="1420"/>
                  </a:cubicBez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2284" y="1143"/>
                  </a:moveTo>
                  <a:lnTo>
                    <a:pt x="2284" y="1143"/>
                  </a:lnTo>
                  <a:cubicBezTo>
                    <a:pt x="2284" y="1010"/>
                    <a:pt x="2158" y="892"/>
                    <a:pt x="1952" y="807"/>
                  </a:cubicBez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9"/>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9" name="组 28"/>
          <p:cNvGrpSpPr/>
          <p:nvPr userDrawn="1"/>
        </p:nvGrpSpPr>
        <p:grpSpPr>
          <a:xfrm rot="20127958">
            <a:off x="1192567" y="463114"/>
            <a:ext cx="1065925" cy="836733"/>
            <a:chOff x="3654425" y="5089525"/>
            <a:chExt cx="1860550" cy="1460500"/>
          </a:xfrm>
          <a:solidFill>
            <a:srgbClr val="3D4E5B"/>
          </a:solidFill>
        </p:grpSpPr>
        <p:sp>
          <p:nvSpPr>
            <p:cNvPr id="30" name="Freeform 21"/>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2501 w 2506"/>
                <a:gd name="T37" fmla="*/ 267 h 1970"/>
                <a:gd name="T38" fmla="*/ 2501 w 2506"/>
                <a:gd name="T39" fmla="*/ 267 h 1970"/>
                <a:gd name="T40" fmla="*/ 1849 w 2506"/>
                <a:gd name="T41" fmla="*/ 0 h 1970"/>
                <a:gd name="T42" fmla="*/ 1823 w 2506"/>
                <a:gd name="T43" fmla="*/ 0 h 1970"/>
                <a:gd name="T44" fmla="*/ 1253 w 2506"/>
                <a:gd name="T45" fmla="*/ 184 h 1970"/>
                <a:gd name="T46" fmla="*/ 683 w 2506"/>
                <a:gd name="T47" fmla="*/ 0 h 1970"/>
                <a:gd name="T48" fmla="*/ 657 w 2506"/>
                <a:gd name="T49" fmla="*/ 0 h 1970"/>
                <a:gd name="T50" fmla="*/ 5 w 2506"/>
                <a:gd name="T51" fmla="*/ 267 h 1970"/>
                <a:gd name="T52" fmla="*/ 0 w 2506"/>
                <a:gd name="T53" fmla="*/ 279 h 1970"/>
                <a:gd name="T54" fmla="*/ 0 w 2506"/>
                <a:gd name="T55" fmla="*/ 1970 h 1970"/>
                <a:gd name="T56" fmla="*/ 107 w 2506"/>
                <a:gd name="T57" fmla="*/ 1889 h 1970"/>
                <a:gd name="T58" fmla="*/ 682 w 2506"/>
                <a:gd name="T59" fmla="*/ 1709 h 1970"/>
                <a:gd name="T60" fmla="*/ 1190 w 2506"/>
                <a:gd name="T61" fmla="*/ 1876 h 1970"/>
                <a:gd name="T62" fmla="*/ 1208 w 2506"/>
                <a:gd name="T63" fmla="*/ 1888 h 1970"/>
                <a:gd name="T64" fmla="*/ 1253 w 2506"/>
                <a:gd name="T65" fmla="*/ 1924 h 1970"/>
                <a:gd name="T66" fmla="*/ 1298 w 2506"/>
                <a:gd name="T67" fmla="*/ 1888 h 1970"/>
                <a:gd name="T68" fmla="*/ 1316 w 2506"/>
                <a:gd name="T69" fmla="*/ 1876 h 1970"/>
                <a:gd name="T70" fmla="*/ 1824 w 2506"/>
                <a:gd name="T71" fmla="*/ 1709 h 1970"/>
                <a:gd name="T72" fmla="*/ 2399 w 2506"/>
                <a:gd name="T73" fmla="*/ 1889 h 1970"/>
                <a:gd name="T74" fmla="*/ 2506 w 2506"/>
                <a:gd name="T75" fmla="*/ 1970 h 1970"/>
                <a:gd name="T76" fmla="*/ 2506 w 2506"/>
                <a:gd name="T77" fmla="*/ 279 h 1970"/>
                <a:gd name="T78" fmla="*/ 2501 w 2506"/>
                <a:gd name="T79" fmla="*/ 267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2501" y="267"/>
                  </a:moveTo>
                  <a:lnTo>
                    <a:pt x="2501" y="267"/>
                  </a:lnTo>
                  <a:cubicBezTo>
                    <a:pt x="2490" y="240"/>
                    <a:pt x="2379" y="9"/>
                    <a:pt x="1849" y="0"/>
                  </a:cubicBez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22"/>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3"/>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4"/>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5"/>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6"/>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7"/>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4693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4" name="组 23"/>
          <p:cNvGrpSpPr/>
          <p:nvPr userDrawn="1"/>
        </p:nvGrpSpPr>
        <p:grpSpPr>
          <a:xfrm rot="20488272">
            <a:off x="584995" y="1630263"/>
            <a:ext cx="1966908" cy="3041080"/>
            <a:chOff x="6257925" y="-9525"/>
            <a:chExt cx="1514475" cy="2341563"/>
          </a:xfrm>
          <a:solidFill>
            <a:srgbClr val="263946"/>
          </a:solidFill>
        </p:grpSpPr>
        <p:sp>
          <p:nvSpPr>
            <p:cNvPr id="25" name="Freeform 12"/>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26" name="Freeform 13"/>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1679 w 1804"/>
                <a:gd name="T13" fmla="*/ 2747 h 3072"/>
                <a:gd name="T14" fmla="*/ 1679 w 1804"/>
                <a:gd name="T15" fmla="*/ 2747 h 3072"/>
                <a:gd name="T16" fmla="*/ 871 w 1804"/>
                <a:gd name="T17" fmla="*/ 2747 h 3072"/>
                <a:gd name="T18" fmla="*/ 762 w 1804"/>
                <a:gd name="T19" fmla="*/ 2347 h 3072"/>
                <a:gd name="T20" fmla="*/ 313 w 1804"/>
                <a:gd name="T21" fmla="*/ 2058 h 3072"/>
                <a:gd name="T22" fmla="*/ 819 w 1804"/>
                <a:gd name="T23" fmla="*/ 905 h 3072"/>
                <a:gd name="T24" fmla="*/ 1178 w 1804"/>
                <a:gd name="T25" fmla="*/ 1526 h 3072"/>
                <a:gd name="T26" fmla="*/ 1163 w 1804"/>
                <a:gd name="T27" fmla="*/ 1535 h 3072"/>
                <a:gd name="T28" fmla="*/ 1143 w 1804"/>
                <a:gd name="T29" fmla="*/ 1608 h 3072"/>
                <a:gd name="T30" fmla="*/ 1216 w 1804"/>
                <a:gd name="T31" fmla="*/ 1627 h 3072"/>
                <a:gd name="T32" fmla="*/ 1282 w 1804"/>
                <a:gd name="T33" fmla="*/ 1589 h 3072"/>
                <a:gd name="T34" fmla="*/ 1442 w 1804"/>
                <a:gd name="T35" fmla="*/ 1646 h 3072"/>
                <a:gd name="T36" fmla="*/ 1673 w 1804"/>
                <a:gd name="T37" fmla="*/ 1513 h 3072"/>
                <a:gd name="T38" fmla="*/ 1703 w 1804"/>
                <a:gd name="T39" fmla="*/ 1346 h 3072"/>
                <a:gd name="T40" fmla="*/ 1769 w 1804"/>
                <a:gd name="T41" fmla="*/ 1308 h 3072"/>
                <a:gd name="T42" fmla="*/ 1789 w 1804"/>
                <a:gd name="T43" fmla="*/ 1235 h 3072"/>
                <a:gd name="T44" fmla="*/ 1716 w 1804"/>
                <a:gd name="T45" fmla="*/ 1215 h 3072"/>
                <a:gd name="T46" fmla="*/ 1701 w 1804"/>
                <a:gd name="T47" fmla="*/ 1224 h 3072"/>
                <a:gd name="T48" fmla="*/ 1145 w 1804"/>
                <a:gd name="T49" fmla="*/ 261 h 3072"/>
                <a:gd name="T50" fmla="*/ 1260 w 1804"/>
                <a:gd name="T51" fmla="*/ 195 h 3072"/>
                <a:gd name="T52" fmla="*/ 1280 w 1804"/>
                <a:gd name="T53" fmla="*/ 122 h 3072"/>
                <a:gd name="T54" fmla="*/ 1229 w 1804"/>
                <a:gd name="T55" fmla="*/ 34 h 3072"/>
                <a:gd name="T56" fmla="*/ 1156 w 1804"/>
                <a:gd name="T57" fmla="*/ 15 h 3072"/>
                <a:gd name="T58" fmla="*/ 403 w 1804"/>
                <a:gd name="T59" fmla="*/ 450 h 3072"/>
                <a:gd name="T60" fmla="*/ 383 w 1804"/>
                <a:gd name="T61" fmla="*/ 522 h 3072"/>
                <a:gd name="T62" fmla="*/ 434 w 1804"/>
                <a:gd name="T63" fmla="*/ 610 h 3072"/>
                <a:gd name="T64" fmla="*/ 507 w 1804"/>
                <a:gd name="T65" fmla="*/ 630 h 3072"/>
                <a:gd name="T66" fmla="*/ 622 w 1804"/>
                <a:gd name="T67" fmla="*/ 564 h 3072"/>
                <a:gd name="T68" fmla="*/ 711 w 1804"/>
                <a:gd name="T69" fmla="*/ 718 h 3072"/>
                <a:gd name="T70" fmla="*/ 29 w 1804"/>
                <a:gd name="T71" fmla="*/ 2058 h 3072"/>
                <a:gd name="T72" fmla="*/ 29 w 1804"/>
                <a:gd name="T73" fmla="*/ 2801 h 3072"/>
                <a:gd name="T74" fmla="*/ 29 w 1804"/>
                <a:gd name="T75" fmla="*/ 2952 h 3072"/>
                <a:gd name="T76" fmla="*/ 29 w 1804"/>
                <a:gd name="T77" fmla="*/ 3018 h 3072"/>
                <a:gd name="T78" fmla="*/ 82 w 1804"/>
                <a:gd name="T79" fmla="*/ 3072 h 3072"/>
                <a:gd name="T80" fmla="*/ 1679 w 1804"/>
                <a:gd name="T81" fmla="*/ 3072 h 3072"/>
                <a:gd name="T82" fmla="*/ 1732 w 1804"/>
                <a:gd name="T83" fmla="*/ 3018 h 3072"/>
                <a:gd name="T84" fmla="*/ 1732 w 1804"/>
                <a:gd name="T85" fmla="*/ 2801 h 3072"/>
                <a:gd name="T86" fmla="*/ 1679 w 1804"/>
                <a:gd name="T87" fmla="*/ 2747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1679" y="2747"/>
                  </a:moveTo>
                  <a:lnTo>
                    <a:pt x="1679" y="2747"/>
                  </a:ln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27" name="Freeform 14"/>
            <p:cNvSpPr>
              <a:spLocks/>
            </p:cNvSpPr>
            <p:nvPr/>
          </p:nvSpPr>
          <p:spPr bwMode="auto">
            <a:xfrm>
              <a:off x="7080250" y="1238250"/>
              <a:ext cx="692150" cy="438150"/>
            </a:xfrm>
            <a:custGeom>
              <a:avLst/>
              <a:gdLst>
                <a:gd name="T0" fmla="*/ 916 w 931"/>
                <a:gd name="T1" fmla="*/ 35 h 589"/>
                <a:gd name="T2" fmla="*/ 916 w 931"/>
                <a:gd name="T3" fmla="*/ 35 h 589"/>
                <a:gd name="T4" fmla="*/ 916 w 931"/>
                <a:gd name="T5" fmla="*/ 35 h 589"/>
                <a:gd name="T6" fmla="*/ 843 w 931"/>
                <a:gd name="T7" fmla="*/ 15 h 589"/>
                <a:gd name="T8" fmla="*/ 35 w 931"/>
                <a:gd name="T9" fmla="*/ 482 h 589"/>
                <a:gd name="T10" fmla="*/ 15 w 931"/>
                <a:gd name="T11" fmla="*/ 555 h 589"/>
                <a:gd name="T12" fmla="*/ 15 w 931"/>
                <a:gd name="T13" fmla="*/ 555 h 589"/>
                <a:gd name="T14" fmla="*/ 88 w 931"/>
                <a:gd name="T15" fmla="*/ 574 h 589"/>
                <a:gd name="T16" fmla="*/ 897 w 931"/>
                <a:gd name="T17" fmla="*/ 107 h 589"/>
                <a:gd name="T18" fmla="*/ 916 w 931"/>
                <a:gd name="T19" fmla="*/ 3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916" y="35"/>
                  </a:moveTo>
                  <a:lnTo>
                    <a:pt x="916" y="35"/>
                  </a:lnTo>
                  <a:lnTo>
                    <a:pt x="916" y="35"/>
                  </a:lnTo>
                  <a:cubicBezTo>
                    <a:pt x="902" y="9"/>
                    <a:pt x="869" y="0"/>
                    <a:pt x="843" y="15"/>
                  </a:cubicBezTo>
                  <a:lnTo>
                    <a:pt x="35" y="482"/>
                  </a:lnTo>
                  <a:cubicBezTo>
                    <a:pt x="9" y="497"/>
                    <a:pt x="0" y="529"/>
                    <a:pt x="15" y="555"/>
                  </a:cubicBezTo>
                  <a:lnTo>
                    <a:pt x="15" y="555"/>
                  </a:lnTo>
                  <a:cubicBezTo>
                    <a:pt x="30" y="580"/>
                    <a:pt x="62" y="589"/>
                    <a:pt x="88" y="574"/>
                  </a:cubicBezTo>
                  <a:lnTo>
                    <a:pt x="897" y="107"/>
                  </a:lnTo>
                  <a:cubicBezTo>
                    <a:pt x="922" y="93"/>
                    <a:pt x="931" y="60"/>
                    <a:pt x="916" y="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grpSp>
      <p:grpSp>
        <p:nvGrpSpPr>
          <p:cNvPr id="28" name="组 27"/>
          <p:cNvGrpSpPr/>
          <p:nvPr userDrawn="1"/>
        </p:nvGrpSpPr>
        <p:grpSpPr>
          <a:xfrm rot="1414652">
            <a:off x="2513036" y="799388"/>
            <a:ext cx="1749425" cy="1747838"/>
            <a:chOff x="6854825" y="3143250"/>
            <a:chExt cx="1749425" cy="1747838"/>
          </a:xfrm>
          <a:solidFill>
            <a:srgbClr val="263946"/>
          </a:solidFill>
        </p:grpSpPr>
        <p:sp>
          <p:nvSpPr>
            <p:cNvPr id="29" name="Freeform 17"/>
            <p:cNvSpPr>
              <a:spLocks/>
            </p:cNvSpPr>
            <p:nvPr/>
          </p:nvSpPr>
          <p:spPr bwMode="auto">
            <a:xfrm>
              <a:off x="7135813" y="3151188"/>
              <a:ext cx="603250" cy="1731963"/>
            </a:xfrm>
            <a:custGeom>
              <a:avLst/>
              <a:gdLst>
                <a:gd name="T0" fmla="*/ 739 w 812"/>
                <a:gd name="T1" fmla="*/ 2334 h 2334"/>
                <a:gd name="T2" fmla="*/ 739 w 812"/>
                <a:gd name="T3" fmla="*/ 2334 h 2334"/>
                <a:gd name="T4" fmla="*/ 371 w 812"/>
                <a:gd name="T5" fmla="*/ 2007 h 2334"/>
                <a:gd name="T6" fmla="*/ 0 w 812"/>
                <a:gd name="T7" fmla="*/ 1167 h 2334"/>
                <a:gd name="T8" fmla="*/ 371 w 812"/>
                <a:gd name="T9" fmla="*/ 327 h 2334"/>
                <a:gd name="T10" fmla="*/ 739 w 812"/>
                <a:gd name="T11" fmla="*/ 0 h 2334"/>
                <a:gd name="T12" fmla="*/ 812 w 812"/>
                <a:gd name="T13" fmla="*/ 111 h 2334"/>
                <a:gd name="T14" fmla="*/ 776 w 812"/>
                <a:gd name="T15" fmla="*/ 56 h 2334"/>
                <a:gd name="T16" fmla="*/ 812 w 812"/>
                <a:gd name="T17" fmla="*/ 111 h 2334"/>
                <a:gd name="T18" fmla="*/ 133 w 812"/>
                <a:gd name="T19" fmla="*/ 1167 h 2334"/>
                <a:gd name="T20" fmla="*/ 812 w 812"/>
                <a:gd name="T21" fmla="*/ 2222 h 2334"/>
                <a:gd name="T22" fmla="*/ 739 w 812"/>
                <a:gd name="T23" fmla="*/ 2334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2334">
                  <a:moveTo>
                    <a:pt x="739" y="2334"/>
                  </a:moveTo>
                  <a:lnTo>
                    <a:pt x="739" y="2334"/>
                  </a:lnTo>
                  <a:cubicBezTo>
                    <a:pt x="731" y="2329"/>
                    <a:pt x="552" y="2209"/>
                    <a:pt x="371" y="2007"/>
                  </a:cubicBezTo>
                  <a:cubicBezTo>
                    <a:pt x="128" y="1736"/>
                    <a:pt x="0" y="1445"/>
                    <a:pt x="0" y="1167"/>
                  </a:cubicBezTo>
                  <a:cubicBezTo>
                    <a:pt x="0" y="888"/>
                    <a:pt x="128" y="598"/>
                    <a:pt x="371" y="327"/>
                  </a:cubicBezTo>
                  <a:cubicBezTo>
                    <a:pt x="552" y="125"/>
                    <a:pt x="731" y="5"/>
                    <a:pt x="739" y="0"/>
                  </a:cubicBezTo>
                  <a:lnTo>
                    <a:pt x="812" y="111"/>
                  </a:lnTo>
                  <a:lnTo>
                    <a:pt x="776" y="56"/>
                  </a:lnTo>
                  <a:lnTo>
                    <a:pt x="812" y="111"/>
                  </a:lnTo>
                  <a:cubicBezTo>
                    <a:pt x="806" y="116"/>
                    <a:pt x="133" y="571"/>
                    <a:pt x="133" y="1167"/>
                  </a:cubicBezTo>
                  <a:cubicBezTo>
                    <a:pt x="133" y="1764"/>
                    <a:pt x="806" y="2218"/>
                    <a:pt x="812" y="2222"/>
                  </a:cubicBezTo>
                  <a:lnTo>
                    <a:pt x="739" y="23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8"/>
            <p:cNvSpPr>
              <a:spLocks/>
            </p:cNvSpPr>
            <p:nvPr/>
          </p:nvSpPr>
          <p:spPr bwMode="auto">
            <a:xfrm>
              <a:off x="7661275" y="3194050"/>
              <a:ext cx="100013" cy="1647825"/>
            </a:xfrm>
            <a:custGeom>
              <a:avLst/>
              <a:gdLst>
                <a:gd name="T0" fmla="*/ 133 w 133"/>
                <a:gd name="T1" fmla="*/ 2222 h 2222"/>
                <a:gd name="T2" fmla="*/ 133 w 133"/>
                <a:gd name="T3" fmla="*/ 2222 h 2222"/>
                <a:gd name="T4" fmla="*/ 0 w 133"/>
                <a:gd name="T5" fmla="*/ 2222 h 2222"/>
                <a:gd name="T6" fmla="*/ 0 w 133"/>
                <a:gd name="T7" fmla="*/ 0 h 2222"/>
                <a:gd name="T8" fmla="*/ 133 w 133"/>
                <a:gd name="T9" fmla="*/ 0 h 2222"/>
                <a:gd name="T10" fmla="*/ 133 w 133"/>
                <a:gd name="T11" fmla="*/ 2222 h 2222"/>
              </a:gdLst>
              <a:ahLst/>
              <a:cxnLst>
                <a:cxn ang="0">
                  <a:pos x="T0" y="T1"/>
                </a:cxn>
                <a:cxn ang="0">
                  <a:pos x="T2" y="T3"/>
                </a:cxn>
                <a:cxn ang="0">
                  <a:pos x="T4" y="T5"/>
                </a:cxn>
                <a:cxn ang="0">
                  <a:pos x="T6" y="T7"/>
                </a:cxn>
                <a:cxn ang="0">
                  <a:pos x="T8" y="T9"/>
                </a:cxn>
                <a:cxn ang="0">
                  <a:pos x="T10" y="T11"/>
                </a:cxn>
              </a:cxnLst>
              <a:rect l="0" t="0" r="r" b="b"/>
              <a:pathLst>
                <a:path w="133" h="2222">
                  <a:moveTo>
                    <a:pt x="133" y="2222"/>
                  </a:moveTo>
                  <a:lnTo>
                    <a:pt x="133" y="2222"/>
                  </a:lnTo>
                  <a:lnTo>
                    <a:pt x="0" y="2222"/>
                  </a:lnTo>
                  <a:lnTo>
                    <a:pt x="0" y="0"/>
                  </a:lnTo>
                  <a:lnTo>
                    <a:pt x="133" y="0"/>
                  </a:lnTo>
                  <a:lnTo>
                    <a:pt x="133" y="222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9"/>
            <p:cNvSpPr>
              <a:spLocks noEditPoints="1"/>
            </p:cNvSpPr>
            <p:nvPr/>
          </p:nvSpPr>
          <p:spPr bwMode="auto">
            <a:xfrm>
              <a:off x="6854825" y="3143250"/>
              <a:ext cx="1749425" cy="1747838"/>
            </a:xfrm>
            <a:custGeom>
              <a:avLst/>
              <a:gdLst>
                <a:gd name="T0" fmla="*/ 1400 w 2356"/>
                <a:gd name="T1" fmla="*/ 2198 h 2356"/>
                <a:gd name="T2" fmla="*/ 1400 w 2356"/>
                <a:gd name="T3" fmla="*/ 2198 h 2356"/>
                <a:gd name="T4" fmla="*/ 1582 w 2356"/>
                <a:gd name="T5" fmla="*/ 2018 h 2356"/>
                <a:gd name="T6" fmla="*/ 1951 w 2356"/>
                <a:gd name="T7" fmla="*/ 1245 h 2356"/>
                <a:gd name="T8" fmla="*/ 2220 w 2356"/>
                <a:gd name="T9" fmla="*/ 1245 h 2356"/>
                <a:gd name="T10" fmla="*/ 1400 w 2356"/>
                <a:gd name="T11" fmla="*/ 2198 h 2356"/>
                <a:gd name="T12" fmla="*/ 136 w 2356"/>
                <a:gd name="T13" fmla="*/ 1245 h 2356"/>
                <a:gd name="T14" fmla="*/ 136 w 2356"/>
                <a:gd name="T15" fmla="*/ 1245 h 2356"/>
                <a:gd name="T16" fmla="*/ 1817 w 2356"/>
                <a:gd name="T17" fmla="*/ 1245 h 2356"/>
                <a:gd name="T18" fmla="*/ 1158 w 2356"/>
                <a:gd name="T19" fmla="*/ 2222 h 2356"/>
                <a:gd name="T20" fmla="*/ 136 w 2356"/>
                <a:gd name="T21" fmla="*/ 1245 h 2356"/>
                <a:gd name="T22" fmla="*/ 1158 w 2356"/>
                <a:gd name="T23" fmla="*/ 134 h 2356"/>
                <a:gd name="T24" fmla="*/ 1158 w 2356"/>
                <a:gd name="T25" fmla="*/ 134 h 2356"/>
                <a:gd name="T26" fmla="*/ 1570 w 2356"/>
                <a:gd name="T27" fmla="*/ 533 h 2356"/>
                <a:gd name="T28" fmla="*/ 357 w 2356"/>
                <a:gd name="T29" fmla="*/ 533 h 2356"/>
                <a:gd name="T30" fmla="*/ 1158 w 2356"/>
                <a:gd name="T31" fmla="*/ 134 h 2356"/>
                <a:gd name="T32" fmla="*/ 1999 w 2356"/>
                <a:gd name="T33" fmla="*/ 533 h 2356"/>
                <a:gd name="T34" fmla="*/ 1999 w 2356"/>
                <a:gd name="T35" fmla="*/ 533 h 2356"/>
                <a:gd name="T36" fmla="*/ 1735 w 2356"/>
                <a:gd name="T37" fmla="*/ 533 h 2356"/>
                <a:gd name="T38" fmla="*/ 1582 w 2356"/>
                <a:gd name="T39" fmla="*/ 338 h 2356"/>
                <a:gd name="T40" fmla="*/ 1400 w 2356"/>
                <a:gd name="T41" fmla="*/ 157 h 2356"/>
                <a:gd name="T42" fmla="*/ 1999 w 2356"/>
                <a:gd name="T43" fmla="*/ 533 h 2356"/>
                <a:gd name="T44" fmla="*/ 1817 w 2356"/>
                <a:gd name="T45" fmla="*/ 1111 h 2356"/>
                <a:gd name="T46" fmla="*/ 1817 w 2356"/>
                <a:gd name="T47" fmla="*/ 1111 h 2356"/>
                <a:gd name="T48" fmla="*/ 136 w 2356"/>
                <a:gd name="T49" fmla="*/ 1111 h 2356"/>
                <a:gd name="T50" fmla="*/ 268 w 2356"/>
                <a:gd name="T51" fmla="*/ 667 h 2356"/>
                <a:gd name="T52" fmla="*/ 1662 w 2356"/>
                <a:gd name="T53" fmla="*/ 667 h 2356"/>
                <a:gd name="T54" fmla="*/ 1817 w 2356"/>
                <a:gd name="T55" fmla="*/ 1111 h 2356"/>
                <a:gd name="T56" fmla="*/ 1951 w 2356"/>
                <a:gd name="T57" fmla="*/ 1111 h 2356"/>
                <a:gd name="T58" fmla="*/ 1951 w 2356"/>
                <a:gd name="T59" fmla="*/ 1111 h 2356"/>
                <a:gd name="T60" fmla="*/ 1816 w 2356"/>
                <a:gd name="T61" fmla="*/ 667 h 2356"/>
                <a:gd name="T62" fmla="*/ 2088 w 2356"/>
                <a:gd name="T63" fmla="*/ 667 h 2356"/>
                <a:gd name="T64" fmla="*/ 2220 w 2356"/>
                <a:gd name="T65" fmla="*/ 1111 h 2356"/>
                <a:gd name="T66" fmla="*/ 1951 w 2356"/>
                <a:gd name="T67" fmla="*/ 1111 h 2356"/>
                <a:gd name="T68" fmla="*/ 1178 w 2356"/>
                <a:gd name="T69" fmla="*/ 0 h 2356"/>
                <a:gd name="T70" fmla="*/ 1178 w 2356"/>
                <a:gd name="T71" fmla="*/ 0 h 2356"/>
                <a:gd name="T72" fmla="*/ 0 w 2356"/>
                <a:gd name="T73" fmla="*/ 1178 h 2356"/>
                <a:gd name="T74" fmla="*/ 1178 w 2356"/>
                <a:gd name="T75" fmla="*/ 2356 h 2356"/>
                <a:gd name="T76" fmla="*/ 2356 w 2356"/>
                <a:gd name="T77" fmla="*/ 1178 h 2356"/>
                <a:gd name="T78" fmla="*/ 1178 w 2356"/>
                <a:gd name="T79" fmla="*/ 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56" h="2356">
                  <a:moveTo>
                    <a:pt x="1400" y="2198"/>
                  </a:moveTo>
                  <a:lnTo>
                    <a:pt x="1400" y="2198"/>
                  </a:lnTo>
                  <a:cubicBezTo>
                    <a:pt x="1456" y="2149"/>
                    <a:pt x="1519" y="2089"/>
                    <a:pt x="1582" y="2018"/>
                  </a:cubicBezTo>
                  <a:cubicBezTo>
                    <a:pt x="1806" y="1768"/>
                    <a:pt x="1932" y="1502"/>
                    <a:pt x="1951" y="1245"/>
                  </a:cubicBezTo>
                  <a:lnTo>
                    <a:pt x="2220" y="1245"/>
                  </a:lnTo>
                  <a:cubicBezTo>
                    <a:pt x="2190" y="1714"/>
                    <a:pt x="1849" y="2101"/>
                    <a:pt x="1400" y="2198"/>
                  </a:cubicBezTo>
                  <a:close/>
                  <a:moveTo>
                    <a:pt x="136" y="1245"/>
                  </a:moveTo>
                  <a:lnTo>
                    <a:pt x="136" y="1245"/>
                  </a:lnTo>
                  <a:lnTo>
                    <a:pt x="1817" y="1245"/>
                  </a:lnTo>
                  <a:cubicBezTo>
                    <a:pt x="1775" y="1756"/>
                    <a:pt x="1257" y="2150"/>
                    <a:pt x="1158" y="2222"/>
                  </a:cubicBezTo>
                  <a:cubicBezTo>
                    <a:pt x="613" y="2211"/>
                    <a:pt x="170" y="1783"/>
                    <a:pt x="136" y="1245"/>
                  </a:cubicBezTo>
                  <a:close/>
                  <a:moveTo>
                    <a:pt x="1158" y="134"/>
                  </a:moveTo>
                  <a:lnTo>
                    <a:pt x="1158" y="134"/>
                  </a:lnTo>
                  <a:cubicBezTo>
                    <a:pt x="1215" y="175"/>
                    <a:pt x="1407" y="321"/>
                    <a:pt x="1570" y="533"/>
                  </a:cubicBezTo>
                  <a:lnTo>
                    <a:pt x="357" y="533"/>
                  </a:lnTo>
                  <a:cubicBezTo>
                    <a:pt x="544" y="295"/>
                    <a:pt x="833" y="140"/>
                    <a:pt x="1158" y="134"/>
                  </a:cubicBezTo>
                  <a:close/>
                  <a:moveTo>
                    <a:pt x="1999" y="533"/>
                  </a:moveTo>
                  <a:lnTo>
                    <a:pt x="1999" y="533"/>
                  </a:lnTo>
                  <a:lnTo>
                    <a:pt x="1735" y="533"/>
                  </a:lnTo>
                  <a:cubicBezTo>
                    <a:pt x="1691" y="467"/>
                    <a:pt x="1640" y="402"/>
                    <a:pt x="1582" y="338"/>
                  </a:cubicBezTo>
                  <a:cubicBezTo>
                    <a:pt x="1519" y="267"/>
                    <a:pt x="1456" y="207"/>
                    <a:pt x="1400" y="157"/>
                  </a:cubicBezTo>
                  <a:cubicBezTo>
                    <a:pt x="1641" y="210"/>
                    <a:pt x="1851" y="346"/>
                    <a:pt x="1999" y="533"/>
                  </a:cubicBezTo>
                  <a:close/>
                  <a:moveTo>
                    <a:pt x="1817" y="1111"/>
                  </a:moveTo>
                  <a:lnTo>
                    <a:pt x="1817" y="1111"/>
                  </a:lnTo>
                  <a:lnTo>
                    <a:pt x="136" y="1111"/>
                  </a:lnTo>
                  <a:cubicBezTo>
                    <a:pt x="146" y="951"/>
                    <a:pt x="193" y="800"/>
                    <a:pt x="268" y="667"/>
                  </a:cubicBezTo>
                  <a:lnTo>
                    <a:pt x="1662" y="667"/>
                  </a:lnTo>
                  <a:cubicBezTo>
                    <a:pt x="1743" y="799"/>
                    <a:pt x="1804" y="949"/>
                    <a:pt x="1817" y="1111"/>
                  </a:cubicBezTo>
                  <a:close/>
                  <a:moveTo>
                    <a:pt x="1951" y="1111"/>
                  </a:moveTo>
                  <a:lnTo>
                    <a:pt x="1951" y="1111"/>
                  </a:lnTo>
                  <a:cubicBezTo>
                    <a:pt x="1940" y="964"/>
                    <a:pt x="1894" y="815"/>
                    <a:pt x="1816" y="667"/>
                  </a:cubicBezTo>
                  <a:lnTo>
                    <a:pt x="2088" y="667"/>
                  </a:lnTo>
                  <a:cubicBezTo>
                    <a:pt x="2163" y="800"/>
                    <a:pt x="2210" y="951"/>
                    <a:pt x="2220" y="1111"/>
                  </a:cubicBezTo>
                  <a:lnTo>
                    <a:pt x="1951" y="1111"/>
                  </a:lnTo>
                  <a:close/>
                  <a:moveTo>
                    <a:pt x="1178" y="0"/>
                  </a:moveTo>
                  <a:lnTo>
                    <a:pt x="1178" y="0"/>
                  </a:lnTo>
                  <a:cubicBezTo>
                    <a:pt x="528" y="0"/>
                    <a:pt x="0" y="528"/>
                    <a:pt x="0" y="1178"/>
                  </a:cubicBezTo>
                  <a:cubicBezTo>
                    <a:pt x="0" y="1827"/>
                    <a:pt x="528" y="2356"/>
                    <a:pt x="1178" y="2356"/>
                  </a:cubicBezTo>
                  <a:cubicBezTo>
                    <a:pt x="1827" y="2356"/>
                    <a:pt x="2356" y="1827"/>
                    <a:pt x="2356" y="1178"/>
                  </a:cubicBezTo>
                  <a:cubicBezTo>
                    <a:pt x="2356" y="528"/>
                    <a:pt x="1827" y="0"/>
                    <a:pt x="11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0"/>
            <p:cNvSpPr>
              <a:spLocks/>
            </p:cNvSpPr>
            <p:nvPr/>
          </p:nvSpPr>
          <p:spPr bwMode="auto">
            <a:xfrm>
              <a:off x="7018338" y="4410075"/>
              <a:ext cx="1395413" cy="98425"/>
            </a:xfrm>
            <a:custGeom>
              <a:avLst/>
              <a:gdLst>
                <a:gd name="T0" fmla="*/ 1877 w 1877"/>
                <a:gd name="T1" fmla="*/ 133 h 133"/>
                <a:gd name="T2" fmla="*/ 1877 w 1877"/>
                <a:gd name="T3" fmla="*/ 133 h 133"/>
                <a:gd name="T4" fmla="*/ 0 w 1877"/>
                <a:gd name="T5" fmla="*/ 133 h 133"/>
                <a:gd name="T6" fmla="*/ 0 w 1877"/>
                <a:gd name="T7" fmla="*/ 0 h 133"/>
                <a:gd name="T8" fmla="*/ 1877 w 1877"/>
                <a:gd name="T9" fmla="*/ 0 h 133"/>
                <a:gd name="T10" fmla="*/ 1877 w 1877"/>
                <a:gd name="T11" fmla="*/ 133 h 133"/>
              </a:gdLst>
              <a:ahLst/>
              <a:cxnLst>
                <a:cxn ang="0">
                  <a:pos x="T0" y="T1"/>
                </a:cxn>
                <a:cxn ang="0">
                  <a:pos x="T2" y="T3"/>
                </a:cxn>
                <a:cxn ang="0">
                  <a:pos x="T4" y="T5"/>
                </a:cxn>
                <a:cxn ang="0">
                  <a:pos x="T6" y="T7"/>
                </a:cxn>
                <a:cxn ang="0">
                  <a:pos x="T8" y="T9"/>
                </a:cxn>
                <a:cxn ang="0">
                  <a:pos x="T10" y="T11"/>
                </a:cxn>
              </a:cxnLst>
              <a:rect l="0" t="0" r="r" b="b"/>
              <a:pathLst>
                <a:path w="1877" h="133">
                  <a:moveTo>
                    <a:pt x="1877" y="133"/>
                  </a:moveTo>
                  <a:lnTo>
                    <a:pt x="1877" y="133"/>
                  </a:lnTo>
                  <a:lnTo>
                    <a:pt x="0" y="133"/>
                  </a:lnTo>
                  <a:lnTo>
                    <a:pt x="0" y="0"/>
                  </a:lnTo>
                  <a:lnTo>
                    <a:pt x="1877" y="0"/>
                  </a:lnTo>
                  <a:lnTo>
                    <a:pt x="1877" y="13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 32"/>
          <p:cNvGrpSpPr/>
          <p:nvPr userDrawn="1"/>
        </p:nvGrpSpPr>
        <p:grpSpPr>
          <a:xfrm rot="20374728">
            <a:off x="4785231" y="387210"/>
            <a:ext cx="1622425" cy="1374775"/>
            <a:chOff x="4127500" y="2500313"/>
            <a:chExt cx="1622425" cy="1374775"/>
          </a:xfrm>
          <a:solidFill>
            <a:srgbClr val="263946"/>
          </a:solidFill>
        </p:grpSpPr>
        <p:sp>
          <p:nvSpPr>
            <p:cNvPr id="34" name="Freeform 15"/>
            <p:cNvSpPr>
              <a:spLocks/>
            </p:cNvSpPr>
            <p:nvPr/>
          </p:nvSpPr>
          <p:spPr bwMode="auto">
            <a:xfrm>
              <a:off x="4127500" y="2500313"/>
              <a:ext cx="1622425" cy="1374775"/>
            </a:xfrm>
            <a:custGeom>
              <a:avLst/>
              <a:gdLst>
                <a:gd name="T0" fmla="*/ 2165 w 2184"/>
                <a:gd name="T1" fmla="*/ 381 h 1854"/>
                <a:gd name="T2" fmla="*/ 2165 w 2184"/>
                <a:gd name="T3" fmla="*/ 381 h 1854"/>
                <a:gd name="T4" fmla="*/ 1142 w 2184"/>
                <a:gd name="T5" fmla="*/ 7 h 1854"/>
                <a:gd name="T6" fmla="*/ 1071 w 2184"/>
                <a:gd name="T7" fmla="*/ 7 h 1854"/>
                <a:gd name="T8" fmla="*/ 19 w 2184"/>
                <a:gd name="T9" fmla="*/ 392 h 1854"/>
                <a:gd name="T10" fmla="*/ 19 w 2184"/>
                <a:gd name="T11" fmla="*/ 417 h 1854"/>
                <a:gd name="T12" fmla="*/ 103 w 2184"/>
                <a:gd name="T13" fmla="*/ 448 h 1854"/>
                <a:gd name="T14" fmla="*/ 103 w 2184"/>
                <a:gd name="T15" fmla="*/ 663 h 1854"/>
                <a:gd name="T16" fmla="*/ 63 w 2184"/>
                <a:gd name="T17" fmla="*/ 712 h 1854"/>
                <a:gd name="T18" fmla="*/ 103 w 2184"/>
                <a:gd name="T19" fmla="*/ 761 h 1854"/>
                <a:gd name="T20" fmla="*/ 103 w 2184"/>
                <a:gd name="T21" fmla="*/ 786 h 1854"/>
                <a:gd name="T22" fmla="*/ 89 w 2184"/>
                <a:gd name="T23" fmla="*/ 786 h 1854"/>
                <a:gd name="T24" fmla="*/ 50 w 2184"/>
                <a:gd name="T25" fmla="*/ 825 h 1854"/>
                <a:gd name="T26" fmla="*/ 50 w 2184"/>
                <a:gd name="T27" fmla="*/ 1814 h 1854"/>
                <a:gd name="T28" fmla="*/ 89 w 2184"/>
                <a:gd name="T29" fmla="*/ 1854 h 1854"/>
                <a:gd name="T30" fmla="*/ 136 w 2184"/>
                <a:gd name="T31" fmla="*/ 1854 h 1854"/>
                <a:gd name="T32" fmla="*/ 176 w 2184"/>
                <a:gd name="T33" fmla="*/ 1814 h 1854"/>
                <a:gd name="T34" fmla="*/ 176 w 2184"/>
                <a:gd name="T35" fmla="*/ 825 h 1854"/>
                <a:gd name="T36" fmla="*/ 136 w 2184"/>
                <a:gd name="T37" fmla="*/ 786 h 1854"/>
                <a:gd name="T38" fmla="*/ 123 w 2184"/>
                <a:gd name="T39" fmla="*/ 786 h 1854"/>
                <a:gd name="T40" fmla="*/ 123 w 2184"/>
                <a:gd name="T41" fmla="*/ 761 h 1854"/>
                <a:gd name="T42" fmla="*/ 162 w 2184"/>
                <a:gd name="T43" fmla="*/ 712 h 1854"/>
                <a:gd name="T44" fmla="*/ 123 w 2184"/>
                <a:gd name="T45" fmla="*/ 663 h 1854"/>
                <a:gd name="T46" fmla="*/ 123 w 2184"/>
                <a:gd name="T47" fmla="*/ 455 h 1854"/>
                <a:gd name="T48" fmla="*/ 1042 w 2184"/>
                <a:gd name="T49" fmla="*/ 791 h 1854"/>
                <a:gd name="T50" fmla="*/ 1113 w 2184"/>
                <a:gd name="T51" fmla="*/ 791 h 1854"/>
                <a:gd name="T52" fmla="*/ 2165 w 2184"/>
                <a:gd name="T53" fmla="*/ 407 h 1854"/>
                <a:gd name="T54" fmla="*/ 2165 w 2184"/>
                <a:gd name="T55" fmla="*/ 381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4" h="1854">
                  <a:moveTo>
                    <a:pt x="2165" y="381"/>
                  </a:moveTo>
                  <a:lnTo>
                    <a:pt x="2165" y="381"/>
                  </a:lnTo>
                  <a:lnTo>
                    <a:pt x="1142" y="7"/>
                  </a:lnTo>
                  <a:cubicBezTo>
                    <a:pt x="1122" y="0"/>
                    <a:pt x="1091" y="0"/>
                    <a:pt x="1071" y="7"/>
                  </a:cubicBezTo>
                  <a:lnTo>
                    <a:pt x="19" y="392"/>
                  </a:lnTo>
                  <a:cubicBezTo>
                    <a:pt x="0" y="399"/>
                    <a:pt x="0" y="410"/>
                    <a:pt x="19" y="417"/>
                  </a:cubicBezTo>
                  <a:lnTo>
                    <a:pt x="103" y="448"/>
                  </a:lnTo>
                  <a:lnTo>
                    <a:pt x="103" y="663"/>
                  </a:lnTo>
                  <a:cubicBezTo>
                    <a:pt x="80" y="668"/>
                    <a:pt x="63" y="688"/>
                    <a:pt x="63" y="712"/>
                  </a:cubicBezTo>
                  <a:cubicBezTo>
                    <a:pt x="63" y="736"/>
                    <a:pt x="80" y="756"/>
                    <a:pt x="103" y="761"/>
                  </a:cubicBezTo>
                  <a:lnTo>
                    <a:pt x="103" y="786"/>
                  </a:lnTo>
                  <a:lnTo>
                    <a:pt x="89" y="786"/>
                  </a:lnTo>
                  <a:cubicBezTo>
                    <a:pt x="67" y="786"/>
                    <a:pt x="50" y="804"/>
                    <a:pt x="50" y="825"/>
                  </a:cubicBezTo>
                  <a:lnTo>
                    <a:pt x="50" y="1814"/>
                  </a:lnTo>
                  <a:cubicBezTo>
                    <a:pt x="50" y="1836"/>
                    <a:pt x="67" y="1854"/>
                    <a:pt x="89" y="1854"/>
                  </a:cubicBezTo>
                  <a:lnTo>
                    <a:pt x="136" y="1854"/>
                  </a:lnTo>
                  <a:cubicBezTo>
                    <a:pt x="158" y="1854"/>
                    <a:pt x="176" y="1836"/>
                    <a:pt x="176" y="1814"/>
                  </a:cubicBezTo>
                  <a:lnTo>
                    <a:pt x="176" y="825"/>
                  </a:lnTo>
                  <a:cubicBezTo>
                    <a:pt x="176" y="804"/>
                    <a:pt x="158" y="786"/>
                    <a:pt x="136" y="786"/>
                  </a:cubicBezTo>
                  <a:lnTo>
                    <a:pt x="123" y="786"/>
                  </a:lnTo>
                  <a:lnTo>
                    <a:pt x="123" y="761"/>
                  </a:lnTo>
                  <a:cubicBezTo>
                    <a:pt x="145" y="756"/>
                    <a:pt x="162" y="736"/>
                    <a:pt x="162" y="712"/>
                  </a:cubicBezTo>
                  <a:cubicBezTo>
                    <a:pt x="162" y="688"/>
                    <a:pt x="145" y="668"/>
                    <a:pt x="123" y="663"/>
                  </a:cubicBezTo>
                  <a:lnTo>
                    <a:pt x="123" y="455"/>
                  </a:lnTo>
                  <a:lnTo>
                    <a:pt x="1042" y="791"/>
                  </a:lnTo>
                  <a:cubicBezTo>
                    <a:pt x="1062" y="798"/>
                    <a:pt x="1093" y="798"/>
                    <a:pt x="1113" y="791"/>
                  </a:cubicBezTo>
                  <a:lnTo>
                    <a:pt x="2165" y="407"/>
                  </a:lnTo>
                  <a:cubicBezTo>
                    <a:pt x="2184" y="400"/>
                    <a:pt x="2184" y="388"/>
                    <a:pt x="2165" y="3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6"/>
            <p:cNvSpPr>
              <a:spLocks/>
            </p:cNvSpPr>
            <p:nvPr/>
          </p:nvSpPr>
          <p:spPr bwMode="auto">
            <a:xfrm>
              <a:off x="4283075" y="2881313"/>
              <a:ext cx="1312863" cy="498475"/>
            </a:xfrm>
            <a:custGeom>
              <a:avLst/>
              <a:gdLst>
                <a:gd name="T0" fmla="*/ 1740 w 1766"/>
                <a:gd name="T1" fmla="*/ 5 h 672"/>
                <a:gd name="T2" fmla="*/ 1740 w 1766"/>
                <a:gd name="T3" fmla="*/ 5 h 672"/>
                <a:gd name="T4" fmla="*/ 883 w 1766"/>
                <a:gd name="T5" fmla="*/ 330 h 672"/>
                <a:gd name="T6" fmla="*/ 26 w 1766"/>
                <a:gd name="T7" fmla="*/ 5 h 672"/>
                <a:gd name="T8" fmla="*/ 0 w 1766"/>
                <a:gd name="T9" fmla="*/ 20 h 672"/>
                <a:gd name="T10" fmla="*/ 0 w 1766"/>
                <a:gd name="T11" fmla="*/ 312 h 672"/>
                <a:gd name="T12" fmla="*/ 26 w 1766"/>
                <a:gd name="T13" fmla="*/ 347 h 672"/>
                <a:gd name="T14" fmla="*/ 690 w 1766"/>
                <a:gd name="T15" fmla="*/ 599 h 672"/>
                <a:gd name="T16" fmla="*/ 883 w 1766"/>
                <a:gd name="T17" fmla="*/ 672 h 672"/>
                <a:gd name="T18" fmla="*/ 1076 w 1766"/>
                <a:gd name="T19" fmla="*/ 599 h 672"/>
                <a:gd name="T20" fmla="*/ 1740 w 1766"/>
                <a:gd name="T21" fmla="*/ 347 h 672"/>
                <a:gd name="T22" fmla="*/ 1766 w 1766"/>
                <a:gd name="T23" fmla="*/ 312 h 672"/>
                <a:gd name="T24" fmla="*/ 1766 w 1766"/>
                <a:gd name="T25" fmla="*/ 20 h 672"/>
                <a:gd name="T26" fmla="*/ 1740 w 1766"/>
                <a:gd name="T27" fmla="*/ 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72">
                  <a:moveTo>
                    <a:pt x="1740" y="5"/>
                  </a:moveTo>
                  <a:lnTo>
                    <a:pt x="1740" y="5"/>
                  </a:lnTo>
                  <a:lnTo>
                    <a:pt x="883" y="330"/>
                  </a:lnTo>
                  <a:lnTo>
                    <a:pt x="26" y="5"/>
                  </a:lnTo>
                  <a:cubicBezTo>
                    <a:pt x="12" y="0"/>
                    <a:pt x="0" y="7"/>
                    <a:pt x="0" y="20"/>
                  </a:cubicBezTo>
                  <a:lnTo>
                    <a:pt x="0" y="312"/>
                  </a:lnTo>
                  <a:cubicBezTo>
                    <a:pt x="0" y="326"/>
                    <a:pt x="12" y="341"/>
                    <a:pt x="26" y="347"/>
                  </a:cubicBezTo>
                  <a:lnTo>
                    <a:pt x="690" y="599"/>
                  </a:lnTo>
                  <a:lnTo>
                    <a:pt x="883" y="672"/>
                  </a:lnTo>
                  <a:lnTo>
                    <a:pt x="1076" y="599"/>
                  </a:lnTo>
                  <a:lnTo>
                    <a:pt x="1740" y="347"/>
                  </a:lnTo>
                  <a:cubicBezTo>
                    <a:pt x="1754" y="341"/>
                    <a:pt x="1766" y="326"/>
                    <a:pt x="1766" y="312"/>
                  </a:cubicBezTo>
                  <a:lnTo>
                    <a:pt x="1766" y="20"/>
                  </a:lnTo>
                  <a:cubicBezTo>
                    <a:pt x="1766" y="7"/>
                    <a:pt x="1754" y="0"/>
                    <a:pt x="1740"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 35"/>
          <p:cNvGrpSpPr/>
          <p:nvPr userDrawn="1"/>
        </p:nvGrpSpPr>
        <p:grpSpPr>
          <a:xfrm rot="20352567">
            <a:off x="6565204" y="373792"/>
            <a:ext cx="620097" cy="619534"/>
            <a:chOff x="6854825" y="3143250"/>
            <a:chExt cx="1749425" cy="1747838"/>
          </a:xfrm>
          <a:solidFill>
            <a:srgbClr val="263946"/>
          </a:solidFill>
        </p:grpSpPr>
        <p:sp>
          <p:nvSpPr>
            <p:cNvPr id="37" name="Freeform 17"/>
            <p:cNvSpPr>
              <a:spLocks/>
            </p:cNvSpPr>
            <p:nvPr/>
          </p:nvSpPr>
          <p:spPr bwMode="auto">
            <a:xfrm>
              <a:off x="7135813" y="3151188"/>
              <a:ext cx="603250" cy="1731963"/>
            </a:xfrm>
            <a:custGeom>
              <a:avLst/>
              <a:gdLst>
                <a:gd name="T0" fmla="*/ 739 w 812"/>
                <a:gd name="T1" fmla="*/ 2334 h 2334"/>
                <a:gd name="T2" fmla="*/ 739 w 812"/>
                <a:gd name="T3" fmla="*/ 2334 h 2334"/>
                <a:gd name="T4" fmla="*/ 371 w 812"/>
                <a:gd name="T5" fmla="*/ 2007 h 2334"/>
                <a:gd name="T6" fmla="*/ 0 w 812"/>
                <a:gd name="T7" fmla="*/ 1167 h 2334"/>
                <a:gd name="T8" fmla="*/ 371 w 812"/>
                <a:gd name="T9" fmla="*/ 327 h 2334"/>
                <a:gd name="T10" fmla="*/ 739 w 812"/>
                <a:gd name="T11" fmla="*/ 0 h 2334"/>
                <a:gd name="T12" fmla="*/ 812 w 812"/>
                <a:gd name="T13" fmla="*/ 111 h 2334"/>
                <a:gd name="T14" fmla="*/ 776 w 812"/>
                <a:gd name="T15" fmla="*/ 56 h 2334"/>
                <a:gd name="T16" fmla="*/ 812 w 812"/>
                <a:gd name="T17" fmla="*/ 111 h 2334"/>
                <a:gd name="T18" fmla="*/ 133 w 812"/>
                <a:gd name="T19" fmla="*/ 1167 h 2334"/>
                <a:gd name="T20" fmla="*/ 812 w 812"/>
                <a:gd name="T21" fmla="*/ 2222 h 2334"/>
                <a:gd name="T22" fmla="*/ 739 w 812"/>
                <a:gd name="T23" fmla="*/ 2334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2334">
                  <a:moveTo>
                    <a:pt x="739" y="2334"/>
                  </a:moveTo>
                  <a:lnTo>
                    <a:pt x="739" y="2334"/>
                  </a:lnTo>
                  <a:cubicBezTo>
                    <a:pt x="731" y="2329"/>
                    <a:pt x="552" y="2209"/>
                    <a:pt x="371" y="2007"/>
                  </a:cubicBezTo>
                  <a:cubicBezTo>
                    <a:pt x="128" y="1736"/>
                    <a:pt x="0" y="1445"/>
                    <a:pt x="0" y="1167"/>
                  </a:cubicBezTo>
                  <a:cubicBezTo>
                    <a:pt x="0" y="888"/>
                    <a:pt x="128" y="598"/>
                    <a:pt x="371" y="327"/>
                  </a:cubicBezTo>
                  <a:cubicBezTo>
                    <a:pt x="552" y="125"/>
                    <a:pt x="731" y="5"/>
                    <a:pt x="739" y="0"/>
                  </a:cubicBezTo>
                  <a:lnTo>
                    <a:pt x="812" y="111"/>
                  </a:lnTo>
                  <a:lnTo>
                    <a:pt x="776" y="56"/>
                  </a:lnTo>
                  <a:lnTo>
                    <a:pt x="812" y="111"/>
                  </a:lnTo>
                  <a:cubicBezTo>
                    <a:pt x="806" y="116"/>
                    <a:pt x="133" y="571"/>
                    <a:pt x="133" y="1167"/>
                  </a:cubicBezTo>
                  <a:cubicBezTo>
                    <a:pt x="133" y="1764"/>
                    <a:pt x="806" y="2218"/>
                    <a:pt x="812" y="2222"/>
                  </a:cubicBezTo>
                  <a:lnTo>
                    <a:pt x="739" y="23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7661275" y="3194050"/>
              <a:ext cx="100013" cy="1647825"/>
            </a:xfrm>
            <a:custGeom>
              <a:avLst/>
              <a:gdLst>
                <a:gd name="T0" fmla="*/ 133 w 133"/>
                <a:gd name="T1" fmla="*/ 2222 h 2222"/>
                <a:gd name="T2" fmla="*/ 133 w 133"/>
                <a:gd name="T3" fmla="*/ 2222 h 2222"/>
                <a:gd name="T4" fmla="*/ 0 w 133"/>
                <a:gd name="T5" fmla="*/ 2222 h 2222"/>
                <a:gd name="T6" fmla="*/ 0 w 133"/>
                <a:gd name="T7" fmla="*/ 0 h 2222"/>
                <a:gd name="T8" fmla="*/ 133 w 133"/>
                <a:gd name="T9" fmla="*/ 0 h 2222"/>
                <a:gd name="T10" fmla="*/ 133 w 133"/>
                <a:gd name="T11" fmla="*/ 2222 h 2222"/>
              </a:gdLst>
              <a:ahLst/>
              <a:cxnLst>
                <a:cxn ang="0">
                  <a:pos x="T0" y="T1"/>
                </a:cxn>
                <a:cxn ang="0">
                  <a:pos x="T2" y="T3"/>
                </a:cxn>
                <a:cxn ang="0">
                  <a:pos x="T4" y="T5"/>
                </a:cxn>
                <a:cxn ang="0">
                  <a:pos x="T6" y="T7"/>
                </a:cxn>
                <a:cxn ang="0">
                  <a:pos x="T8" y="T9"/>
                </a:cxn>
                <a:cxn ang="0">
                  <a:pos x="T10" y="T11"/>
                </a:cxn>
              </a:cxnLst>
              <a:rect l="0" t="0" r="r" b="b"/>
              <a:pathLst>
                <a:path w="133" h="2222">
                  <a:moveTo>
                    <a:pt x="133" y="2222"/>
                  </a:moveTo>
                  <a:lnTo>
                    <a:pt x="133" y="2222"/>
                  </a:lnTo>
                  <a:lnTo>
                    <a:pt x="0" y="2222"/>
                  </a:lnTo>
                  <a:lnTo>
                    <a:pt x="0" y="0"/>
                  </a:lnTo>
                  <a:lnTo>
                    <a:pt x="133" y="0"/>
                  </a:lnTo>
                  <a:lnTo>
                    <a:pt x="133" y="222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9"/>
            <p:cNvSpPr>
              <a:spLocks noEditPoints="1"/>
            </p:cNvSpPr>
            <p:nvPr/>
          </p:nvSpPr>
          <p:spPr bwMode="auto">
            <a:xfrm>
              <a:off x="6854825" y="3143250"/>
              <a:ext cx="1749425" cy="1747838"/>
            </a:xfrm>
            <a:custGeom>
              <a:avLst/>
              <a:gdLst>
                <a:gd name="T0" fmla="*/ 1400 w 2356"/>
                <a:gd name="T1" fmla="*/ 2198 h 2356"/>
                <a:gd name="T2" fmla="*/ 1400 w 2356"/>
                <a:gd name="T3" fmla="*/ 2198 h 2356"/>
                <a:gd name="T4" fmla="*/ 1582 w 2356"/>
                <a:gd name="T5" fmla="*/ 2018 h 2356"/>
                <a:gd name="T6" fmla="*/ 1951 w 2356"/>
                <a:gd name="T7" fmla="*/ 1245 h 2356"/>
                <a:gd name="T8" fmla="*/ 2220 w 2356"/>
                <a:gd name="T9" fmla="*/ 1245 h 2356"/>
                <a:gd name="T10" fmla="*/ 1400 w 2356"/>
                <a:gd name="T11" fmla="*/ 2198 h 2356"/>
                <a:gd name="T12" fmla="*/ 136 w 2356"/>
                <a:gd name="T13" fmla="*/ 1245 h 2356"/>
                <a:gd name="T14" fmla="*/ 136 w 2356"/>
                <a:gd name="T15" fmla="*/ 1245 h 2356"/>
                <a:gd name="T16" fmla="*/ 1817 w 2356"/>
                <a:gd name="T17" fmla="*/ 1245 h 2356"/>
                <a:gd name="T18" fmla="*/ 1158 w 2356"/>
                <a:gd name="T19" fmla="*/ 2222 h 2356"/>
                <a:gd name="T20" fmla="*/ 136 w 2356"/>
                <a:gd name="T21" fmla="*/ 1245 h 2356"/>
                <a:gd name="T22" fmla="*/ 1158 w 2356"/>
                <a:gd name="T23" fmla="*/ 134 h 2356"/>
                <a:gd name="T24" fmla="*/ 1158 w 2356"/>
                <a:gd name="T25" fmla="*/ 134 h 2356"/>
                <a:gd name="T26" fmla="*/ 1570 w 2356"/>
                <a:gd name="T27" fmla="*/ 533 h 2356"/>
                <a:gd name="T28" fmla="*/ 357 w 2356"/>
                <a:gd name="T29" fmla="*/ 533 h 2356"/>
                <a:gd name="T30" fmla="*/ 1158 w 2356"/>
                <a:gd name="T31" fmla="*/ 134 h 2356"/>
                <a:gd name="T32" fmla="*/ 1999 w 2356"/>
                <a:gd name="T33" fmla="*/ 533 h 2356"/>
                <a:gd name="T34" fmla="*/ 1999 w 2356"/>
                <a:gd name="T35" fmla="*/ 533 h 2356"/>
                <a:gd name="T36" fmla="*/ 1735 w 2356"/>
                <a:gd name="T37" fmla="*/ 533 h 2356"/>
                <a:gd name="T38" fmla="*/ 1582 w 2356"/>
                <a:gd name="T39" fmla="*/ 338 h 2356"/>
                <a:gd name="T40" fmla="*/ 1400 w 2356"/>
                <a:gd name="T41" fmla="*/ 157 h 2356"/>
                <a:gd name="T42" fmla="*/ 1999 w 2356"/>
                <a:gd name="T43" fmla="*/ 533 h 2356"/>
                <a:gd name="T44" fmla="*/ 1817 w 2356"/>
                <a:gd name="T45" fmla="*/ 1111 h 2356"/>
                <a:gd name="T46" fmla="*/ 1817 w 2356"/>
                <a:gd name="T47" fmla="*/ 1111 h 2356"/>
                <a:gd name="T48" fmla="*/ 136 w 2356"/>
                <a:gd name="T49" fmla="*/ 1111 h 2356"/>
                <a:gd name="T50" fmla="*/ 268 w 2356"/>
                <a:gd name="T51" fmla="*/ 667 h 2356"/>
                <a:gd name="T52" fmla="*/ 1662 w 2356"/>
                <a:gd name="T53" fmla="*/ 667 h 2356"/>
                <a:gd name="T54" fmla="*/ 1817 w 2356"/>
                <a:gd name="T55" fmla="*/ 1111 h 2356"/>
                <a:gd name="T56" fmla="*/ 1951 w 2356"/>
                <a:gd name="T57" fmla="*/ 1111 h 2356"/>
                <a:gd name="T58" fmla="*/ 1951 w 2356"/>
                <a:gd name="T59" fmla="*/ 1111 h 2356"/>
                <a:gd name="T60" fmla="*/ 1816 w 2356"/>
                <a:gd name="T61" fmla="*/ 667 h 2356"/>
                <a:gd name="T62" fmla="*/ 2088 w 2356"/>
                <a:gd name="T63" fmla="*/ 667 h 2356"/>
                <a:gd name="T64" fmla="*/ 2220 w 2356"/>
                <a:gd name="T65" fmla="*/ 1111 h 2356"/>
                <a:gd name="T66" fmla="*/ 1951 w 2356"/>
                <a:gd name="T67" fmla="*/ 1111 h 2356"/>
                <a:gd name="T68" fmla="*/ 1178 w 2356"/>
                <a:gd name="T69" fmla="*/ 0 h 2356"/>
                <a:gd name="T70" fmla="*/ 1178 w 2356"/>
                <a:gd name="T71" fmla="*/ 0 h 2356"/>
                <a:gd name="T72" fmla="*/ 0 w 2356"/>
                <a:gd name="T73" fmla="*/ 1178 h 2356"/>
                <a:gd name="T74" fmla="*/ 1178 w 2356"/>
                <a:gd name="T75" fmla="*/ 2356 h 2356"/>
                <a:gd name="T76" fmla="*/ 2356 w 2356"/>
                <a:gd name="T77" fmla="*/ 1178 h 2356"/>
                <a:gd name="T78" fmla="*/ 1178 w 2356"/>
                <a:gd name="T79" fmla="*/ 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56" h="2356">
                  <a:moveTo>
                    <a:pt x="1400" y="2198"/>
                  </a:moveTo>
                  <a:lnTo>
                    <a:pt x="1400" y="2198"/>
                  </a:lnTo>
                  <a:cubicBezTo>
                    <a:pt x="1456" y="2149"/>
                    <a:pt x="1519" y="2089"/>
                    <a:pt x="1582" y="2018"/>
                  </a:cubicBezTo>
                  <a:cubicBezTo>
                    <a:pt x="1806" y="1768"/>
                    <a:pt x="1932" y="1502"/>
                    <a:pt x="1951" y="1245"/>
                  </a:cubicBezTo>
                  <a:lnTo>
                    <a:pt x="2220" y="1245"/>
                  </a:lnTo>
                  <a:cubicBezTo>
                    <a:pt x="2190" y="1714"/>
                    <a:pt x="1849" y="2101"/>
                    <a:pt x="1400" y="2198"/>
                  </a:cubicBezTo>
                  <a:close/>
                  <a:moveTo>
                    <a:pt x="136" y="1245"/>
                  </a:moveTo>
                  <a:lnTo>
                    <a:pt x="136" y="1245"/>
                  </a:lnTo>
                  <a:lnTo>
                    <a:pt x="1817" y="1245"/>
                  </a:lnTo>
                  <a:cubicBezTo>
                    <a:pt x="1775" y="1756"/>
                    <a:pt x="1257" y="2150"/>
                    <a:pt x="1158" y="2222"/>
                  </a:cubicBezTo>
                  <a:cubicBezTo>
                    <a:pt x="613" y="2211"/>
                    <a:pt x="170" y="1783"/>
                    <a:pt x="136" y="1245"/>
                  </a:cubicBezTo>
                  <a:close/>
                  <a:moveTo>
                    <a:pt x="1158" y="134"/>
                  </a:moveTo>
                  <a:lnTo>
                    <a:pt x="1158" y="134"/>
                  </a:lnTo>
                  <a:cubicBezTo>
                    <a:pt x="1215" y="175"/>
                    <a:pt x="1407" y="321"/>
                    <a:pt x="1570" y="533"/>
                  </a:cubicBezTo>
                  <a:lnTo>
                    <a:pt x="357" y="533"/>
                  </a:lnTo>
                  <a:cubicBezTo>
                    <a:pt x="544" y="295"/>
                    <a:pt x="833" y="140"/>
                    <a:pt x="1158" y="134"/>
                  </a:cubicBezTo>
                  <a:close/>
                  <a:moveTo>
                    <a:pt x="1999" y="533"/>
                  </a:moveTo>
                  <a:lnTo>
                    <a:pt x="1999" y="533"/>
                  </a:lnTo>
                  <a:lnTo>
                    <a:pt x="1735" y="533"/>
                  </a:lnTo>
                  <a:cubicBezTo>
                    <a:pt x="1691" y="467"/>
                    <a:pt x="1640" y="402"/>
                    <a:pt x="1582" y="338"/>
                  </a:cubicBezTo>
                  <a:cubicBezTo>
                    <a:pt x="1519" y="267"/>
                    <a:pt x="1456" y="207"/>
                    <a:pt x="1400" y="157"/>
                  </a:cubicBezTo>
                  <a:cubicBezTo>
                    <a:pt x="1641" y="210"/>
                    <a:pt x="1851" y="346"/>
                    <a:pt x="1999" y="533"/>
                  </a:cubicBezTo>
                  <a:close/>
                  <a:moveTo>
                    <a:pt x="1817" y="1111"/>
                  </a:moveTo>
                  <a:lnTo>
                    <a:pt x="1817" y="1111"/>
                  </a:lnTo>
                  <a:lnTo>
                    <a:pt x="136" y="1111"/>
                  </a:lnTo>
                  <a:cubicBezTo>
                    <a:pt x="146" y="951"/>
                    <a:pt x="193" y="800"/>
                    <a:pt x="268" y="667"/>
                  </a:cubicBezTo>
                  <a:lnTo>
                    <a:pt x="1662" y="667"/>
                  </a:lnTo>
                  <a:cubicBezTo>
                    <a:pt x="1743" y="799"/>
                    <a:pt x="1804" y="949"/>
                    <a:pt x="1817" y="1111"/>
                  </a:cubicBezTo>
                  <a:close/>
                  <a:moveTo>
                    <a:pt x="1951" y="1111"/>
                  </a:moveTo>
                  <a:lnTo>
                    <a:pt x="1951" y="1111"/>
                  </a:lnTo>
                  <a:cubicBezTo>
                    <a:pt x="1940" y="964"/>
                    <a:pt x="1894" y="815"/>
                    <a:pt x="1816" y="667"/>
                  </a:cubicBezTo>
                  <a:lnTo>
                    <a:pt x="2088" y="667"/>
                  </a:lnTo>
                  <a:cubicBezTo>
                    <a:pt x="2163" y="800"/>
                    <a:pt x="2210" y="951"/>
                    <a:pt x="2220" y="1111"/>
                  </a:cubicBezTo>
                  <a:lnTo>
                    <a:pt x="1951" y="1111"/>
                  </a:lnTo>
                  <a:close/>
                  <a:moveTo>
                    <a:pt x="1178" y="0"/>
                  </a:moveTo>
                  <a:lnTo>
                    <a:pt x="1178" y="0"/>
                  </a:lnTo>
                  <a:cubicBezTo>
                    <a:pt x="528" y="0"/>
                    <a:pt x="0" y="528"/>
                    <a:pt x="0" y="1178"/>
                  </a:cubicBezTo>
                  <a:cubicBezTo>
                    <a:pt x="0" y="1827"/>
                    <a:pt x="528" y="2356"/>
                    <a:pt x="1178" y="2356"/>
                  </a:cubicBezTo>
                  <a:cubicBezTo>
                    <a:pt x="1827" y="2356"/>
                    <a:pt x="2356" y="1827"/>
                    <a:pt x="2356" y="1178"/>
                  </a:cubicBezTo>
                  <a:cubicBezTo>
                    <a:pt x="2356" y="528"/>
                    <a:pt x="1827" y="0"/>
                    <a:pt x="11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0"/>
            <p:cNvSpPr>
              <a:spLocks/>
            </p:cNvSpPr>
            <p:nvPr/>
          </p:nvSpPr>
          <p:spPr bwMode="auto">
            <a:xfrm>
              <a:off x="7018338" y="4410075"/>
              <a:ext cx="1395413" cy="98425"/>
            </a:xfrm>
            <a:custGeom>
              <a:avLst/>
              <a:gdLst>
                <a:gd name="T0" fmla="*/ 1877 w 1877"/>
                <a:gd name="T1" fmla="*/ 133 h 133"/>
                <a:gd name="T2" fmla="*/ 1877 w 1877"/>
                <a:gd name="T3" fmla="*/ 133 h 133"/>
                <a:gd name="T4" fmla="*/ 0 w 1877"/>
                <a:gd name="T5" fmla="*/ 133 h 133"/>
                <a:gd name="T6" fmla="*/ 0 w 1877"/>
                <a:gd name="T7" fmla="*/ 0 h 133"/>
                <a:gd name="T8" fmla="*/ 1877 w 1877"/>
                <a:gd name="T9" fmla="*/ 0 h 133"/>
                <a:gd name="T10" fmla="*/ 1877 w 1877"/>
                <a:gd name="T11" fmla="*/ 133 h 133"/>
              </a:gdLst>
              <a:ahLst/>
              <a:cxnLst>
                <a:cxn ang="0">
                  <a:pos x="T0" y="T1"/>
                </a:cxn>
                <a:cxn ang="0">
                  <a:pos x="T2" y="T3"/>
                </a:cxn>
                <a:cxn ang="0">
                  <a:pos x="T4" y="T5"/>
                </a:cxn>
                <a:cxn ang="0">
                  <a:pos x="T6" y="T7"/>
                </a:cxn>
                <a:cxn ang="0">
                  <a:pos x="T8" y="T9"/>
                </a:cxn>
                <a:cxn ang="0">
                  <a:pos x="T10" y="T11"/>
                </a:cxn>
              </a:cxnLst>
              <a:rect l="0" t="0" r="r" b="b"/>
              <a:pathLst>
                <a:path w="1877" h="133">
                  <a:moveTo>
                    <a:pt x="1877" y="133"/>
                  </a:moveTo>
                  <a:lnTo>
                    <a:pt x="1877" y="133"/>
                  </a:lnTo>
                  <a:lnTo>
                    <a:pt x="0" y="133"/>
                  </a:lnTo>
                  <a:lnTo>
                    <a:pt x="0" y="0"/>
                  </a:lnTo>
                  <a:lnTo>
                    <a:pt x="1877" y="0"/>
                  </a:lnTo>
                  <a:lnTo>
                    <a:pt x="1877" y="13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 40"/>
          <p:cNvGrpSpPr/>
          <p:nvPr userDrawn="1"/>
        </p:nvGrpSpPr>
        <p:grpSpPr>
          <a:xfrm>
            <a:off x="8306896" y="3372321"/>
            <a:ext cx="4293017" cy="4284985"/>
            <a:chOff x="6262688" y="5170488"/>
            <a:chExt cx="1697038" cy="1693863"/>
          </a:xfrm>
          <a:solidFill>
            <a:srgbClr val="263946"/>
          </a:solidFill>
        </p:grpSpPr>
        <p:sp>
          <p:nvSpPr>
            <p:cNvPr id="42" name="Freeform 28"/>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142 w 2284"/>
                <a:gd name="T9" fmla="*/ 2204 h 2284"/>
                <a:gd name="T10" fmla="*/ 1405 w 2284"/>
                <a:gd name="T11" fmla="*/ 1921 h 2284"/>
                <a:gd name="T12" fmla="*/ 528 w 2284"/>
                <a:gd name="T13" fmla="*/ 1940 h 2284"/>
                <a:gd name="T14" fmla="*/ 704 w 2284"/>
                <a:gd name="T15" fmla="*/ 1580 h 2284"/>
                <a:gd name="T16" fmla="*/ 80 w 2284"/>
                <a:gd name="T17" fmla="*/ 1143 h 2284"/>
                <a:gd name="T18" fmla="*/ 523 w 2284"/>
                <a:gd name="T19" fmla="*/ 1142 h 2284"/>
                <a:gd name="T20" fmla="*/ 391 w 2284"/>
                <a:gd name="T21" fmla="*/ 392 h 2284"/>
                <a:gd name="T22" fmla="*/ 778 w 2284"/>
                <a:gd name="T23" fmla="*/ 407 h 2284"/>
                <a:gd name="T24" fmla="*/ 391 w 2284"/>
                <a:gd name="T25" fmla="*/ 392 h 2284"/>
                <a:gd name="T26" fmla="*/ 1405 w 2284"/>
                <a:gd name="T27" fmla="*/ 364 h 2284"/>
                <a:gd name="T28" fmla="*/ 1142 w 2284"/>
                <a:gd name="T29" fmla="*/ 80 h 2284"/>
                <a:gd name="T30" fmla="*/ 1591 w 2284"/>
                <a:gd name="T31" fmla="*/ 788 h 2284"/>
                <a:gd name="T32" fmla="*/ 1607 w 2284"/>
                <a:gd name="T33" fmla="*/ 950 h 2284"/>
                <a:gd name="T34" fmla="*/ 1614 w 2284"/>
                <a:gd name="T35" fmla="*/ 1143 h 2284"/>
                <a:gd name="T36" fmla="*/ 1613 w 2284"/>
                <a:gd name="T37" fmla="*/ 1204 h 2284"/>
                <a:gd name="T38" fmla="*/ 1711 w 2284"/>
                <a:gd name="T39" fmla="*/ 1210 h 2284"/>
                <a:gd name="T40" fmla="*/ 1607 w 2284"/>
                <a:gd name="T41" fmla="*/ 1335 h 2284"/>
                <a:gd name="T42" fmla="*/ 1476 w 2284"/>
                <a:gd name="T43" fmla="*/ 1476 h 2284"/>
                <a:gd name="T44" fmla="*/ 1431 w 2284"/>
                <a:gd name="T45" fmla="*/ 1520 h 2284"/>
                <a:gd name="T46" fmla="*/ 1496 w 2284"/>
                <a:gd name="T47" fmla="*/ 1592 h 2284"/>
                <a:gd name="T48" fmla="*/ 1335 w 2284"/>
                <a:gd name="T49" fmla="*/ 1608 h 2284"/>
                <a:gd name="T50" fmla="*/ 1142 w 2284"/>
                <a:gd name="T51" fmla="*/ 1615 h 2284"/>
                <a:gd name="T52" fmla="*/ 1081 w 2284"/>
                <a:gd name="T53" fmla="*/ 1614 h 2284"/>
                <a:gd name="T54" fmla="*/ 1074 w 2284"/>
                <a:gd name="T55" fmla="*/ 1711 h 2284"/>
                <a:gd name="T56" fmla="*/ 949 w 2284"/>
                <a:gd name="T57" fmla="*/ 1608 h 2284"/>
                <a:gd name="T58" fmla="*/ 808 w 2284"/>
                <a:gd name="T59" fmla="*/ 1476 h 2284"/>
                <a:gd name="T60" fmla="*/ 764 w 2284"/>
                <a:gd name="T61" fmla="*/ 1432 h 2284"/>
                <a:gd name="T62" fmla="*/ 692 w 2284"/>
                <a:gd name="T63" fmla="*/ 1497 h 2284"/>
                <a:gd name="T64" fmla="*/ 676 w 2284"/>
                <a:gd name="T65" fmla="*/ 1335 h 2284"/>
                <a:gd name="T66" fmla="*/ 669 w 2284"/>
                <a:gd name="T67" fmla="*/ 1143 h 2284"/>
                <a:gd name="T68" fmla="*/ 670 w 2284"/>
                <a:gd name="T69" fmla="*/ 1080 h 2284"/>
                <a:gd name="T70" fmla="*/ 573 w 2284"/>
                <a:gd name="T71" fmla="*/ 1075 h 2284"/>
                <a:gd name="T72" fmla="*/ 676 w 2284"/>
                <a:gd name="T73" fmla="*/ 950 h 2284"/>
                <a:gd name="T74" fmla="*/ 808 w 2284"/>
                <a:gd name="T75" fmla="*/ 809 h 2284"/>
                <a:gd name="T76" fmla="*/ 852 w 2284"/>
                <a:gd name="T77" fmla="*/ 765 h 2284"/>
                <a:gd name="T78" fmla="*/ 787 w 2284"/>
                <a:gd name="T79" fmla="*/ 693 h 2284"/>
                <a:gd name="T80" fmla="*/ 949 w 2284"/>
                <a:gd name="T81" fmla="*/ 677 h 2284"/>
                <a:gd name="T82" fmla="*/ 1142 w 2284"/>
                <a:gd name="T83" fmla="*/ 670 h 2284"/>
                <a:gd name="T84" fmla="*/ 1203 w 2284"/>
                <a:gd name="T85" fmla="*/ 671 h 2284"/>
                <a:gd name="T86" fmla="*/ 1210 w 2284"/>
                <a:gd name="T87" fmla="*/ 574 h 2284"/>
                <a:gd name="T88" fmla="*/ 1335 w 2284"/>
                <a:gd name="T89" fmla="*/ 677 h 2284"/>
                <a:gd name="T90" fmla="*/ 1431 w 2284"/>
                <a:gd name="T91" fmla="*/ 765 h 2284"/>
                <a:gd name="T92" fmla="*/ 1476 w 2284"/>
                <a:gd name="T93" fmla="*/ 809 h 2284"/>
                <a:gd name="T94" fmla="*/ 1529 w 2284"/>
                <a:gd name="T95" fmla="*/ 1303 h 2284"/>
                <a:gd name="T96" fmla="*/ 1142 w 2284"/>
                <a:gd name="T97" fmla="*/ 1535 h 2284"/>
                <a:gd name="T98" fmla="*/ 754 w 2284"/>
                <a:gd name="T99" fmla="*/ 1303 h 2284"/>
                <a:gd name="T100" fmla="*/ 864 w 2284"/>
                <a:gd name="T101" fmla="*/ 865 h 2284"/>
                <a:gd name="T102" fmla="*/ 1302 w 2284"/>
                <a:gd name="T103" fmla="*/ 755 h 2284"/>
                <a:gd name="T104" fmla="*/ 1534 w 2284"/>
                <a:gd name="T105" fmla="*/ 1143 h 2284"/>
                <a:gd name="T106" fmla="*/ 1893 w 2284"/>
                <a:gd name="T107" fmla="*/ 392 h 2284"/>
                <a:gd name="T108" fmla="*/ 1505 w 2284"/>
                <a:gd name="T109" fmla="*/ 407 h 2284"/>
                <a:gd name="T110" fmla="*/ 2284 w 2284"/>
                <a:gd name="T111" fmla="*/ 1143 h 2284"/>
                <a:gd name="T112" fmla="*/ 1756 w 2284"/>
                <a:gd name="T113" fmla="*/ 265 h 2284"/>
                <a:gd name="T114" fmla="*/ 806 w 2284"/>
                <a:gd name="T115" fmla="*/ 332 h 2284"/>
                <a:gd name="T116" fmla="*/ 331 w 2284"/>
                <a:gd name="T117" fmla="*/ 807 h 2284"/>
                <a:gd name="T118" fmla="*/ 334 w 2284"/>
                <a:gd name="T119" fmla="*/ 1950 h 2284"/>
                <a:gd name="T120" fmla="*/ 1142 w 2284"/>
                <a:gd name="T121" fmla="*/ 2284 h 2284"/>
                <a:gd name="T122" fmla="*/ 1949 w 2284"/>
                <a:gd name="T123" fmla="*/ 1950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607" y="950"/>
                  </a:moveTo>
                  <a:lnTo>
                    <a:pt x="1607" y="950"/>
                  </a:lnTo>
                  <a:cubicBezTo>
                    <a:pt x="1604" y="894"/>
                    <a:pt x="1598" y="840"/>
                    <a:pt x="1591" y="788"/>
                  </a:cubicBezTo>
                  <a:cubicBezTo>
                    <a:pt x="1685" y="804"/>
                    <a:pt x="1770" y="826"/>
                    <a:pt x="1844" y="851"/>
                  </a:cubicBezTo>
                  <a:cubicBezTo>
                    <a:pt x="1808" y="924"/>
                    <a:pt x="1763" y="999"/>
                    <a:pt x="1710" y="1075"/>
                  </a:cubicBezTo>
                  <a:cubicBezTo>
                    <a:pt x="1678" y="1033"/>
                    <a:pt x="1644" y="991"/>
                    <a:pt x="1607" y="950"/>
                  </a:cubicBezTo>
                  <a:close/>
                  <a:moveTo>
                    <a:pt x="1613" y="1204"/>
                  </a:moveTo>
                  <a:lnTo>
                    <a:pt x="1613" y="1204"/>
                  </a:lnTo>
                  <a:cubicBezTo>
                    <a:pt x="1614" y="1184"/>
                    <a:pt x="1614" y="1163"/>
                    <a:pt x="1614" y="1143"/>
                  </a:cubicBezTo>
                  <a:cubicBezTo>
                    <a:pt x="1614" y="1122"/>
                    <a:pt x="1614" y="1101"/>
                    <a:pt x="1613" y="1080"/>
                  </a:cubicBezTo>
                  <a:cubicBezTo>
                    <a:pt x="1630" y="1101"/>
                    <a:pt x="1646" y="1122"/>
                    <a:pt x="1661" y="1142"/>
                  </a:cubicBezTo>
                  <a:cubicBezTo>
                    <a:pt x="1646" y="1163"/>
                    <a:pt x="1630" y="1183"/>
                    <a:pt x="1613" y="1204"/>
                  </a:cubicBezTo>
                  <a:close/>
                  <a:moveTo>
                    <a:pt x="1607" y="1335"/>
                  </a:moveTo>
                  <a:lnTo>
                    <a:pt x="1607" y="1335"/>
                  </a:lnTo>
                  <a:cubicBezTo>
                    <a:pt x="1644" y="1294"/>
                    <a:pt x="1678" y="1252"/>
                    <a:pt x="1711" y="1210"/>
                  </a:cubicBezTo>
                  <a:cubicBezTo>
                    <a:pt x="1765" y="1288"/>
                    <a:pt x="1810" y="1363"/>
                    <a:pt x="1845" y="1434"/>
                  </a:cubicBezTo>
                  <a:cubicBezTo>
                    <a:pt x="1770" y="1459"/>
                    <a:pt x="1685" y="1481"/>
                    <a:pt x="1591" y="1497"/>
                  </a:cubicBezTo>
                  <a:cubicBezTo>
                    <a:pt x="1598" y="1445"/>
                    <a:pt x="1604" y="1391"/>
                    <a:pt x="1607" y="1335"/>
                  </a:cubicBezTo>
                  <a:close/>
                  <a:moveTo>
                    <a:pt x="1431" y="1520"/>
                  </a:moveTo>
                  <a:lnTo>
                    <a:pt x="1431" y="1520"/>
                  </a:lnTo>
                  <a:cubicBezTo>
                    <a:pt x="1446" y="1506"/>
                    <a:pt x="1461" y="1491"/>
                    <a:pt x="1476" y="1476"/>
                  </a:cubicBezTo>
                  <a:cubicBezTo>
                    <a:pt x="1490" y="1462"/>
                    <a:pt x="1505" y="1447"/>
                    <a:pt x="1519" y="1432"/>
                  </a:cubicBezTo>
                  <a:cubicBezTo>
                    <a:pt x="1516" y="1459"/>
                    <a:pt x="1513" y="1485"/>
                    <a:pt x="1509" y="1510"/>
                  </a:cubicBezTo>
                  <a:cubicBezTo>
                    <a:pt x="1484" y="1514"/>
                    <a:pt x="1458" y="1517"/>
                    <a:pt x="1431" y="1520"/>
                  </a:cubicBezTo>
                  <a:close/>
                  <a:moveTo>
                    <a:pt x="1335" y="1608"/>
                  </a:moveTo>
                  <a:lnTo>
                    <a:pt x="1335" y="1608"/>
                  </a:lnTo>
                  <a:cubicBezTo>
                    <a:pt x="1390" y="1604"/>
                    <a:pt x="1444" y="1599"/>
                    <a:pt x="1496" y="1592"/>
                  </a:cubicBezTo>
                  <a:cubicBezTo>
                    <a:pt x="1480" y="1686"/>
                    <a:pt x="1458" y="1771"/>
                    <a:pt x="1433" y="1845"/>
                  </a:cubicBezTo>
                  <a:cubicBezTo>
                    <a:pt x="1361" y="1809"/>
                    <a:pt x="1286" y="1764"/>
                    <a:pt x="1210" y="1711"/>
                  </a:cubicBezTo>
                  <a:cubicBezTo>
                    <a:pt x="1251" y="1679"/>
                    <a:pt x="1293" y="1644"/>
                    <a:pt x="1335" y="1608"/>
                  </a:cubicBezTo>
                  <a:close/>
                  <a:moveTo>
                    <a:pt x="1081" y="1614"/>
                  </a:moveTo>
                  <a:lnTo>
                    <a:pt x="1081" y="1614"/>
                  </a:lnTo>
                  <a:cubicBezTo>
                    <a:pt x="1101" y="1615"/>
                    <a:pt x="1121" y="1615"/>
                    <a:pt x="1142" y="1615"/>
                  </a:cubicBezTo>
                  <a:cubicBezTo>
                    <a:pt x="1162" y="1615"/>
                    <a:pt x="1182" y="1615"/>
                    <a:pt x="1203" y="1614"/>
                  </a:cubicBezTo>
                  <a:cubicBezTo>
                    <a:pt x="1182" y="1630"/>
                    <a:pt x="1162" y="1646"/>
                    <a:pt x="1142" y="1662"/>
                  </a:cubicBezTo>
                  <a:cubicBezTo>
                    <a:pt x="1121" y="1646"/>
                    <a:pt x="1101" y="1630"/>
                    <a:pt x="1081" y="1614"/>
                  </a:cubicBezTo>
                  <a:close/>
                  <a:moveTo>
                    <a:pt x="949" y="1608"/>
                  </a:moveTo>
                  <a:lnTo>
                    <a:pt x="949" y="1608"/>
                  </a:lnTo>
                  <a:cubicBezTo>
                    <a:pt x="990" y="1644"/>
                    <a:pt x="1032" y="1679"/>
                    <a:pt x="1074" y="1711"/>
                  </a:cubicBezTo>
                  <a:cubicBezTo>
                    <a:pt x="997" y="1764"/>
                    <a:pt x="922" y="1809"/>
                    <a:pt x="850" y="1845"/>
                  </a:cubicBezTo>
                  <a:cubicBezTo>
                    <a:pt x="825" y="1771"/>
                    <a:pt x="804" y="1686"/>
                    <a:pt x="787" y="1592"/>
                  </a:cubicBezTo>
                  <a:cubicBezTo>
                    <a:pt x="839" y="1599"/>
                    <a:pt x="893" y="1604"/>
                    <a:pt x="949" y="1608"/>
                  </a:cubicBezTo>
                  <a:close/>
                  <a:moveTo>
                    <a:pt x="764" y="1432"/>
                  </a:moveTo>
                  <a:lnTo>
                    <a:pt x="764" y="1432"/>
                  </a:lnTo>
                  <a:cubicBezTo>
                    <a:pt x="779" y="1447"/>
                    <a:pt x="793" y="1462"/>
                    <a:pt x="808" y="1476"/>
                  </a:cubicBezTo>
                  <a:cubicBezTo>
                    <a:pt x="822" y="1491"/>
                    <a:pt x="837" y="1506"/>
                    <a:pt x="852" y="1520"/>
                  </a:cubicBezTo>
                  <a:cubicBezTo>
                    <a:pt x="826" y="1517"/>
                    <a:pt x="799" y="1514"/>
                    <a:pt x="774" y="1510"/>
                  </a:cubicBezTo>
                  <a:cubicBezTo>
                    <a:pt x="770" y="1485"/>
                    <a:pt x="767" y="1459"/>
                    <a:pt x="764" y="1432"/>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080"/>
                  </a:moveTo>
                  <a:lnTo>
                    <a:pt x="670" y="1080"/>
                  </a:lnTo>
                  <a:cubicBezTo>
                    <a:pt x="670" y="1101"/>
                    <a:pt x="669" y="1122"/>
                    <a:pt x="669" y="1143"/>
                  </a:cubicBezTo>
                  <a:cubicBezTo>
                    <a:pt x="669" y="1163"/>
                    <a:pt x="670" y="1184"/>
                    <a:pt x="670" y="1204"/>
                  </a:cubicBezTo>
                  <a:cubicBezTo>
                    <a:pt x="654" y="1183"/>
                    <a:pt x="637" y="1163"/>
                    <a:pt x="622" y="1142"/>
                  </a:cubicBezTo>
                  <a:cubicBezTo>
                    <a:pt x="637" y="1122"/>
                    <a:pt x="653" y="1101"/>
                    <a:pt x="670" y="1080"/>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852" y="765"/>
                  </a:moveTo>
                  <a:lnTo>
                    <a:pt x="852" y="765"/>
                  </a:lnTo>
                  <a:cubicBezTo>
                    <a:pt x="837" y="779"/>
                    <a:pt x="822" y="794"/>
                    <a:pt x="808" y="809"/>
                  </a:cubicBezTo>
                  <a:cubicBezTo>
                    <a:pt x="793" y="823"/>
                    <a:pt x="779" y="838"/>
                    <a:pt x="764" y="853"/>
                  </a:cubicBezTo>
                  <a:cubicBezTo>
                    <a:pt x="767" y="826"/>
                    <a:pt x="770" y="800"/>
                    <a:pt x="774" y="775"/>
                  </a:cubicBezTo>
                  <a:cubicBezTo>
                    <a:pt x="799" y="771"/>
                    <a:pt x="826" y="768"/>
                    <a:pt x="852" y="765"/>
                  </a:cubicBezTo>
                  <a:close/>
                  <a:moveTo>
                    <a:pt x="949" y="677"/>
                  </a:moveTo>
                  <a:lnTo>
                    <a:pt x="949" y="677"/>
                  </a:lnTo>
                  <a:cubicBezTo>
                    <a:pt x="893" y="681"/>
                    <a:pt x="839" y="686"/>
                    <a:pt x="787" y="693"/>
                  </a:cubicBezTo>
                  <a:cubicBezTo>
                    <a:pt x="804" y="599"/>
                    <a:pt x="825" y="514"/>
                    <a:pt x="850" y="440"/>
                  </a:cubicBezTo>
                  <a:cubicBezTo>
                    <a:pt x="922" y="476"/>
                    <a:pt x="997" y="521"/>
                    <a:pt x="1074" y="574"/>
                  </a:cubicBezTo>
                  <a:cubicBezTo>
                    <a:pt x="1032" y="606"/>
                    <a:pt x="990" y="641"/>
                    <a:pt x="949" y="677"/>
                  </a:cubicBezTo>
                  <a:close/>
                  <a:moveTo>
                    <a:pt x="1203" y="671"/>
                  </a:moveTo>
                  <a:lnTo>
                    <a:pt x="1203" y="671"/>
                  </a:lnTo>
                  <a:cubicBezTo>
                    <a:pt x="1182" y="670"/>
                    <a:pt x="1162" y="670"/>
                    <a:pt x="1142" y="670"/>
                  </a:cubicBezTo>
                  <a:cubicBezTo>
                    <a:pt x="1121" y="670"/>
                    <a:pt x="1101" y="670"/>
                    <a:pt x="1081" y="671"/>
                  </a:cubicBezTo>
                  <a:cubicBezTo>
                    <a:pt x="1101" y="655"/>
                    <a:pt x="1121" y="639"/>
                    <a:pt x="1142" y="623"/>
                  </a:cubicBezTo>
                  <a:cubicBezTo>
                    <a:pt x="1162" y="639"/>
                    <a:pt x="1182" y="655"/>
                    <a:pt x="1203" y="671"/>
                  </a:cubicBezTo>
                  <a:close/>
                  <a:moveTo>
                    <a:pt x="1335" y="677"/>
                  </a:moveTo>
                  <a:lnTo>
                    <a:pt x="1335" y="677"/>
                  </a:lnTo>
                  <a:cubicBezTo>
                    <a:pt x="1293" y="641"/>
                    <a:pt x="1251" y="606"/>
                    <a:pt x="1210" y="574"/>
                  </a:cubicBezTo>
                  <a:cubicBezTo>
                    <a:pt x="1286" y="521"/>
                    <a:pt x="1361" y="476"/>
                    <a:pt x="1433" y="440"/>
                  </a:cubicBezTo>
                  <a:cubicBezTo>
                    <a:pt x="1458" y="514"/>
                    <a:pt x="1480" y="599"/>
                    <a:pt x="1496" y="693"/>
                  </a:cubicBezTo>
                  <a:cubicBezTo>
                    <a:pt x="1444" y="686"/>
                    <a:pt x="1390" y="681"/>
                    <a:pt x="1335" y="677"/>
                  </a:cubicBezTo>
                  <a:close/>
                  <a:moveTo>
                    <a:pt x="1476" y="809"/>
                  </a:moveTo>
                  <a:lnTo>
                    <a:pt x="1476" y="809"/>
                  </a:lnTo>
                  <a:cubicBezTo>
                    <a:pt x="1461" y="794"/>
                    <a:pt x="1446" y="779"/>
                    <a:pt x="1431" y="765"/>
                  </a:cubicBezTo>
                  <a:cubicBezTo>
                    <a:pt x="1458" y="768"/>
                    <a:pt x="1484" y="771"/>
                    <a:pt x="1509" y="775"/>
                  </a:cubicBezTo>
                  <a:cubicBezTo>
                    <a:pt x="1513" y="800"/>
                    <a:pt x="1516" y="826"/>
                    <a:pt x="1519" y="853"/>
                  </a:cubicBezTo>
                  <a:cubicBezTo>
                    <a:pt x="1505" y="838"/>
                    <a:pt x="1490" y="823"/>
                    <a:pt x="1476" y="809"/>
                  </a:cubicBezTo>
                  <a:close/>
                  <a:moveTo>
                    <a:pt x="1534" y="1143"/>
                  </a:moveTo>
                  <a:lnTo>
                    <a:pt x="1534" y="1143"/>
                  </a:lnTo>
                  <a:cubicBezTo>
                    <a:pt x="1534" y="1198"/>
                    <a:pt x="1532" y="1251"/>
                    <a:pt x="1529" y="1303"/>
                  </a:cubicBezTo>
                  <a:cubicBezTo>
                    <a:pt x="1494" y="1342"/>
                    <a:pt x="1457" y="1381"/>
                    <a:pt x="1419" y="1420"/>
                  </a:cubicBez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2284" y="1143"/>
                  </a:moveTo>
                  <a:lnTo>
                    <a:pt x="2284" y="1143"/>
                  </a:lnTo>
                  <a:cubicBezTo>
                    <a:pt x="2284" y="1010"/>
                    <a:pt x="2158" y="892"/>
                    <a:pt x="1952" y="807"/>
                  </a:cubicBez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9"/>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 43"/>
          <p:cNvGrpSpPr/>
          <p:nvPr userDrawn="1"/>
        </p:nvGrpSpPr>
        <p:grpSpPr>
          <a:xfrm rot="20127958">
            <a:off x="1192567" y="463114"/>
            <a:ext cx="1065925" cy="836733"/>
            <a:chOff x="3654425" y="5089525"/>
            <a:chExt cx="1860550" cy="1460500"/>
          </a:xfrm>
          <a:solidFill>
            <a:srgbClr val="263946"/>
          </a:solidFill>
        </p:grpSpPr>
        <p:sp>
          <p:nvSpPr>
            <p:cNvPr id="45" name="Freeform 21"/>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2501 w 2506"/>
                <a:gd name="T37" fmla="*/ 267 h 1970"/>
                <a:gd name="T38" fmla="*/ 2501 w 2506"/>
                <a:gd name="T39" fmla="*/ 267 h 1970"/>
                <a:gd name="T40" fmla="*/ 1849 w 2506"/>
                <a:gd name="T41" fmla="*/ 0 h 1970"/>
                <a:gd name="T42" fmla="*/ 1823 w 2506"/>
                <a:gd name="T43" fmla="*/ 0 h 1970"/>
                <a:gd name="T44" fmla="*/ 1253 w 2506"/>
                <a:gd name="T45" fmla="*/ 184 h 1970"/>
                <a:gd name="T46" fmla="*/ 683 w 2506"/>
                <a:gd name="T47" fmla="*/ 0 h 1970"/>
                <a:gd name="T48" fmla="*/ 657 w 2506"/>
                <a:gd name="T49" fmla="*/ 0 h 1970"/>
                <a:gd name="T50" fmla="*/ 5 w 2506"/>
                <a:gd name="T51" fmla="*/ 267 h 1970"/>
                <a:gd name="T52" fmla="*/ 0 w 2506"/>
                <a:gd name="T53" fmla="*/ 279 h 1970"/>
                <a:gd name="T54" fmla="*/ 0 w 2506"/>
                <a:gd name="T55" fmla="*/ 1970 h 1970"/>
                <a:gd name="T56" fmla="*/ 107 w 2506"/>
                <a:gd name="T57" fmla="*/ 1889 h 1970"/>
                <a:gd name="T58" fmla="*/ 682 w 2506"/>
                <a:gd name="T59" fmla="*/ 1709 h 1970"/>
                <a:gd name="T60" fmla="*/ 1190 w 2506"/>
                <a:gd name="T61" fmla="*/ 1876 h 1970"/>
                <a:gd name="T62" fmla="*/ 1208 w 2506"/>
                <a:gd name="T63" fmla="*/ 1888 h 1970"/>
                <a:gd name="T64" fmla="*/ 1253 w 2506"/>
                <a:gd name="T65" fmla="*/ 1924 h 1970"/>
                <a:gd name="T66" fmla="*/ 1298 w 2506"/>
                <a:gd name="T67" fmla="*/ 1888 h 1970"/>
                <a:gd name="T68" fmla="*/ 1316 w 2506"/>
                <a:gd name="T69" fmla="*/ 1876 h 1970"/>
                <a:gd name="T70" fmla="*/ 1824 w 2506"/>
                <a:gd name="T71" fmla="*/ 1709 h 1970"/>
                <a:gd name="T72" fmla="*/ 2399 w 2506"/>
                <a:gd name="T73" fmla="*/ 1889 h 1970"/>
                <a:gd name="T74" fmla="*/ 2506 w 2506"/>
                <a:gd name="T75" fmla="*/ 1970 h 1970"/>
                <a:gd name="T76" fmla="*/ 2506 w 2506"/>
                <a:gd name="T77" fmla="*/ 279 h 1970"/>
                <a:gd name="T78" fmla="*/ 2501 w 2506"/>
                <a:gd name="T79" fmla="*/ 267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2501" y="267"/>
                  </a:moveTo>
                  <a:lnTo>
                    <a:pt x="2501" y="267"/>
                  </a:lnTo>
                  <a:cubicBezTo>
                    <a:pt x="2490" y="240"/>
                    <a:pt x="2379" y="9"/>
                    <a:pt x="1849" y="0"/>
                  </a:cubicBez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2"/>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3"/>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4"/>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5"/>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6"/>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7"/>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8705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92818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31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53049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5" name="文本框 4"/>
          <p:cNvSpPr txBox="1"/>
          <p:nvPr userDrawn="1"/>
        </p:nvSpPr>
        <p:spPr>
          <a:xfrm>
            <a:off x="4422305" y="4007796"/>
            <a:ext cx="3347390" cy="297454"/>
          </a:xfrm>
          <a:prstGeom prst="rect">
            <a:avLst/>
          </a:prstGeom>
          <a:noFill/>
        </p:spPr>
        <p:txBody>
          <a:bodyPr wrap="none" rtlCol="0">
            <a:spAutoFit/>
          </a:bodyPr>
          <a:lstStyle/>
          <a:p>
            <a:pPr algn="ctr" defTabSz="457200"/>
            <a:r>
              <a:rPr kumimoji="1" lang="zh-CN" altLang="en-US" sz="1333" dirty="0">
                <a:solidFill>
                  <a:srgbClr val="000000"/>
                </a:solidFill>
                <a:latin typeface="Century Gothic"/>
                <a:ea typeface="微软雅黑" panose="020B0503020204020204" pitchFamily="34" charset="-122"/>
              </a:rPr>
              <a:t>点击</a:t>
            </a:r>
            <a:r>
              <a:rPr kumimoji="1" lang="en-US" altLang="zh-CN" sz="1333" dirty="0">
                <a:solidFill>
                  <a:srgbClr val="000000"/>
                </a:solidFill>
                <a:latin typeface="Century Gothic"/>
                <a:ea typeface="微软雅黑" panose="020B0503020204020204" pitchFamily="34" charset="-122"/>
              </a:rPr>
              <a:t>Logo</a:t>
            </a:r>
            <a:r>
              <a:rPr kumimoji="1" lang="zh-CN" altLang="en-US" sz="1333" dirty="0">
                <a:solidFill>
                  <a:srgbClr val="000000"/>
                </a:solidFill>
                <a:latin typeface="Century Gothic"/>
                <a:ea typeface="微软雅黑" panose="020B0503020204020204" pitchFamily="34" charset="-122"/>
              </a:rPr>
              <a:t>获取更多优质模板（放映模式）</a:t>
            </a:r>
          </a:p>
        </p:txBody>
      </p:sp>
      <p:pic>
        <p:nvPicPr>
          <p:cNvPr id="6" name="图片 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39892" y="3218163"/>
            <a:ext cx="4112216" cy="307748"/>
          </a:xfrm>
          <a:prstGeom prst="rect">
            <a:avLst/>
          </a:prstGeom>
        </p:spPr>
      </p:pic>
    </p:spTree>
    <p:extLst>
      <p:ext uri="{BB962C8B-B14F-4D97-AF65-F5344CB8AC3E}">
        <p14:creationId xmlns:p14="http://schemas.microsoft.com/office/powerpoint/2010/main" val="4299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6" r:id="rId3"/>
    <p:sldLayoutId id="2147483657" r:id="rId4"/>
    <p:sldLayoutId id="2147483655" r:id="rId5"/>
    <p:sldLayoutId id="2147483651" r:id="rId6"/>
    <p:sldLayoutId id="214748365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Screenshot_2017-05-17-18-49-48.pn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 Id="rId5" Type="http://schemas.microsoft.com/office/2007/relationships/hdphoto" Target="../media/hdphoto3.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250869" y="1277621"/>
            <a:ext cx="5743278" cy="42858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文本框 115"/>
          <p:cNvSpPr txBox="1"/>
          <p:nvPr/>
        </p:nvSpPr>
        <p:spPr>
          <a:xfrm>
            <a:off x="3607016" y="1591645"/>
            <a:ext cx="5580976" cy="830997"/>
          </a:xfrm>
          <a:prstGeom prst="rect">
            <a:avLst/>
          </a:prstGeom>
          <a:noFill/>
          <a:ln>
            <a:noFill/>
          </a:ln>
        </p:spPr>
        <p:txBody>
          <a:bodyPr wrap="square" rtlCol="0">
            <a:spAutoFit/>
          </a:bodyPr>
          <a:lstStyle/>
          <a:p>
            <a:r>
              <a:rPr kumimoji="1" lang="en-US" altLang="zh-CN" sz="4800" b="1" dirty="0">
                <a:solidFill>
                  <a:schemeClr val="bg1"/>
                </a:solidFill>
                <a:latin typeface="微软雅黑" panose="020B0503020204020204" pitchFamily="34" charset="-122"/>
                <a:ea typeface="微软雅黑" panose="020B0503020204020204" pitchFamily="34" charset="-122"/>
              </a:rPr>
              <a:t>Stock Prediction</a:t>
            </a:r>
            <a:endParaRPr kumimoji="1"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119" name="组 118"/>
          <p:cNvGrpSpPr/>
          <p:nvPr/>
        </p:nvGrpSpPr>
        <p:grpSpPr>
          <a:xfrm>
            <a:off x="7923788" y="-46810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a:off x="2615331" y="2386992"/>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8140529" y="4520425"/>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18"/>
          <p:cNvSpPr txBox="1"/>
          <p:nvPr/>
        </p:nvSpPr>
        <p:spPr>
          <a:xfrm>
            <a:off x="3485529" y="4355839"/>
            <a:ext cx="5189417" cy="954107"/>
          </a:xfrm>
          <a:prstGeom prst="rect">
            <a:avLst/>
          </a:prstGeom>
          <a:noFill/>
        </p:spPr>
        <p:txBody>
          <a:bodyPr wrap="square" rtlCol="0">
            <a:spAutoFit/>
          </a:bodyPr>
          <a:lstStyle/>
          <a:p>
            <a:r>
              <a:rPr kumimoji="1" lang="en-US" altLang="zh-CN" sz="2800" b="1" dirty="0">
                <a:solidFill>
                  <a:schemeClr val="bg1"/>
                </a:solidFill>
                <a:latin typeface="微软雅黑" panose="020B0503020204020204" pitchFamily="34" charset="-122"/>
                <a:ea typeface="微软雅黑" panose="020B0503020204020204" pitchFamily="34" charset="-122"/>
              </a:rPr>
              <a:t>Group Member: </a:t>
            </a:r>
            <a:r>
              <a:rPr kumimoji="1" lang="en-US" altLang="zh-CN" sz="2800" b="1" dirty="0" err="1">
                <a:solidFill>
                  <a:schemeClr val="bg1"/>
                </a:solidFill>
                <a:latin typeface="微软雅黑" panose="020B0503020204020204" pitchFamily="34" charset="-122"/>
                <a:ea typeface="微软雅黑" panose="020B0503020204020204" pitchFamily="34" charset="-122"/>
              </a:rPr>
              <a:t>Suyang</a:t>
            </a:r>
            <a:r>
              <a:rPr kumimoji="1" lang="en-US" altLang="zh-CN" sz="2800" b="1" dirty="0">
                <a:solidFill>
                  <a:schemeClr val="bg1"/>
                </a:solidFill>
                <a:latin typeface="微软雅黑" panose="020B0503020204020204" pitchFamily="34" charset="-122"/>
                <a:ea typeface="微软雅黑" panose="020B0503020204020204" pitchFamily="34" charset="-122"/>
              </a:rPr>
              <a:t> Xu</a:t>
            </a:r>
            <a:r>
              <a:rPr kumimoji="1" lang="zh-CN" altLang="en-US" sz="2800" b="1" dirty="0">
                <a:solidFill>
                  <a:schemeClr val="bg1"/>
                </a:solidFill>
                <a:latin typeface="微软雅黑" panose="020B0503020204020204" pitchFamily="34" charset="-122"/>
                <a:ea typeface="微软雅黑" panose="020B0503020204020204" pitchFamily="34" charset="-122"/>
              </a:rPr>
              <a:t> </a:t>
            </a:r>
            <a:r>
              <a:rPr kumimoji="1" lang="en-US" altLang="zh-CN" sz="2800" b="1" dirty="0" err="1">
                <a:solidFill>
                  <a:schemeClr val="bg1"/>
                </a:solidFill>
                <a:latin typeface="微软雅黑" panose="020B0503020204020204" pitchFamily="34" charset="-122"/>
                <a:ea typeface="微软雅黑" panose="020B0503020204020204" pitchFamily="34" charset="-122"/>
              </a:rPr>
              <a:t>Jiahao</a:t>
            </a:r>
            <a:r>
              <a:rPr kumimoji="1" lang="en-US" altLang="zh-CN" sz="2800" b="1" dirty="0">
                <a:solidFill>
                  <a:schemeClr val="bg1"/>
                </a:solidFill>
                <a:latin typeface="微软雅黑" panose="020B0503020204020204" pitchFamily="34" charset="-122"/>
                <a:ea typeface="微软雅黑" panose="020B0503020204020204" pitchFamily="34" charset="-122"/>
              </a:rPr>
              <a:t> Li Yue Zhang</a:t>
            </a:r>
          </a:p>
        </p:txBody>
      </p:sp>
      <p:sp>
        <p:nvSpPr>
          <p:cNvPr id="98" name="文本框 97">
            <a:extLst>
              <a:ext uri="{FF2B5EF4-FFF2-40B4-BE49-F238E27FC236}">
                <a16:creationId xmlns:a16="http://schemas.microsoft.com/office/drawing/2014/main" id="{77C4ED06-E8D6-4E19-B508-73D55F3E77BA}"/>
              </a:ext>
            </a:extLst>
          </p:cNvPr>
          <p:cNvSpPr txBox="1"/>
          <p:nvPr/>
        </p:nvSpPr>
        <p:spPr>
          <a:xfrm>
            <a:off x="3597484" y="2347139"/>
            <a:ext cx="5580976" cy="523220"/>
          </a:xfrm>
          <a:prstGeom prst="rect">
            <a:avLst/>
          </a:prstGeom>
          <a:noFill/>
          <a:ln>
            <a:noFill/>
          </a:ln>
        </p:spPr>
        <p:txBody>
          <a:bodyPr wrap="square" rtlCol="0">
            <a:spAutoFit/>
          </a:bodyPr>
          <a:lstStyle/>
          <a:p>
            <a:r>
              <a:rPr kumimoji="1" lang="en-US" altLang="zh-CN" sz="2800" b="1" dirty="0">
                <a:solidFill>
                  <a:schemeClr val="bg1"/>
                </a:solidFill>
                <a:latin typeface="微软雅黑" panose="020B0503020204020204" pitchFamily="34" charset="-122"/>
                <a:ea typeface="微软雅黑" panose="020B0503020204020204" pitchFamily="34" charset="-122"/>
              </a:rPr>
              <a:t>Base on financial statement</a:t>
            </a:r>
            <a:endParaRPr kumimoji="1"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911069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35750" y="611674"/>
            <a:ext cx="5103867" cy="529569"/>
          </a:xfrm>
          <a:ln>
            <a:noFill/>
          </a:ln>
        </p:spPr>
        <p:txBody>
          <a:bodyPr/>
          <a:lstStyle/>
          <a:p>
            <a:r>
              <a:rPr kumimoji="1" lang="en-US" altLang="zh-CN" dirty="0"/>
              <a:t>PART</a:t>
            </a:r>
            <a:r>
              <a:rPr kumimoji="1" lang="zh-CN" altLang="en-US" dirty="0"/>
              <a:t> </a:t>
            </a:r>
            <a:r>
              <a:rPr kumimoji="1" lang="en-US" altLang="zh-CN" dirty="0"/>
              <a:t>Three Model Establishment</a:t>
            </a:r>
          </a:p>
          <a:p>
            <a:r>
              <a:rPr kumimoji="1" lang="en-US" altLang="zh-CN" dirty="0">
                <a:latin typeface="Microsoft YaHei" charset="0"/>
                <a:ea typeface="Microsoft YaHei" charset="0"/>
                <a:cs typeface="Microsoft YaHei" charset="0"/>
              </a:rPr>
              <a:t>3.2 label </a:t>
            </a:r>
            <a:r>
              <a:rPr kumimoji="1" lang="en-US" altLang="zh-CN" dirty="0" err="1">
                <a:latin typeface="Microsoft YaHei" charset="0"/>
                <a:ea typeface="Microsoft YaHei" charset="0"/>
                <a:cs typeface="Microsoft YaHei" charset="0"/>
              </a:rPr>
              <a:t>defination</a:t>
            </a:r>
            <a:endParaRPr kumimoji="1" lang="zh-CN" altLang="en-US" dirty="0">
              <a:latin typeface="Microsoft YaHei" charset="0"/>
              <a:ea typeface="Microsoft YaHei" charset="0"/>
              <a:cs typeface="Microsoft YaHei" charset="0"/>
            </a:endParaRPr>
          </a:p>
        </p:txBody>
      </p:sp>
      <p:sp>
        <p:nvSpPr>
          <p:cNvPr id="3" name="文本框 2">
            <a:extLst>
              <a:ext uri="{FF2B5EF4-FFF2-40B4-BE49-F238E27FC236}">
                <a16:creationId xmlns:a16="http://schemas.microsoft.com/office/drawing/2014/main" id="{E5E965F1-3544-4DC5-890B-D31C34B6BDA5}"/>
              </a:ext>
            </a:extLst>
          </p:cNvPr>
          <p:cNvSpPr txBox="1"/>
          <p:nvPr/>
        </p:nvSpPr>
        <p:spPr>
          <a:xfrm>
            <a:off x="635750" y="1664551"/>
            <a:ext cx="9875521" cy="2308324"/>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We define 4 type of stock, Excellent stock, with label 3, good stock, with label 2, fair stock, with label 1 and no good stock , label 0.</a:t>
            </a:r>
          </a:p>
          <a:p>
            <a:endParaRPr lang="en-US" altLang="zh-CN" b="1"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We define p5,p4,p3,p2,p1 as the stock price of 2015-2011. and </a:t>
            </a:r>
            <a:r>
              <a:rPr lang="en-US" altLang="zh-CN" b="1" dirty="0" err="1">
                <a:solidFill>
                  <a:schemeClr val="bg1"/>
                </a:solidFill>
                <a:latin typeface="微软雅黑" panose="020B0503020204020204" pitchFamily="34" charset="-122"/>
                <a:ea typeface="微软雅黑" panose="020B0503020204020204" pitchFamily="34" charset="-122"/>
              </a:rPr>
              <a:t>p_max</a:t>
            </a:r>
            <a:r>
              <a:rPr lang="en-US" altLang="zh-CN" b="1" dirty="0">
                <a:solidFill>
                  <a:schemeClr val="bg1"/>
                </a:solidFill>
                <a:latin typeface="微软雅黑" panose="020B0503020204020204" pitchFamily="34" charset="-122"/>
                <a:ea typeface="微软雅黑" panose="020B0503020204020204" pitchFamily="34" charset="-122"/>
              </a:rPr>
              <a:t> = max{p5,p4,p3,p2,p1}, </a:t>
            </a:r>
            <a:r>
              <a:rPr lang="en-US" altLang="zh-CN" b="1" dirty="0" err="1">
                <a:solidFill>
                  <a:schemeClr val="bg1"/>
                </a:solidFill>
                <a:latin typeface="微软雅黑" panose="020B0503020204020204" pitchFamily="34" charset="-122"/>
                <a:ea typeface="微软雅黑" panose="020B0503020204020204" pitchFamily="34" charset="-122"/>
              </a:rPr>
              <a:t>p_min</a:t>
            </a:r>
            <a:r>
              <a:rPr lang="en-US" altLang="zh-CN" b="1" dirty="0">
                <a:solidFill>
                  <a:schemeClr val="bg1"/>
                </a:solidFill>
                <a:latin typeface="微软雅黑" panose="020B0503020204020204" pitchFamily="34" charset="-122"/>
                <a:ea typeface="微软雅黑" panose="020B0503020204020204" pitchFamily="34" charset="-122"/>
              </a:rPr>
              <a:t> = max{p5,p4,p3,p2,p1}, </a:t>
            </a:r>
            <a:r>
              <a:rPr lang="en-US" altLang="zh-CN" b="1" dirty="0" err="1">
                <a:solidFill>
                  <a:schemeClr val="bg1"/>
                </a:solidFill>
                <a:latin typeface="微软雅黑" panose="020B0503020204020204" pitchFamily="34" charset="-122"/>
                <a:ea typeface="微软雅黑" panose="020B0503020204020204" pitchFamily="34" charset="-122"/>
              </a:rPr>
              <a:t>p_avg</a:t>
            </a:r>
            <a:r>
              <a:rPr lang="en-US" altLang="zh-CN" b="1" dirty="0">
                <a:solidFill>
                  <a:schemeClr val="bg1"/>
                </a:solidFill>
                <a:latin typeface="微软雅黑" panose="020B0503020204020204" pitchFamily="34" charset="-122"/>
                <a:ea typeface="微软雅黑" panose="020B0503020204020204" pitchFamily="34" charset="-122"/>
              </a:rPr>
              <a:t> = mean{p5,p4,p3,p2,p1}. if p6 &gt; (</a:t>
            </a:r>
            <a:r>
              <a:rPr lang="en-US" altLang="zh-CN" b="1" dirty="0" err="1">
                <a:solidFill>
                  <a:schemeClr val="bg1"/>
                </a:solidFill>
                <a:latin typeface="微软雅黑" panose="020B0503020204020204" pitchFamily="34" charset="-122"/>
                <a:ea typeface="微软雅黑" panose="020B0503020204020204" pitchFamily="34" charset="-122"/>
              </a:rPr>
              <a:t>p_max-p_min</a:t>
            </a:r>
            <a:r>
              <a:rPr lang="en-US" altLang="zh-CN" b="1" dirty="0">
                <a:solidFill>
                  <a:schemeClr val="bg1"/>
                </a:solidFill>
                <a:latin typeface="微软雅黑" panose="020B0503020204020204" pitchFamily="34" charset="-122"/>
                <a:ea typeface="微软雅黑" panose="020B0503020204020204" pitchFamily="34" charset="-122"/>
              </a:rPr>
              <a:t>)/4 + </a:t>
            </a:r>
            <a:r>
              <a:rPr lang="en-US" altLang="zh-CN" b="1" dirty="0" err="1">
                <a:solidFill>
                  <a:schemeClr val="bg1"/>
                </a:solidFill>
                <a:latin typeface="微软雅黑" panose="020B0503020204020204" pitchFamily="34" charset="-122"/>
                <a:ea typeface="微软雅黑" panose="020B0503020204020204" pitchFamily="34" charset="-122"/>
              </a:rPr>
              <a:t>p_max</a:t>
            </a:r>
            <a:r>
              <a:rPr lang="en-US" altLang="zh-CN" b="1" dirty="0">
                <a:solidFill>
                  <a:schemeClr val="bg1"/>
                </a:solidFill>
                <a:latin typeface="微软雅黑" panose="020B0503020204020204" pitchFamily="34" charset="-122"/>
                <a:ea typeface="微软雅黑" panose="020B0503020204020204" pitchFamily="34" charset="-122"/>
              </a:rPr>
              <a:t>, then it is the Excellent stock, if p6 &gt; </a:t>
            </a:r>
            <a:r>
              <a:rPr lang="en-US" altLang="zh-CN" b="1" dirty="0" err="1">
                <a:solidFill>
                  <a:schemeClr val="bg1"/>
                </a:solidFill>
                <a:latin typeface="微软雅黑" panose="020B0503020204020204" pitchFamily="34" charset="-122"/>
                <a:ea typeface="微软雅黑" panose="020B0503020204020204" pitchFamily="34" charset="-122"/>
              </a:rPr>
              <a:t>p_max</a:t>
            </a:r>
            <a:r>
              <a:rPr lang="en-US" altLang="zh-CN" b="1" dirty="0">
                <a:solidFill>
                  <a:schemeClr val="bg1"/>
                </a:solidFill>
                <a:latin typeface="微软雅黑" panose="020B0503020204020204" pitchFamily="34" charset="-122"/>
                <a:ea typeface="微软雅黑" panose="020B0503020204020204" pitchFamily="34" charset="-122"/>
              </a:rPr>
              <a:t> and p6&lt; (</a:t>
            </a:r>
            <a:r>
              <a:rPr lang="en-US" altLang="zh-CN" b="1" dirty="0" err="1">
                <a:solidFill>
                  <a:schemeClr val="bg1"/>
                </a:solidFill>
                <a:latin typeface="微软雅黑" panose="020B0503020204020204" pitchFamily="34" charset="-122"/>
                <a:ea typeface="微软雅黑" panose="020B0503020204020204" pitchFamily="34" charset="-122"/>
              </a:rPr>
              <a:t>p_max-p_min</a:t>
            </a:r>
            <a:r>
              <a:rPr lang="en-US" altLang="zh-CN" b="1" dirty="0">
                <a:solidFill>
                  <a:schemeClr val="bg1"/>
                </a:solidFill>
                <a:latin typeface="微软雅黑" panose="020B0503020204020204" pitchFamily="34" charset="-122"/>
                <a:ea typeface="微软雅黑" panose="020B0503020204020204" pitchFamily="34" charset="-122"/>
              </a:rPr>
              <a:t>)/4 + </a:t>
            </a:r>
            <a:r>
              <a:rPr lang="en-US" altLang="zh-CN" b="1" dirty="0" err="1">
                <a:solidFill>
                  <a:schemeClr val="bg1"/>
                </a:solidFill>
                <a:latin typeface="微软雅黑" panose="020B0503020204020204" pitchFamily="34" charset="-122"/>
                <a:ea typeface="微软雅黑" panose="020B0503020204020204" pitchFamily="34" charset="-122"/>
              </a:rPr>
              <a:t>p_max</a:t>
            </a:r>
            <a:r>
              <a:rPr lang="en-US" altLang="zh-CN" b="1" dirty="0">
                <a:solidFill>
                  <a:schemeClr val="bg1"/>
                </a:solidFill>
                <a:latin typeface="微软雅黑" panose="020B0503020204020204" pitchFamily="34" charset="-122"/>
                <a:ea typeface="微软雅黑" panose="020B0503020204020204" pitchFamily="34" charset="-122"/>
              </a:rPr>
              <a:t>, then it is the good stock, if p6&gt;</a:t>
            </a:r>
            <a:r>
              <a:rPr lang="en-US" altLang="zh-CN" b="1" dirty="0" err="1">
                <a:solidFill>
                  <a:schemeClr val="bg1"/>
                </a:solidFill>
                <a:latin typeface="微软雅黑" panose="020B0503020204020204" pitchFamily="34" charset="-122"/>
                <a:ea typeface="微软雅黑" panose="020B0503020204020204" pitchFamily="34" charset="-122"/>
              </a:rPr>
              <a:t>p_avg</a:t>
            </a:r>
            <a:r>
              <a:rPr lang="en-US" altLang="zh-CN" b="1" dirty="0">
                <a:solidFill>
                  <a:schemeClr val="bg1"/>
                </a:solidFill>
                <a:latin typeface="微软雅黑" panose="020B0503020204020204" pitchFamily="34" charset="-122"/>
                <a:ea typeface="微软雅黑" panose="020B0503020204020204" pitchFamily="34" charset="-122"/>
              </a:rPr>
              <a:t> and p6&lt;</a:t>
            </a:r>
            <a:r>
              <a:rPr lang="en-US" altLang="zh-CN" b="1" dirty="0" err="1">
                <a:solidFill>
                  <a:schemeClr val="bg1"/>
                </a:solidFill>
                <a:latin typeface="微软雅黑" panose="020B0503020204020204" pitchFamily="34" charset="-122"/>
                <a:ea typeface="微软雅黑" panose="020B0503020204020204" pitchFamily="34" charset="-122"/>
              </a:rPr>
              <a:t>p_max</a:t>
            </a:r>
            <a:r>
              <a:rPr lang="en-US" altLang="zh-CN" b="1" dirty="0">
                <a:solidFill>
                  <a:schemeClr val="bg1"/>
                </a:solidFill>
                <a:latin typeface="微软雅黑" panose="020B0503020204020204" pitchFamily="34" charset="-122"/>
                <a:ea typeface="微软雅黑" panose="020B0503020204020204" pitchFamily="34" charset="-122"/>
              </a:rPr>
              <a:t>, then it is the fair stock. Others are no good stock.</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479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35750" y="587191"/>
            <a:ext cx="5103867" cy="529569"/>
          </a:xfrm>
          <a:ln>
            <a:noFill/>
          </a:ln>
        </p:spPr>
        <p:txBody>
          <a:bodyPr/>
          <a:lstStyle/>
          <a:p>
            <a:r>
              <a:rPr kumimoji="1" lang="en-US" altLang="zh-CN" dirty="0"/>
              <a:t>PART</a:t>
            </a:r>
            <a:r>
              <a:rPr kumimoji="1" lang="zh-CN" altLang="en-US" dirty="0"/>
              <a:t> </a:t>
            </a:r>
            <a:r>
              <a:rPr kumimoji="1" lang="en-US" altLang="zh-CN" dirty="0"/>
              <a:t>Three Model Establishment</a:t>
            </a:r>
          </a:p>
          <a:p>
            <a:r>
              <a:rPr kumimoji="1" lang="en-US" altLang="zh-CN" dirty="0">
                <a:latin typeface="Microsoft YaHei" charset="0"/>
                <a:ea typeface="Microsoft YaHei" charset="0"/>
                <a:cs typeface="Microsoft YaHei" charset="0"/>
              </a:rPr>
              <a:t>3.2 label </a:t>
            </a:r>
            <a:r>
              <a:rPr kumimoji="1" lang="en-US" altLang="zh-CN" dirty="0" err="1">
                <a:latin typeface="Microsoft YaHei" charset="0"/>
                <a:ea typeface="Microsoft YaHei" charset="0"/>
                <a:cs typeface="Microsoft YaHei" charset="0"/>
              </a:rPr>
              <a:t>defination</a:t>
            </a:r>
            <a:endParaRPr kumimoji="1" lang="zh-CN" altLang="en-US" dirty="0">
              <a:latin typeface="Microsoft YaHei" charset="0"/>
              <a:ea typeface="Microsoft YaHei" charset="0"/>
              <a:cs typeface="Microsoft YaHei" charset="0"/>
            </a:endParaRPr>
          </a:p>
        </p:txBody>
      </p:sp>
      <p:pic>
        <p:nvPicPr>
          <p:cNvPr id="4" name="图片 3">
            <a:extLst>
              <a:ext uri="{FF2B5EF4-FFF2-40B4-BE49-F238E27FC236}">
                <a16:creationId xmlns:a16="http://schemas.microsoft.com/office/drawing/2014/main" id="{F691593B-9F79-4201-9098-623D05912E0C}"/>
              </a:ext>
            </a:extLst>
          </p:cNvPr>
          <p:cNvPicPr>
            <a:picLocks noChangeAspect="1"/>
          </p:cNvPicPr>
          <p:nvPr/>
        </p:nvPicPr>
        <p:blipFill>
          <a:blip r:embed="rId2"/>
          <a:stretch>
            <a:fillRect/>
          </a:stretch>
        </p:blipFill>
        <p:spPr>
          <a:xfrm>
            <a:off x="2860577" y="1786599"/>
            <a:ext cx="5383091" cy="3601328"/>
          </a:xfrm>
          <a:prstGeom prst="rect">
            <a:avLst/>
          </a:prstGeom>
        </p:spPr>
      </p:pic>
      <p:sp>
        <p:nvSpPr>
          <p:cNvPr id="5" name="文本框 4">
            <a:extLst>
              <a:ext uri="{FF2B5EF4-FFF2-40B4-BE49-F238E27FC236}">
                <a16:creationId xmlns:a16="http://schemas.microsoft.com/office/drawing/2014/main" id="{F48D9CF4-FABB-483D-8F87-1969F63257BC}"/>
              </a:ext>
            </a:extLst>
          </p:cNvPr>
          <p:cNvSpPr txBox="1"/>
          <p:nvPr/>
        </p:nvSpPr>
        <p:spPr>
          <a:xfrm>
            <a:off x="3976540" y="5602868"/>
            <a:ext cx="3151163" cy="369332"/>
          </a:xfrm>
          <a:prstGeom prst="rect">
            <a:avLst/>
          </a:prstGeom>
          <a:noFill/>
        </p:spPr>
        <p:txBody>
          <a:bodyPr wrap="square" rtlCol="0">
            <a:spAutoFit/>
          </a:bodyPr>
          <a:lstStyle/>
          <a:p>
            <a:r>
              <a:rPr lang="en-US" altLang="zh-CN" b="1" dirty="0">
                <a:solidFill>
                  <a:schemeClr val="bg1"/>
                </a:solidFill>
              </a:rPr>
              <a:t>Coding implementation</a:t>
            </a:r>
            <a:endParaRPr lang="zh-CN" altLang="en-US" b="1" dirty="0">
              <a:solidFill>
                <a:schemeClr val="bg1"/>
              </a:solidFill>
            </a:endParaRPr>
          </a:p>
        </p:txBody>
      </p:sp>
    </p:spTree>
    <p:extLst>
      <p:ext uri="{BB962C8B-B14F-4D97-AF65-F5344CB8AC3E}">
        <p14:creationId xmlns:p14="http://schemas.microsoft.com/office/powerpoint/2010/main" val="2314423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1B8B50A-E938-4651-88F4-DAC1CD0379FA}"/>
              </a:ext>
            </a:extLst>
          </p:cNvPr>
          <p:cNvSpPr>
            <a:spLocks noGrp="1"/>
          </p:cNvSpPr>
          <p:nvPr>
            <p:ph type="body" sz="quarter" idx="10"/>
          </p:nvPr>
        </p:nvSpPr>
        <p:spPr>
          <a:xfrm>
            <a:off x="741781" y="464823"/>
            <a:ext cx="4983769" cy="529569"/>
          </a:xfrm>
          <a:ln>
            <a:noFill/>
          </a:ln>
        </p:spPr>
        <p:txBody>
          <a:bodyPr/>
          <a:lstStyle/>
          <a:p>
            <a:r>
              <a:rPr kumimoji="1" lang="en-US" altLang="zh-CN" dirty="0"/>
              <a:t>PART</a:t>
            </a:r>
            <a:r>
              <a:rPr kumimoji="1" lang="zh-CN" altLang="en-US" dirty="0"/>
              <a:t> </a:t>
            </a:r>
            <a:r>
              <a:rPr kumimoji="1" lang="en-US" altLang="zh-CN" dirty="0"/>
              <a:t>Four Training and Testing</a:t>
            </a:r>
            <a:endParaRPr kumimoji="1" lang="zh-CN" altLang="en-US" dirty="0">
              <a:latin typeface="Microsoft YaHei" charset="0"/>
              <a:ea typeface="Microsoft YaHei" charset="0"/>
              <a:cs typeface="Microsoft YaHei" charset="0"/>
            </a:endParaRPr>
          </a:p>
        </p:txBody>
      </p:sp>
      <p:sp>
        <p:nvSpPr>
          <p:cNvPr id="15" name="文本框 14">
            <a:extLst>
              <a:ext uri="{FF2B5EF4-FFF2-40B4-BE49-F238E27FC236}">
                <a16:creationId xmlns:a16="http://schemas.microsoft.com/office/drawing/2014/main" id="{72521947-D547-4340-AA14-B7739B793175}"/>
              </a:ext>
            </a:extLst>
          </p:cNvPr>
          <p:cNvSpPr txBox="1"/>
          <p:nvPr/>
        </p:nvSpPr>
        <p:spPr>
          <a:xfrm>
            <a:off x="741781" y="1008456"/>
            <a:ext cx="10653050" cy="1569660"/>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Test Accuracy</a:t>
            </a:r>
          </a:p>
          <a:p>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b="1" dirty="0">
                <a:solidFill>
                  <a:schemeClr val="bg1"/>
                </a:solidFill>
                <a:latin typeface="微软雅黑" panose="020B0503020204020204" pitchFamily="34" charset="-122"/>
                <a:ea typeface="微软雅黑" panose="020B0503020204020204" pitchFamily="34" charset="-122"/>
              </a:rPr>
              <a:t>Our Test Accuracy could reach 53.2033%, In some cases, it could reach 55%. Because there are 4 type of labels, the random classification accuracy should be 25%, so our model has 30% higher than that. So we could conclude that our model has reference value</a:t>
            </a:r>
          </a:p>
        </p:txBody>
      </p:sp>
      <p:pic>
        <p:nvPicPr>
          <p:cNvPr id="3" name="图片 2">
            <a:extLst>
              <a:ext uri="{FF2B5EF4-FFF2-40B4-BE49-F238E27FC236}">
                <a16:creationId xmlns:a16="http://schemas.microsoft.com/office/drawing/2014/main" id="{FD684A54-F7FE-4C65-A342-770C488978A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798050" y="2743200"/>
            <a:ext cx="10399833" cy="3742004"/>
          </a:xfrm>
          <a:prstGeom prst="rect">
            <a:avLst/>
          </a:prstGeom>
        </p:spPr>
      </p:pic>
    </p:spTree>
    <p:extLst>
      <p:ext uri="{BB962C8B-B14F-4D97-AF65-F5344CB8AC3E}">
        <p14:creationId xmlns:p14="http://schemas.microsoft.com/office/powerpoint/2010/main" val="1686089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hlinkClick r:id="rId2" action="ppaction://hlinkfile"/>
          </p:cNvPr>
          <p:cNvSpPr txBox="1"/>
          <p:nvPr/>
        </p:nvSpPr>
        <p:spPr>
          <a:xfrm>
            <a:off x="2919533" y="2608305"/>
            <a:ext cx="6089588" cy="1446550"/>
          </a:xfrm>
          <a:prstGeom prst="rect">
            <a:avLst/>
          </a:prstGeom>
          <a:noFill/>
        </p:spPr>
        <p:txBody>
          <a:bodyPr wrap="square" rtlCol="0">
            <a:spAutoFit/>
          </a:bodyPr>
          <a:lstStyle/>
          <a:p>
            <a:r>
              <a:rPr kumimoji="1" lang="en-US" altLang="zh-CN" sz="8800" b="1" dirty="0">
                <a:solidFill>
                  <a:schemeClr val="bg1"/>
                </a:solidFill>
                <a:latin typeface="微软雅黑" panose="020B0503020204020204" pitchFamily="34" charset="-122"/>
                <a:ea typeface="微软雅黑" panose="020B0503020204020204" pitchFamily="34" charset="-122"/>
              </a:rPr>
              <a:t>Questions</a:t>
            </a:r>
            <a:endParaRPr kumimoji="1" lang="zh-CN" altLang="en-US" sz="8800" b="1" dirty="0">
              <a:solidFill>
                <a:schemeClr val="bg1"/>
              </a:solidFill>
              <a:latin typeface="微软雅黑" panose="020B0503020204020204" pitchFamily="34" charset="-122"/>
              <a:ea typeface="微软雅黑" panose="020B0503020204020204" pitchFamily="34" charset="-122"/>
            </a:endParaRPr>
          </a:p>
        </p:txBody>
      </p:sp>
      <p:grpSp>
        <p:nvGrpSpPr>
          <p:cNvPr id="4" name="组 118"/>
          <p:cNvGrpSpPr/>
          <p:nvPr/>
        </p:nvGrpSpPr>
        <p:grpSpPr>
          <a:xfrm>
            <a:off x="7613669" y="-560337"/>
            <a:ext cx="5828741" cy="5077125"/>
            <a:chOff x="8211887" y="-221648"/>
            <a:chExt cx="5036226" cy="4386805"/>
          </a:xfrm>
        </p:grpSpPr>
        <p:sp>
          <p:nvSpPr>
            <p:cNvPr id="5" name="椭圆 4"/>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5" idx="5"/>
              <a:endCxn id="10"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7" idx="7"/>
              <a:endCxn id="10"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线连接符 21"/>
            <p:cNvCxnSpPr>
              <a:stCxn id="12" idx="7"/>
              <a:endCxn id="10"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直线连接符 28"/>
            <p:cNvCxnSpPr>
              <a:stCxn id="6" idx="7"/>
              <a:endCxn id="7"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直线连接符 43"/>
            <p:cNvCxnSpPr>
              <a:stCxn id="8" idx="7"/>
              <a:endCxn id="5"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47"/>
            <p:cNvCxnSpPr>
              <a:stCxn id="11" idx="0"/>
              <a:endCxn id="5"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直线连接符 50"/>
            <p:cNvCxnSpPr>
              <a:stCxn id="10" idx="2"/>
              <a:endCxn id="11"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线连接符 54"/>
            <p:cNvCxnSpPr>
              <a:stCxn id="11" idx="4"/>
              <a:endCxn id="7"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57"/>
            <p:cNvCxnSpPr>
              <a:stCxn id="7" idx="5"/>
              <a:endCxn id="12"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60"/>
            <p:cNvCxnSpPr>
              <a:stCxn id="8" idx="7"/>
              <a:endCxn id="11"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63"/>
            <p:cNvCxnSpPr>
              <a:stCxn id="8" idx="4"/>
              <a:endCxn id="6"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9" name="直线连接符 70"/>
            <p:cNvCxnSpPr>
              <a:stCxn id="8" idx="5"/>
              <a:endCxn id="13"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75"/>
            <p:cNvCxnSpPr>
              <a:stCxn id="13" idx="7"/>
              <a:endCxn id="11"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78"/>
            <p:cNvCxnSpPr>
              <a:stCxn id="13" idx="6"/>
              <a:endCxn id="7"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84"/>
            <p:cNvCxnSpPr>
              <a:stCxn id="6" idx="0"/>
              <a:endCxn id="13"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91"/>
            <p:cNvCxnSpPr>
              <a:stCxn id="6" idx="6"/>
              <a:endCxn id="12"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6" name="组 13"/>
          <p:cNvGrpSpPr/>
          <p:nvPr/>
        </p:nvGrpSpPr>
        <p:grpSpPr>
          <a:xfrm>
            <a:off x="-981293" y="3331580"/>
            <a:ext cx="5094099" cy="4344867"/>
            <a:chOff x="-1897854" y="3860312"/>
            <a:chExt cx="5094099" cy="4344867"/>
          </a:xfrm>
        </p:grpSpPr>
        <p:sp>
          <p:nvSpPr>
            <p:cNvPr id="37" name="椭圆 36"/>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89"/>
            <p:cNvCxnSpPr>
              <a:stCxn id="37" idx="5"/>
              <a:endCxn id="4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直线连接符 90"/>
            <p:cNvCxnSpPr>
              <a:stCxn id="39" idx="7"/>
              <a:endCxn id="4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92"/>
            <p:cNvCxnSpPr>
              <a:stCxn id="44" idx="7"/>
              <a:endCxn id="4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直线连接符 93"/>
            <p:cNvCxnSpPr>
              <a:stCxn id="38" idx="7"/>
              <a:endCxn id="39"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直线连接符 94"/>
            <p:cNvCxnSpPr>
              <a:stCxn id="40" idx="7"/>
              <a:endCxn id="37"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直线连接符 98"/>
            <p:cNvCxnSpPr>
              <a:stCxn id="43" idx="0"/>
              <a:endCxn id="37"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99"/>
            <p:cNvCxnSpPr>
              <a:stCxn id="42" idx="2"/>
              <a:endCxn id="4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直线连接符 100"/>
            <p:cNvCxnSpPr>
              <a:stCxn id="43" idx="4"/>
              <a:endCxn id="39"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线连接符 101"/>
            <p:cNvCxnSpPr>
              <a:stCxn id="39" idx="5"/>
              <a:endCxn id="4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102"/>
            <p:cNvCxnSpPr>
              <a:stCxn id="40" idx="7"/>
              <a:endCxn id="4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直线连接符 103"/>
            <p:cNvCxnSpPr>
              <a:stCxn id="40" idx="4"/>
              <a:endCxn id="38"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1" name="直线连接符 105"/>
            <p:cNvCxnSpPr>
              <a:stCxn id="40" idx="5"/>
              <a:endCxn id="45"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线连接符 106"/>
            <p:cNvCxnSpPr>
              <a:stCxn id="45" idx="7"/>
              <a:endCxn id="4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3" name="直线连接符 107"/>
            <p:cNvCxnSpPr>
              <a:stCxn id="45" idx="6"/>
              <a:endCxn id="39"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108"/>
            <p:cNvCxnSpPr>
              <a:stCxn id="38" idx="0"/>
              <a:endCxn id="45"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直线连接符 109"/>
            <p:cNvCxnSpPr>
              <a:stCxn id="38" idx="6"/>
              <a:endCxn id="4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315216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42862" y="1225871"/>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文本框 115"/>
          <p:cNvSpPr txBox="1"/>
          <p:nvPr/>
        </p:nvSpPr>
        <p:spPr>
          <a:xfrm>
            <a:off x="4101566" y="1457644"/>
            <a:ext cx="4041471" cy="2462213"/>
          </a:xfrm>
          <a:prstGeom prst="rect">
            <a:avLst/>
          </a:prstGeom>
          <a:noFill/>
          <a:ln>
            <a:noFill/>
          </a:ln>
        </p:spPr>
        <p:txBody>
          <a:bodyPr wrap="square" rtlCol="0">
            <a:spAutoFit/>
          </a:bodyPr>
          <a:lstStyle/>
          <a:p>
            <a:pPr algn="ctr"/>
            <a:r>
              <a:rPr kumimoji="1" lang="en-US" altLang="zh-CN" sz="5200" b="1" dirty="0">
                <a:solidFill>
                  <a:schemeClr val="bg1"/>
                </a:solidFill>
              </a:rPr>
              <a:t>THANK</a:t>
            </a:r>
            <a:r>
              <a:rPr kumimoji="1" lang="zh-CN" altLang="en-US" sz="5200" b="1" dirty="0">
                <a:solidFill>
                  <a:schemeClr val="bg1"/>
                </a:solidFill>
              </a:rPr>
              <a:t> </a:t>
            </a:r>
            <a:r>
              <a:rPr kumimoji="1" lang="en-US" altLang="zh-CN" sz="5200" b="1" dirty="0">
                <a:solidFill>
                  <a:schemeClr val="bg1"/>
                </a:solidFill>
              </a:rPr>
              <a:t>YOU</a:t>
            </a:r>
          </a:p>
          <a:p>
            <a:pPr algn="ctr"/>
            <a:r>
              <a:rPr kumimoji="1" lang="en-US" altLang="zh-CN" sz="4800" b="1" dirty="0">
                <a:solidFill>
                  <a:schemeClr val="bg1"/>
                </a:solidFill>
              </a:rPr>
              <a:t>FOR</a:t>
            </a:r>
          </a:p>
          <a:p>
            <a:pPr algn="ctr"/>
            <a:r>
              <a:rPr kumimoji="1" lang="en-US" altLang="zh-CN" sz="5400" b="1" dirty="0">
                <a:solidFill>
                  <a:schemeClr val="bg1"/>
                </a:solidFill>
              </a:rPr>
              <a:t>WATCHING</a:t>
            </a:r>
            <a:endParaRPr kumimoji="1" lang="zh-CN" altLang="en-US" sz="5400" b="1" dirty="0">
              <a:solidFill>
                <a:schemeClr val="bg1"/>
              </a:solidFill>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1" name="文本框 130"/>
          <p:cNvSpPr txBox="1"/>
          <p:nvPr/>
        </p:nvSpPr>
        <p:spPr>
          <a:xfrm>
            <a:off x="4101566" y="4148809"/>
            <a:ext cx="4041471" cy="1200329"/>
          </a:xfrm>
          <a:prstGeom prst="rect">
            <a:avLst/>
          </a:prstGeom>
          <a:noFill/>
          <a:ln>
            <a:noFill/>
          </a:ln>
        </p:spPr>
        <p:txBody>
          <a:bodyPr wrap="square" rtlCol="0">
            <a:spAutoFit/>
          </a:bodyPr>
          <a:lstStyle/>
          <a:p>
            <a:pPr algn="ctr"/>
            <a:r>
              <a:rPr kumimoji="1" lang="zh-CN" altLang="en-US" sz="7200" b="1" dirty="0">
                <a:solidFill>
                  <a:schemeClr val="bg1"/>
                </a:solidFill>
                <a:latin typeface="Microsoft YaHei" charset="0"/>
                <a:ea typeface="Microsoft YaHei" charset="0"/>
                <a:cs typeface="Microsoft YaHei" charset="0"/>
              </a:rPr>
              <a:t>感谢聆听</a:t>
            </a: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9606971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3931207" y="578414"/>
            <a:ext cx="4329586" cy="1038313"/>
            <a:chOff x="3957557" y="1328691"/>
            <a:chExt cx="4329586" cy="1038313"/>
          </a:xfrm>
        </p:grpSpPr>
        <p:sp>
          <p:nvSpPr>
            <p:cNvPr id="7" name="矩形 6"/>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dirty="0">
                  <a:solidFill>
                    <a:schemeClr val="bg1"/>
                  </a:solidFill>
                </a:rPr>
                <a:t>Progress</a:t>
              </a:r>
              <a:endParaRPr kumimoji="1" lang="zh-CN" altLang="en-US" sz="6000" b="1" dirty="0">
                <a:solidFill>
                  <a:schemeClr val="bg1"/>
                </a:solidFill>
              </a:endParaRPr>
            </a:p>
          </p:txBody>
        </p:sp>
      </p:grpSp>
      <p:grpSp>
        <p:nvGrpSpPr>
          <p:cNvPr id="10" name="组 9"/>
          <p:cNvGrpSpPr/>
          <p:nvPr/>
        </p:nvGrpSpPr>
        <p:grpSpPr>
          <a:xfrm rot="19416438">
            <a:off x="3263195" y="3983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rot="8798391">
            <a:off x="7173354" y="66508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0" name="文本框 19"/>
          <p:cNvSpPr txBox="1"/>
          <p:nvPr/>
        </p:nvSpPr>
        <p:spPr>
          <a:xfrm>
            <a:off x="4040917" y="2322247"/>
            <a:ext cx="3325737" cy="584775"/>
          </a:xfrm>
          <a:prstGeom prst="rect">
            <a:avLst/>
          </a:prstGeom>
          <a:noFill/>
          <a:ln>
            <a:noFill/>
          </a:ln>
        </p:spPr>
        <p:txBody>
          <a:bodyPr wrap="square" rtlCol="0">
            <a:spAutoFit/>
          </a:bodyPr>
          <a:lstStyle/>
          <a:p>
            <a:r>
              <a:rPr kumimoji="1" lang="en-US" altLang="zh-CN" sz="3200" b="1" dirty="0">
                <a:solidFill>
                  <a:schemeClr val="bg1"/>
                </a:solidFill>
                <a:latin typeface="Microsoft YaHei" charset="0"/>
                <a:ea typeface="Microsoft YaHei" charset="0"/>
                <a:cs typeface="Microsoft YaHei" charset="0"/>
              </a:rPr>
              <a:t>Data collection</a:t>
            </a:r>
            <a:endParaRPr kumimoji="1" lang="zh-CN" altLang="en-US" sz="3200" b="1" dirty="0">
              <a:solidFill>
                <a:schemeClr val="bg1"/>
              </a:solidFill>
              <a:latin typeface="Microsoft YaHei" charset="0"/>
              <a:ea typeface="Microsoft YaHei" charset="0"/>
              <a:cs typeface="Microsoft YaHei" charset="0"/>
            </a:endParaRPr>
          </a:p>
        </p:txBody>
      </p:sp>
      <p:sp>
        <p:nvSpPr>
          <p:cNvPr id="21" name="文本框 20"/>
          <p:cNvSpPr txBox="1"/>
          <p:nvPr/>
        </p:nvSpPr>
        <p:spPr>
          <a:xfrm>
            <a:off x="4017896" y="4101534"/>
            <a:ext cx="4830675" cy="584775"/>
          </a:xfrm>
          <a:prstGeom prst="rect">
            <a:avLst/>
          </a:prstGeom>
          <a:noFill/>
          <a:ln>
            <a:noFill/>
          </a:ln>
        </p:spPr>
        <p:txBody>
          <a:bodyPr wrap="square" rtlCol="0">
            <a:spAutoFit/>
          </a:bodyPr>
          <a:lstStyle/>
          <a:p>
            <a:r>
              <a:rPr kumimoji="1" lang="en-US" altLang="zh-CN" sz="3200" b="1" dirty="0">
                <a:solidFill>
                  <a:schemeClr val="bg1"/>
                </a:solidFill>
                <a:latin typeface="Microsoft YaHei" charset="0"/>
                <a:ea typeface="Microsoft YaHei" charset="0"/>
                <a:cs typeface="Microsoft YaHei" charset="0"/>
              </a:rPr>
              <a:t>Model establishment</a:t>
            </a:r>
            <a:endParaRPr kumimoji="1" lang="zh-CN" altLang="en-US" sz="3200" b="1" dirty="0">
              <a:solidFill>
                <a:schemeClr val="bg1"/>
              </a:solidFill>
              <a:latin typeface="Microsoft YaHei" charset="0"/>
              <a:ea typeface="Microsoft YaHei" charset="0"/>
              <a:cs typeface="Microsoft YaHei" charset="0"/>
            </a:endParaRPr>
          </a:p>
        </p:txBody>
      </p:sp>
      <p:sp>
        <p:nvSpPr>
          <p:cNvPr id="22" name="文本框 21"/>
          <p:cNvSpPr txBox="1"/>
          <p:nvPr/>
        </p:nvSpPr>
        <p:spPr>
          <a:xfrm>
            <a:off x="4017897" y="5023090"/>
            <a:ext cx="4436779" cy="584775"/>
          </a:xfrm>
          <a:prstGeom prst="rect">
            <a:avLst/>
          </a:prstGeom>
          <a:noFill/>
          <a:ln>
            <a:noFill/>
          </a:ln>
        </p:spPr>
        <p:txBody>
          <a:bodyPr wrap="square" rtlCol="0">
            <a:spAutoFit/>
          </a:bodyPr>
          <a:lstStyle/>
          <a:p>
            <a:r>
              <a:rPr kumimoji="1" lang="en-US" altLang="zh-CN" sz="3200" b="1" dirty="0">
                <a:solidFill>
                  <a:schemeClr val="bg1"/>
                </a:solidFill>
                <a:latin typeface="Microsoft YaHei" charset="0"/>
                <a:ea typeface="Microsoft YaHei" charset="0"/>
                <a:cs typeface="Microsoft YaHei" charset="0"/>
              </a:rPr>
              <a:t>Training and Testing</a:t>
            </a:r>
            <a:endParaRPr kumimoji="1" lang="zh-CN" altLang="en-US" sz="3200" b="1" dirty="0">
              <a:solidFill>
                <a:schemeClr val="bg1"/>
              </a:solidFill>
              <a:latin typeface="Microsoft YaHei" charset="0"/>
              <a:ea typeface="Microsoft YaHei" charset="0"/>
              <a:cs typeface="Microsoft YaHei" charset="0"/>
            </a:endParaRPr>
          </a:p>
        </p:txBody>
      </p:sp>
      <p:sp>
        <p:nvSpPr>
          <p:cNvPr id="24" name="椭圆 23"/>
          <p:cNvSpPr/>
          <p:nvPr/>
        </p:nvSpPr>
        <p:spPr>
          <a:xfrm>
            <a:off x="3140840" y="2274136"/>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1</a:t>
            </a:r>
            <a:endParaRPr kumimoji="1" lang="zh-CN" altLang="en-US" sz="2800" b="1" dirty="0">
              <a:solidFill>
                <a:schemeClr val="bg1"/>
              </a:solidFill>
            </a:endParaRPr>
          </a:p>
        </p:txBody>
      </p:sp>
      <p:sp>
        <p:nvSpPr>
          <p:cNvPr id="25" name="椭圆 24"/>
          <p:cNvSpPr/>
          <p:nvPr/>
        </p:nvSpPr>
        <p:spPr>
          <a:xfrm>
            <a:off x="3131830" y="3232358"/>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2</a:t>
            </a:r>
            <a:endParaRPr kumimoji="1" lang="zh-CN" altLang="en-US" sz="2800" b="1" dirty="0">
              <a:solidFill>
                <a:schemeClr val="bg1"/>
              </a:solidFill>
            </a:endParaRPr>
          </a:p>
        </p:txBody>
      </p:sp>
      <p:sp>
        <p:nvSpPr>
          <p:cNvPr id="26" name="椭圆 25"/>
          <p:cNvSpPr/>
          <p:nvPr/>
        </p:nvSpPr>
        <p:spPr>
          <a:xfrm>
            <a:off x="3131829" y="4172277"/>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3</a:t>
            </a:r>
            <a:endParaRPr kumimoji="1" lang="zh-CN" altLang="en-US" sz="2800" b="1" dirty="0">
              <a:solidFill>
                <a:schemeClr val="bg1"/>
              </a:solidFill>
            </a:endParaRPr>
          </a:p>
        </p:txBody>
      </p:sp>
      <p:sp>
        <p:nvSpPr>
          <p:cNvPr id="28" name="椭圆 27"/>
          <p:cNvSpPr/>
          <p:nvPr/>
        </p:nvSpPr>
        <p:spPr>
          <a:xfrm>
            <a:off x="3114410" y="4999340"/>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4</a:t>
            </a:r>
            <a:endParaRPr kumimoji="1" lang="zh-CN" altLang="en-US" sz="2800" b="1" dirty="0">
              <a:solidFill>
                <a:schemeClr val="bg1"/>
              </a:solidFill>
            </a:endParaRPr>
          </a:p>
        </p:txBody>
      </p:sp>
      <p:sp>
        <p:nvSpPr>
          <p:cNvPr id="29" name="文本框 28">
            <a:extLst>
              <a:ext uri="{FF2B5EF4-FFF2-40B4-BE49-F238E27FC236}">
                <a16:creationId xmlns:a16="http://schemas.microsoft.com/office/drawing/2014/main" id="{8DD5B17B-DD3C-40F7-9137-425BDC29273B}"/>
              </a:ext>
            </a:extLst>
          </p:cNvPr>
          <p:cNvSpPr txBox="1"/>
          <p:nvPr/>
        </p:nvSpPr>
        <p:spPr>
          <a:xfrm>
            <a:off x="4017897" y="3232358"/>
            <a:ext cx="5351180" cy="584775"/>
          </a:xfrm>
          <a:prstGeom prst="rect">
            <a:avLst/>
          </a:prstGeom>
          <a:noFill/>
          <a:ln>
            <a:noFill/>
          </a:ln>
        </p:spPr>
        <p:txBody>
          <a:bodyPr wrap="square" rtlCol="0">
            <a:spAutoFit/>
          </a:bodyPr>
          <a:lstStyle/>
          <a:p>
            <a:r>
              <a:rPr kumimoji="1" lang="en-US" altLang="zh-CN" sz="3200" b="1" dirty="0">
                <a:solidFill>
                  <a:schemeClr val="bg1"/>
                </a:solidFill>
                <a:latin typeface="Microsoft YaHei" charset="0"/>
                <a:ea typeface="Microsoft YaHei" charset="0"/>
                <a:cs typeface="Microsoft YaHei" charset="0"/>
              </a:rPr>
              <a:t>Data Processing</a:t>
            </a:r>
            <a:endParaRPr kumimoji="1" lang="zh-CN" altLang="en-US" sz="3200"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6339387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组 13">
            <a:extLst>
              <a:ext uri="{FF2B5EF4-FFF2-40B4-BE49-F238E27FC236}">
                <a16:creationId xmlns:a16="http://schemas.microsoft.com/office/drawing/2014/main" id="{0130E189-3C3D-45DE-A9E2-10537A94A9EC}"/>
              </a:ext>
            </a:extLst>
          </p:cNvPr>
          <p:cNvGrpSpPr/>
          <p:nvPr/>
        </p:nvGrpSpPr>
        <p:grpSpPr>
          <a:xfrm>
            <a:off x="7879982" y="2939182"/>
            <a:ext cx="3498496" cy="1140077"/>
            <a:chOff x="8199418" y="2422525"/>
            <a:chExt cx="3365500" cy="1096737"/>
          </a:xfrm>
        </p:grpSpPr>
        <p:grpSp>
          <p:nvGrpSpPr>
            <p:cNvPr id="131" name="组 10">
              <a:extLst>
                <a:ext uri="{FF2B5EF4-FFF2-40B4-BE49-F238E27FC236}">
                  <a16:creationId xmlns:a16="http://schemas.microsoft.com/office/drawing/2014/main" id="{A086A54D-4559-4814-8E77-9EA6D8E82F7A}"/>
                </a:ext>
              </a:extLst>
            </p:cNvPr>
            <p:cNvGrpSpPr/>
            <p:nvPr/>
          </p:nvGrpSpPr>
          <p:grpSpPr>
            <a:xfrm>
              <a:off x="8199418" y="2422525"/>
              <a:ext cx="3365500" cy="1096737"/>
              <a:chOff x="769918" y="2422525"/>
              <a:chExt cx="3365500" cy="1096737"/>
            </a:xfrm>
          </p:grpSpPr>
          <p:grpSp>
            <p:nvGrpSpPr>
              <p:cNvPr id="133" name="组 8">
                <a:extLst>
                  <a:ext uri="{FF2B5EF4-FFF2-40B4-BE49-F238E27FC236}">
                    <a16:creationId xmlns:a16="http://schemas.microsoft.com/office/drawing/2014/main" id="{45EA1182-AF88-459B-976B-0CF1B2F6F6D0}"/>
                  </a:ext>
                </a:extLst>
              </p:cNvPr>
              <p:cNvGrpSpPr/>
              <p:nvPr/>
            </p:nvGrpSpPr>
            <p:grpSpPr>
              <a:xfrm>
                <a:off x="769918" y="2422525"/>
                <a:ext cx="3365500" cy="1096737"/>
                <a:chOff x="-512538" y="2714625"/>
                <a:chExt cx="4515861" cy="1471612"/>
              </a:xfrm>
            </p:grpSpPr>
            <p:grpSp>
              <p:nvGrpSpPr>
                <p:cNvPr id="135" name="组 14">
                  <a:extLst>
                    <a:ext uri="{FF2B5EF4-FFF2-40B4-BE49-F238E27FC236}">
                      <a16:creationId xmlns:a16="http://schemas.microsoft.com/office/drawing/2014/main" id="{829716BB-04FC-4909-87AF-26990EA4DAF4}"/>
                    </a:ext>
                  </a:extLst>
                </p:cNvPr>
                <p:cNvGrpSpPr/>
                <p:nvPr/>
              </p:nvGrpSpPr>
              <p:grpSpPr>
                <a:xfrm>
                  <a:off x="1128412" y="2714625"/>
                  <a:ext cx="2874911" cy="1471612"/>
                  <a:chOff x="1000930" y="2714625"/>
                  <a:chExt cx="2874911" cy="1471612"/>
                </a:xfrm>
                <a:solidFill>
                  <a:schemeClr val="accent4"/>
                </a:solidFill>
              </p:grpSpPr>
              <p:sp>
                <p:nvSpPr>
                  <p:cNvPr id="140" name="矩形 139">
                    <a:extLst>
                      <a:ext uri="{FF2B5EF4-FFF2-40B4-BE49-F238E27FC236}">
                        <a16:creationId xmlns:a16="http://schemas.microsoft.com/office/drawing/2014/main" id="{61B5E552-2066-44EB-AF20-5D245E900C3F}"/>
                      </a:ext>
                    </a:extLst>
                  </p:cNvPr>
                  <p:cNvSpPr/>
                  <p:nvPr/>
                </p:nvSpPr>
                <p:spPr>
                  <a:xfrm>
                    <a:off x="1000930" y="2714625"/>
                    <a:ext cx="2354618" cy="1471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1" name="矩形 140">
                    <a:extLst>
                      <a:ext uri="{FF2B5EF4-FFF2-40B4-BE49-F238E27FC236}">
                        <a16:creationId xmlns:a16="http://schemas.microsoft.com/office/drawing/2014/main" id="{154C2B84-0D86-4BA4-95A1-C355D250DA22}"/>
                      </a:ext>
                    </a:extLst>
                  </p:cNvPr>
                  <p:cNvSpPr/>
                  <p:nvPr/>
                </p:nvSpPr>
                <p:spPr>
                  <a:xfrm rot="18900000">
                    <a:off x="2835254" y="2930137"/>
                    <a:ext cx="1040587" cy="10405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6" name="组 6">
                  <a:extLst>
                    <a:ext uri="{FF2B5EF4-FFF2-40B4-BE49-F238E27FC236}">
                      <a16:creationId xmlns:a16="http://schemas.microsoft.com/office/drawing/2014/main" id="{8469779E-F736-45B8-9185-3AD9C5F6F3F7}"/>
                    </a:ext>
                  </a:extLst>
                </p:cNvPr>
                <p:cNvGrpSpPr/>
                <p:nvPr/>
              </p:nvGrpSpPr>
              <p:grpSpPr>
                <a:xfrm>
                  <a:off x="-512538" y="2714625"/>
                  <a:ext cx="4388379" cy="1471612"/>
                  <a:chOff x="-512538" y="2714625"/>
                  <a:chExt cx="4388379" cy="1471612"/>
                </a:xfrm>
              </p:grpSpPr>
              <p:sp>
                <p:nvSpPr>
                  <p:cNvPr id="138" name="矩形 137">
                    <a:extLst>
                      <a:ext uri="{FF2B5EF4-FFF2-40B4-BE49-F238E27FC236}">
                        <a16:creationId xmlns:a16="http://schemas.microsoft.com/office/drawing/2014/main" id="{8E4CF9B3-71A1-4522-BC4C-BCF37F49C109}"/>
                      </a:ext>
                    </a:extLst>
                  </p:cNvPr>
                  <p:cNvSpPr/>
                  <p:nvPr/>
                </p:nvSpPr>
                <p:spPr>
                  <a:xfrm>
                    <a:off x="-512538" y="2714625"/>
                    <a:ext cx="3868087" cy="1471612"/>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9" name="矩形 138">
                    <a:extLst>
                      <a:ext uri="{FF2B5EF4-FFF2-40B4-BE49-F238E27FC236}">
                        <a16:creationId xmlns:a16="http://schemas.microsoft.com/office/drawing/2014/main" id="{1D495889-81EA-4967-A5BB-95C8E06B4039}"/>
                      </a:ext>
                    </a:extLst>
                  </p:cNvPr>
                  <p:cNvSpPr/>
                  <p:nvPr/>
                </p:nvSpPr>
                <p:spPr>
                  <a:xfrm rot="18900000">
                    <a:off x="2835254" y="2930137"/>
                    <a:ext cx="1040587" cy="1040587"/>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7" name="矩形 136">
                  <a:extLst>
                    <a:ext uri="{FF2B5EF4-FFF2-40B4-BE49-F238E27FC236}">
                      <a16:creationId xmlns:a16="http://schemas.microsoft.com/office/drawing/2014/main" id="{375A240F-3D5C-444B-867E-A92ACB339862}"/>
                    </a:ext>
                  </a:extLst>
                </p:cNvPr>
                <p:cNvSpPr/>
                <p:nvPr/>
              </p:nvSpPr>
              <p:spPr>
                <a:xfrm rot="18900000">
                  <a:off x="2897795" y="2992678"/>
                  <a:ext cx="915504" cy="915504"/>
                </a:xfrm>
                <a:prstGeom prst="rect">
                  <a:avLst/>
                </a:prstGeom>
                <a:noFill/>
                <a:ln w="508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4" name="矩形 133">
                <a:extLst>
                  <a:ext uri="{FF2B5EF4-FFF2-40B4-BE49-F238E27FC236}">
                    <a16:creationId xmlns:a16="http://schemas.microsoft.com/office/drawing/2014/main" id="{E024E27E-525E-4B55-A8A8-985DDB64E2E4}"/>
                  </a:ext>
                </a:extLst>
              </p:cNvPr>
              <p:cNvSpPr/>
              <p:nvPr/>
            </p:nvSpPr>
            <p:spPr>
              <a:xfrm>
                <a:off x="3387197" y="2740059"/>
                <a:ext cx="530916" cy="461665"/>
              </a:xfrm>
              <a:prstGeom prst="rect">
                <a:avLst/>
              </a:prstGeom>
            </p:spPr>
            <p:txBody>
              <a:bodyPr wrap="none">
                <a:spAutoFit/>
              </a:bodyPr>
              <a:lstStyle/>
              <a:p>
                <a:pPr algn="ctr"/>
                <a:r>
                  <a:rPr kumimoji="1" lang="en-US" altLang="zh-CN" sz="2400" b="1" dirty="0">
                    <a:solidFill>
                      <a:srgbClr val="FFFFFF"/>
                    </a:solidFill>
                  </a:rPr>
                  <a:t>04</a:t>
                </a:r>
                <a:endParaRPr lang="zh-CN" altLang="en-US" dirty="0"/>
              </a:p>
            </p:txBody>
          </p:sp>
        </p:grpSp>
        <p:sp>
          <p:nvSpPr>
            <p:cNvPr id="132" name="矩形 131">
              <a:extLst>
                <a:ext uri="{FF2B5EF4-FFF2-40B4-BE49-F238E27FC236}">
                  <a16:creationId xmlns:a16="http://schemas.microsoft.com/office/drawing/2014/main" id="{E861F9CC-1FF6-4A38-A147-C626710A065C}"/>
                </a:ext>
              </a:extLst>
            </p:cNvPr>
            <p:cNvSpPr/>
            <p:nvPr/>
          </p:nvSpPr>
          <p:spPr>
            <a:xfrm>
              <a:off x="9162869" y="2530430"/>
              <a:ext cx="1754807" cy="897112"/>
            </a:xfrm>
            <a:prstGeom prst="rect">
              <a:avLst/>
            </a:prstGeom>
          </p:spPr>
          <p:txBody>
            <a:bodyPr wrap="square">
              <a:spAutoFit/>
            </a:bodyPr>
            <a:lstStyle/>
            <a:p>
              <a:pPr lvl="0">
                <a:lnSpc>
                  <a:spcPct val="130000"/>
                </a:lnSpc>
              </a:pPr>
              <a:r>
                <a:rPr lang="en-US" altLang="zh-CN" sz="1400" b="1" dirty="0">
                  <a:solidFill>
                    <a:schemeClr val="bg1"/>
                  </a:solidFill>
                  <a:latin typeface="Microsoft YaHei" charset="0"/>
                  <a:ea typeface="Microsoft YaHei" charset="0"/>
                  <a:cs typeface="Microsoft YaHei" charset="0"/>
                </a:rPr>
                <a:t>Website:</a:t>
              </a:r>
            </a:p>
            <a:p>
              <a:pPr lvl="0">
                <a:lnSpc>
                  <a:spcPct val="130000"/>
                </a:lnSpc>
              </a:pPr>
              <a:r>
                <a:rPr lang="en-US" altLang="zh-CN" sz="1400" b="1" dirty="0">
                  <a:solidFill>
                    <a:schemeClr val="bg1"/>
                  </a:solidFill>
                  <a:latin typeface="Microsoft YaHei" charset="0"/>
                  <a:ea typeface="Microsoft YaHei" charset="0"/>
                  <a:cs typeface="Microsoft YaHei" charset="0"/>
                </a:rPr>
                <a:t>http://quotes.money.163.com</a:t>
              </a:r>
            </a:p>
          </p:txBody>
        </p:sp>
      </p:grpSp>
      <p:sp>
        <p:nvSpPr>
          <p:cNvPr id="2" name="文本占位符 1"/>
          <p:cNvSpPr>
            <a:spLocks noGrp="1"/>
          </p:cNvSpPr>
          <p:nvPr>
            <p:ph type="body" sz="quarter" idx="10"/>
          </p:nvPr>
        </p:nvSpPr>
        <p:spPr>
          <a:xfrm>
            <a:off x="620687" y="535395"/>
            <a:ext cx="4214183" cy="529569"/>
          </a:xfrm>
          <a:ln>
            <a:noFill/>
          </a:ln>
        </p:spPr>
        <p:txBody>
          <a:bodyPr/>
          <a:lstStyle/>
          <a:p>
            <a:r>
              <a:rPr kumimoji="1" lang="en-US" altLang="zh-CN" dirty="0"/>
              <a:t>PART</a:t>
            </a:r>
            <a:r>
              <a:rPr kumimoji="1" lang="zh-CN" altLang="en-US" dirty="0"/>
              <a:t> </a:t>
            </a:r>
            <a:r>
              <a:rPr kumimoji="1" lang="en-US" altLang="zh-CN" dirty="0"/>
              <a:t>ONE</a:t>
            </a:r>
            <a:r>
              <a:rPr kumimoji="1" lang="zh-CN" altLang="en-US" dirty="0"/>
              <a:t> </a:t>
            </a:r>
            <a:r>
              <a:rPr kumimoji="1" lang="en-US" altLang="zh-CN" dirty="0">
                <a:latin typeface="Microsoft YaHei" charset="0"/>
                <a:ea typeface="Microsoft YaHei" charset="0"/>
              </a:rPr>
              <a:t>Data Collection</a:t>
            </a:r>
            <a:endParaRPr kumimoji="1" lang="zh-CN" altLang="en-US" dirty="0">
              <a:latin typeface="Microsoft YaHei" charset="0"/>
              <a:ea typeface="Microsoft YaHei" charset="0"/>
              <a:cs typeface="Microsoft YaHei" charset="0"/>
            </a:endParaRPr>
          </a:p>
        </p:txBody>
      </p:sp>
      <p:grpSp>
        <p:nvGrpSpPr>
          <p:cNvPr id="85" name="组 61">
            <a:extLst>
              <a:ext uri="{FF2B5EF4-FFF2-40B4-BE49-F238E27FC236}">
                <a16:creationId xmlns:a16="http://schemas.microsoft.com/office/drawing/2014/main" id="{7B9F82BF-040E-446D-A7B1-E9B905BC46EC}"/>
              </a:ext>
            </a:extLst>
          </p:cNvPr>
          <p:cNvGrpSpPr/>
          <p:nvPr/>
        </p:nvGrpSpPr>
        <p:grpSpPr>
          <a:xfrm>
            <a:off x="5353090" y="2939182"/>
            <a:ext cx="3498496" cy="1140077"/>
            <a:chOff x="769918" y="2422525"/>
            <a:chExt cx="3365500" cy="1096737"/>
          </a:xfrm>
        </p:grpSpPr>
        <p:grpSp>
          <p:nvGrpSpPr>
            <p:cNvPr id="86" name="组 62">
              <a:extLst>
                <a:ext uri="{FF2B5EF4-FFF2-40B4-BE49-F238E27FC236}">
                  <a16:creationId xmlns:a16="http://schemas.microsoft.com/office/drawing/2014/main" id="{7C384FCE-6A6A-4A0A-B0A6-0AF8F3DB6F55}"/>
                </a:ext>
              </a:extLst>
            </p:cNvPr>
            <p:cNvGrpSpPr/>
            <p:nvPr/>
          </p:nvGrpSpPr>
          <p:grpSpPr>
            <a:xfrm>
              <a:off x="769918" y="2422525"/>
              <a:ext cx="3365500" cy="1096737"/>
              <a:chOff x="-512538" y="2714625"/>
              <a:chExt cx="4515861" cy="1471612"/>
            </a:xfrm>
          </p:grpSpPr>
          <p:grpSp>
            <p:nvGrpSpPr>
              <p:cNvPr id="88" name="组 64">
                <a:extLst>
                  <a:ext uri="{FF2B5EF4-FFF2-40B4-BE49-F238E27FC236}">
                    <a16:creationId xmlns:a16="http://schemas.microsoft.com/office/drawing/2014/main" id="{5424212F-726C-4E6D-B8AD-5FC021CA3145}"/>
                  </a:ext>
                </a:extLst>
              </p:cNvPr>
              <p:cNvGrpSpPr/>
              <p:nvPr/>
            </p:nvGrpSpPr>
            <p:grpSpPr>
              <a:xfrm>
                <a:off x="1128412" y="2714625"/>
                <a:ext cx="2874911" cy="1471612"/>
                <a:chOff x="1000930" y="2714625"/>
                <a:chExt cx="2874911" cy="1471612"/>
              </a:xfrm>
              <a:solidFill>
                <a:schemeClr val="accent4"/>
              </a:solidFill>
            </p:grpSpPr>
            <p:sp>
              <p:nvSpPr>
                <p:cNvPr id="93" name="矩形 92">
                  <a:extLst>
                    <a:ext uri="{FF2B5EF4-FFF2-40B4-BE49-F238E27FC236}">
                      <a16:creationId xmlns:a16="http://schemas.microsoft.com/office/drawing/2014/main" id="{83071861-A13C-4A3B-8370-C9863CD6CDE5}"/>
                    </a:ext>
                  </a:extLst>
                </p:cNvPr>
                <p:cNvSpPr/>
                <p:nvPr/>
              </p:nvSpPr>
              <p:spPr>
                <a:xfrm>
                  <a:off x="1000930" y="2714625"/>
                  <a:ext cx="2354618" cy="1471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a:extLst>
                    <a:ext uri="{FF2B5EF4-FFF2-40B4-BE49-F238E27FC236}">
                      <a16:creationId xmlns:a16="http://schemas.microsoft.com/office/drawing/2014/main" id="{1F47D6A6-A92D-4DA7-A83C-69C6C75D6860}"/>
                    </a:ext>
                  </a:extLst>
                </p:cNvPr>
                <p:cNvSpPr/>
                <p:nvPr/>
              </p:nvSpPr>
              <p:spPr>
                <a:xfrm rot="18900000">
                  <a:off x="2835254" y="2930137"/>
                  <a:ext cx="1040587" cy="10405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9" name="组 65">
                <a:extLst>
                  <a:ext uri="{FF2B5EF4-FFF2-40B4-BE49-F238E27FC236}">
                    <a16:creationId xmlns:a16="http://schemas.microsoft.com/office/drawing/2014/main" id="{A9EBE3DE-A621-4B73-B99B-A398147A9328}"/>
                  </a:ext>
                </a:extLst>
              </p:cNvPr>
              <p:cNvGrpSpPr/>
              <p:nvPr/>
            </p:nvGrpSpPr>
            <p:grpSpPr>
              <a:xfrm>
                <a:off x="-512538" y="2714625"/>
                <a:ext cx="4388379" cy="1471612"/>
                <a:chOff x="-512538" y="2714625"/>
                <a:chExt cx="4388379" cy="1471612"/>
              </a:xfrm>
            </p:grpSpPr>
            <p:sp>
              <p:nvSpPr>
                <p:cNvPr id="91" name="矩形 90">
                  <a:extLst>
                    <a:ext uri="{FF2B5EF4-FFF2-40B4-BE49-F238E27FC236}">
                      <a16:creationId xmlns:a16="http://schemas.microsoft.com/office/drawing/2014/main" id="{B45501C4-D410-4E0E-B8E8-310E53081FFB}"/>
                    </a:ext>
                  </a:extLst>
                </p:cNvPr>
                <p:cNvSpPr/>
                <p:nvPr/>
              </p:nvSpPr>
              <p:spPr>
                <a:xfrm>
                  <a:off x="-512538" y="2714625"/>
                  <a:ext cx="3868087" cy="14716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2" name="矩形 91">
                  <a:extLst>
                    <a:ext uri="{FF2B5EF4-FFF2-40B4-BE49-F238E27FC236}">
                      <a16:creationId xmlns:a16="http://schemas.microsoft.com/office/drawing/2014/main" id="{0D0F4954-5907-4E44-9BF1-F99EF880D5C9}"/>
                    </a:ext>
                  </a:extLst>
                </p:cNvPr>
                <p:cNvSpPr/>
                <p:nvPr/>
              </p:nvSpPr>
              <p:spPr>
                <a:xfrm rot="18900000">
                  <a:off x="2835254" y="2930137"/>
                  <a:ext cx="1040587" cy="10405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0" name="矩形 89">
                <a:extLst>
                  <a:ext uri="{FF2B5EF4-FFF2-40B4-BE49-F238E27FC236}">
                    <a16:creationId xmlns:a16="http://schemas.microsoft.com/office/drawing/2014/main" id="{4FD99C26-692C-42A3-A312-2FDC5D045A64}"/>
                  </a:ext>
                </a:extLst>
              </p:cNvPr>
              <p:cNvSpPr/>
              <p:nvPr/>
            </p:nvSpPr>
            <p:spPr>
              <a:xfrm rot="18900000">
                <a:off x="2897795" y="2992678"/>
                <a:ext cx="915504" cy="915504"/>
              </a:xfrm>
              <a:prstGeom prst="rect">
                <a:avLst/>
              </a:prstGeom>
              <a:noFill/>
              <a:ln w="508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7" name="矩形 86">
              <a:extLst>
                <a:ext uri="{FF2B5EF4-FFF2-40B4-BE49-F238E27FC236}">
                  <a16:creationId xmlns:a16="http://schemas.microsoft.com/office/drawing/2014/main" id="{A5C89277-71C2-474A-BB81-B432AFE57289}"/>
                </a:ext>
              </a:extLst>
            </p:cNvPr>
            <p:cNvSpPr/>
            <p:nvPr/>
          </p:nvSpPr>
          <p:spPr>
            <a:xfrm>
              <a:off x="3387197" y="2740059"/>
              <a:ext cx="530916" cy="461665"/>
            </a:xfrm>
            <a:prstGeom prst="rect">
              <a:avLst/>
            </a:prstGeom>
          </p:spPr>
          <p:txBody>
            <a:bodyPr wrap="none">
              <a:spAutoFit/>
            </a:bodyPr>
            <a:lstStyle/>
            <a:p>
              <a:pPr algn="ctr"/>
              <a:r>
                <a:rPr kumimoji="1" lang="en-US" altLang="zh-CN" sz="2400" b="1" dirty="0">
                  <a:solidFill>
                    <a:srgbClr val="FFFFFF"/>
                  </a:solidFill>
                </a:rPr>
                <a:t>03</a:t>
              </a:r>
              <a:endParaRPr lang="zh-CN" altLang="en-US" dirty="0"/>
            </a:p>
          </p:txBody>
        </p:sp>
      </p:grpSp>
      <p:grpSp>
        <p:nvGrpSpPr>
          <p:cNvPr id="95" name="组 26">
            <a:extLst>
              <a:ext uri="{FF2B5EF4-FFF2-40B4-BE49-F238E27FC236}">
                <a16:creationId xmlns:a16="http://schemas.microsoft.com/office/drawing/2014/main" id="{0070F9D1-B42F-4019-8819-86EF38C0F40B}"/>
              </a:ext>
            </a:extLst>
          </p:cNvPr>
          <p:cNvGrpSpPr/>
          <p:nvPr/>
        </p:nvGrpSpPr>
        <p:grpSpPr>
          <a:xfrm>
            <a:off x="2826199" y="2939179"/>
            <a:ext cx="3498495" cy="1140077"/>
            <a:chOff x="3337757" y="2422522"/>
            <a:chExt cx="3365500" cy="1096737"/>
          </a:xfrm>
        </p:grpSpPr>
        <p:grpSp>
          <p:nvGrpSpPr>
            <p:cNvPr id="96" name="组 71">
              <a:extLst>
                <a:ext uri="{FF2B5EF4-FFF2-40B4-BE49-F238E27FC236}">
                  <a16:creationId xmlns:a16="http://schemas.microsoft.com/office/drawing/2014/main" id="{20E4DC3D-7645-4018-882A-43B97B9B8D62}"/>
                </a:ext>
              </a:extLst>
            </p:cNvPr>
            <p:cNvGrpSpPr/>
            <p:nvPr/>
          </p:nvGrpSpPr>
          <p:grpSpPr>
            <a:xfrm>
              <a:off x="3337757" y="2422522"/>
              <a:ext cx="3365500" cy="1096737"/>
              <a:chOff x="769918" y="2422525"/>
              <a:chExt cx="3365500" cy="1096737"/>
            </a:xfrm>
          </p:grpSpPr>
          <p:grpSp>
            <p:nvGrpSpPr>
              <p:cNvPr id="98" name="组 72">
                <a:extLst>
                  <a:ext uri="{FF2B5EF4-FFF2-40B4-BE49-F238E27FC236}">
                    <a16:creationId xmlns:a16="http://schemas.microsoft.com/office/drawing/2014/main" id="{7CF20DE9-69A6-453E-BC3C-52EF8FF29AD4}"/>
                  </a:ext>
                </a:extLst>
              </p:cNvPr>
              <p:cNvGrpSpPr/>
              <p:nvPr/>
            </p:nvGrpSpPr>
            <p:grpSpPr>
              <a:xfrm>
                <a:off x="769918" y="2422525"/>
                <a:ext cx="3365500" cy="1096737"/>
                <a:chOff x="-512538" y="2714625"/>
                <a:chExt cx="4515861" cy="1471612"/>
              </a:xfrm>
            </p:grpSpPr>
            <p:grpSp>
              <p:nvGrpSpPr>
                <p:cNvPr id="100" name="组 74">
                  <a:extLst>
                    <a:ext uri="{FF2B5EF4-FFF2-40B4-BE49-F238E27FC236}">
                      <a16:creationId xmlns:a16="http://schemas.microsoft.com/office/drawing/2014/main" id="{3EC61002-8669-476C-9B3B-182FC6BE2121}"/>
                    </a:ext>
                  </a:extLst>
                </p:cNvPr>
                <p:cNvGrpSpPr/>
                <p:nvPr/>
              </p:nvGrpSpPr>
              <p:grpSpPr>
                <a:xfrm>
                  <a:off x="1128412" y="2714625"/>
                  <a:ext cx="2874911" cy="1471612"/>
                  <a:chOff x="1000930" y="2714625"/>
                  <a:chExt cx="2874911" cy="1471612"/>
                </a:xfrm>
                <a:solidFill>
                  <a:schemeClr val="accent4"/>
                </a:solidFill>
              </p:grpSpPr>
              <p:sp>
                <p:nvSpPr>
                  <p:cNvPr id="105" name="矩形 104">
                    <a:extLst>
                      <a:ext uri="{FF2B5EF4-FFF2-40B4-BE49-F238E27FC236}">
                        <a16:creationId xmlns:a16="http://schemas.microsoft.com/office/drawing/2014/main" id="{E1C6880C-BDE6-4522-AEDE-739DF3A7C559}"/>
                      </a:ext>
                    </a:extLst>
                  </p:cNvPr>
                  <p:cNvSpPr/>
                  <p:nvPr/>
                </p:nvSpPr>
                <p:spPr>
                  <a:xfrm>
                    <a:off x="1000930" y="2714625"/>
                    <a:ext cx="2354618" cy="1471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a:extLst>
                      <a:ext uri="{FF2B5EF4-FFF2-40B4-BE49-F238E27FC236}">
                        <a16:creationId xmlns:a16="http://schemas.microsoft.com/office/drawing/2014/main" id="{C104CDE9-7636-4A31-A14E-6E63A41B5206}"/>
                      </a:ext>
                    </a:extLst>
                  </p:cNvPr>
                  <p:cNvSpPr/>
                  <p:nvPr/>
                </p:nvSpPr>
                <p:spPr>
                  <a:xfrm rot="18900000">
                    <a:off x="2835254" y="2930137"/>
                    <a:ext cx="1040587" cy="10405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01" name="组 75">
                  <a:extLst>
                    <a:ext uri="{FF2B5EF4-FFF2-40B4-BE49-F238E27FC236}">
                      <a16:creationId xmlns:a16="http://schemas.microsoft.com/office/drawing/2014/main" id="{DB738FAD-D48B-4BC1-9164-D8F49DA78392}"/>
                    </a:ext>
                  </a:extLst>
                </p:cNvPr>
                <p:cNvGrpSpPr/>
                <p:nvPr/>
              </p:nvGrpSpPr>
              <p:grpSpPr>
                <a:xfrm>
                  <a:off x="-512538" y="2714625"/>
                  <a:ext cx="4388379" cy="1471612"/>
                  <a:chOff x="-512538" y="2714625"/>
                  <a:chExt cx="4388379" cy="1471612"/>
                </a:xfrm>
              </p:grpSpPr>
              <p:sp>
                <p:nvSpPr>
                  <p:cNvPr id="103" name="矩形 102">
                    <a:extLst>
                      <a:ext uri="{FF2B5EF4-FFF2-40B4-BE49-F238E27FC236}">
                        <a16:creationId xmlns:a16="http://schemas.microsoft.com/office/drawing/2014/main" id="{C5298D4B-93B7-43FA-BC7E-82B01DCD4D88}"/>
                      </a:ext>
                    </a:extLst>
                  </p:cNvPr>
                  <p:cNvSpPr/>
                  <p:nvPr/>
                </p:nvSpPr>
                <p:spPr>
                  <a:xfrm>
                    <a:off x="-512538" y="2714625"/>
                    <a:ext cx="3868087" cy="14716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矩形 103">
                    <a:extLst>
                      <a:ext uri="{FF2B5EF4-FFF2-40B4-BE49-F238E27FC236}">
                        <a16:creationId xmlns:a16="http://schemas.microsoft.com/office/drawing/2014/main" id="{9EFAE064-D8CA-4409-9C38-836D99254228}"/>
                      </a:ext>
                    </a:extLst>
                  </p:cNvPr>
                  <p:cNvSpPr/>
                  <p:nvPr/>
                </p:nvSpPr>
                <p:spPr>
                  <a:xfrm rot="18900000">
                    <a:off x="2835254" y="2930137"/>
                    <a:ext cx="1040587" cy="1040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2" name="矩形 101">
                  <a:extLst>
                    <a:ext uri="{FF2B5EF4-FFF2-40B4-BE49-F238E27FC236}">
                      <a16:creationId xmlns:a16="http://schemas.microsoft.com/office/drawing/2014/main" id="{A8379661-D2A9-413F-B7D2-02CDA2EE08DA}"/>
                    </a:ext>
                  </a:extLst>
                </p:cNvPr>
                <p:cNvSpPr/>
                <p:nvPr/>
              </p:nvSpPr>
              <p:spPr>
                <a:xfrm rot="18900000">
                  <a:off x="2897795" y="2992678"/>
                  <a:ext cx="915504" cy="915504"/>
                </a:xfrm>
                <a:prstGeom prst="rect">
                  <a:avLst/>
                </a:prstGeom>
                <a:noFill/>
                <a:ln w="508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9" name="矩形 98">
                <a:extLst>
                  <a:ext uri="{FF2B5EF4-FFF2-40B4-BE49-F238E27FC236}">
                    <a16:creationId xmlns:a16="http://schemas.microsoft.com/office/drawing/2014/main" id="{DD6B9864-DAB8-4550-A972-57B9106392A4}"/>
                  </a:ext>
                </a:extLst>
              </p:cNvPr>
              <p:cNvSpPr/>
              <p:nvPr/>
            </p:nvSpPr>
            <p:spPr>
              <a:xfrm>
                <a:off x="3387197" y="2740059"/>
                <a:ext cx="530916" cy="461665"/>
              </a:xfrm>
              <a:prstGeom prst="rect">
                <a:avLst/>
              </a:prstGeom>
            </p:spPr>
            <p:txBody>
              <a:bodyPr wrap="none">
                <a:spAutoFit/>
              </a:bodyPr>
              <a:lstStyle/>
              <a:p>
                <a:pPr algn="ctr"/>
                <a:r>
                  <a:rPr kumimoji="1" lang="en-US" altLang="zh-CN" sz="2400" b="1" dirty="0">
                    <a:solidFill>
                      <a:srgbClr val="FFFFFF"/>
                    </a:solidFill>
                  </a:rPr>
                  <a:t>02</a:t>
                </a:r>
                <a:endParaRPr lang="zh-CN" altLang="en-US" dirty="0"/>
              </a:p>
            </p:txBody>
          </p:sp>
        </p:grpSp>
        <p:sp>
          <p:nvSpPr>
            <p:cNvPr id="97" name="矩形 96">
              <a:extLst>
                <a:ext uri="{FF2B5EF4-FFF2-40B4-BE49-F238E27FC236}">
                  <a16:creationId xmlns:a16="http://schemas.microsoft.com/office/drawing/2014/main" id="{26D35968-F9A0-4CC0-90C8-FEFD29AA77C8}"/>
                </a:ext>
              </a:extLst>
            </p:cNvPr>
            <p:cNvSpPr/>
            <p:nvPr/>
          </p:nvSpPr>
          <p:spPr>
            <a:xfrm>
              <a:off x="4281825" y="2640711"/>
              <a:ext cx="1874210" cy="627682"/>
            </a:xfrm>
            <a:prstGeom prst="rect">
              <a:avLst/>
            </a:prstGeom>
          </p:spPr>
          <p:txBody>
            <a:bodyPr wrap="square">
              <a:spAutoFit/>
            </a:bodyPr>
            <a:lstStyle/>
            <a:p>
              <a:pPr lvl="0">
                <a:lnSpc>
                  <a:spcPct val="130000"/>
                </a:lnSpc>
              </a:pPr>
              <a:r>
                <a:rPr lang="en-US" altLang="zh-CN" sz="1400" b="1" dirty="0">
                  <a:solidFill>
                    <a:schemeClr val="bg1"/>
                  </a:solidFill>
                  <a:latin typeface="Microsoft YaHei" charset="0"/>
                  <a:ea typeface="Microsoft YaHei" charset="0"/>
                  <a:cs typeface="Microsoft YaHei" charset="0"/>
                </a:rPr>
                <a:t>Data </a:t>
              </a:r>
              <a:r>
                <a:rPr lang="en-US" altLang="zh-CN" sz="1400" b="1" dirty="0" err="1">
                  <a:solidFill>
                    <a:schemeClr val="bg1"/>
                  </a:solidFill>
                  <a:latin typeface="Microsoft YaHei" charset="0"/>
                  <a:ea typeface="Microsoft YaHei" charset="0"/>
                  <a:cs typeface="Microsoft YaHei" charset="0"/>
                </a:rPr>
                <a:t>sourse</a:t>
              </a:r>
              <a:r>
                <a:rPr lang="en-US" altLang="zh-CN" sz="1400" b="1" dirty="0">
                  <a:solidFill>
                    <a:schemeClr val="bg1"/>
                  </a:solidFill>
                  <a:latin typeface="Microsoft YaHei" charset="0"/>
                  <a:ea typeface="Microsoft YaHei" charset="0"/>
                  <a:cs typeface="Microsoft YaHei" charset="0"/>
                </a:rPr>
                <a:t>:</a:t>
              </a:r>
            </a:p>
            <a:p>
              <a:pPr lvl="0">
                <a:lnSpc>
                  <a:spcPct val="130000"/>
                </a:lnSpc>
              </a:pPr>
              <a:r>
                <a:rPr lang="en-US" altLang="zh-CN" sz="1400" b="1" dirty="0">
                  <a:solidFill>
                    <a:schemeClr val="bg1"/>
                  </a:solidFill>
                  <a:latin typeface="Microsoft YaHei" charset="0"/>
                  <a:ea typeface="Microsoft YaHei" charset="0"/>
                  <a:cs typeface="Microsoft YaHei" charset="0"/>
                </a:rPr>
                <a:t>Financial Statement</a:t>
              </a:r>
            </a:p>
          </p:txBody>
        </p:sp>
      </p:grpSp>
      <p:grpSp>
        <p:nvGrpSpPr>
          <p:cNvPr id="107" name="组 59">
            <a:extLst>
              <a:ext uri="{FF2B5EF4-FFF2-40B4-BE49-F238E27FC236}">
                <a16:creationId xmlns:a16="http://schemas.microsoft.com/office/drawing/2014/main" id="{C9E8ECEC-BB9E-447C-B8C2-DF38701673A1}"/>
              </a:ext>
            </a:extLst>
          </p:cNvPr>
          <p:cNvGrpSpPr/>
          <p:nvPr/>
        </p:nvGrpSpPr>
        <p:grpSpPr>
          <a:xfrm>
            <a:off x="867836" y="2947597"/>
            <a:ext cx="2929970" cy="1140077"/>
            <a:chOff x="1453841" y="2406186"/>
            <a:chExt cx="2818586" cy="1096737"/>
          </a:xfrm>
        </p:grpSpPr>
        <p:grpSp>
          <p:nvGrpSpPr>
            <p:cNvPr id="108" name="组 81">
              <a:extLst>
                <a:ext uri="{FF2B5EF4-FFF2-40B4-BE49-F238E27FC236}">
                  <a16:creationId xmlns:a16="http://schemas.microsoft.com/office/drawing/2014/main" id="{242F5E7E-032D-4D37-A783-1F179C308028}"/>
                </a:ext>
              </a:extLst>
            </p:cNvPr>
            <p:cNvGrpSpPr/>
            <p:nvPr/>
          </p:nvGrpSpPr>
          <p:grpSpPr>
            <a:xfrm>
              <a:off x="1453841" y="2406186"/>
              <a:ext cx="2818586" cy="1096737"/>
              <a:chOff x="1316832" y="2422525"/>
              <a:chExt cx="2818586" cy="1096737"/>
            </a:xfrm>
          </p:grpSpPr>
          <p:grpSp>
            <p:nvGrpSpPr>
              <p:cNvPr id="110" name="组 82">
                <a:extLst>
                  <a:ext uri="{FF2B5EF4-FFF2-40B4-BE49-F238E27FC236}">
                    <a16:creationId xmlns:a16="http://schemas.microsoft.com/office/drawing/2014/main" id="{10A2ECAF-F50B-4C25-8272-EA9F05567A0B}"/>
                  </a:ext>
                </a:extLst>
              </p:cNvPr>
              <p:cNvGrpSpPr/>
              <p:nvPr/>
            </p:nvGrpSpPr>
            <p:grpSpPr>
              <a:xfrm>
                <a:off x="1316832" y="2422525"/>
                <a:ext cx="2818586" cy="1096737"/>
                <a:chOff x="221317" y="2714625"/>
                <a:chExt cx="3782006" cy="1471612"/>
              </a:xfrm>
            </p:grpSpPr>
            <p:grpSp>
              <p:nvGrpSpPr>
                <p:cNvPr id="112" name="组 84">
                  <a:extLst>
                    <a:ext uri="{FF2B5EF4-FFF2-40B4-BE49-F238E27FC236}">
                      <a16:creationId xmlns:a16="http://schemas.microsoft.com/office/drawing/2014/main" id="{1D5B4A43-C661-4326-8BE2-91DCF360C716}"/>
                    </a:ext>
                  </a:extLst>
                </p:cNvPr>
                <p:cNvGrpSpPr/>
                <p:nvPr/>
              </p:nvGrpSpPr>
              <p:grpSpPr>
                <a:xfrm>
                  <a:off x="1128412" y="2714625"/>
                  <a:ext cx="2874911" cy="1471612"/>
                  <a:chOff x="1000930" y="2714625"/>
                  <a:chExt cx="2874911" cy="1471612"/>
                </a:xfrm>
                <a:solidFill>
                  <a:schemeClr val="accent4"/>
                </a:solidFill>
              </p:grpSpPr>
              <p:sp>
                <p:nvSpPr>
                  <p:cNvPr id="117" name="矩形 116">
                    <a:extLst>
                      <a:ext uri="{FF2B5EF4-FFF2-40B4-BE49-F238E27FC236}">
                        <a16:creationId xmlns:a16="http://schemas.microsoft.com/office/drawing/2014/main" id="{7372D933-2861-4BF3-B109-F4DB6A5069B8}"/>
                      </a:ext>
                    </a:extLst>
                  </p:cNvPr>
                  <p:cNvSpPr/>
                  <p:nvPr/>
                </p:nvSpPr>
                <p:spPr>
                  <a:xfrm>
                    <a:off x="1000930" y="2714625"/>
                    <a:ext cx="2354618" cy="1471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矩形 117">
                    <a:extLst>
                      <a:ext uri="{FF2B5EF4-FFF2-40B4-BE49-F238E27FC236}">
                        <a16:creationId xmlns:a16="http://schemas.microsoft.com/office/drawing/2014/main" id="{D4203CD8-74E9-4032-B441-D489BEA94B29}"/>
                      </a:ext>
                    </a:extLst>
                  </p:cNvPr>
                  <p:cNvSpPr/>
                  <p:nvPr/>
                </p:nvSpPr>
                <p:spPr>
                  <a:xfrm rot="18900000">
                    <a:off x="2835254" y="2930137"/>
                    <a:ext cx="1040587" cy="10405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13" name="组 85">
                  <a:extLst>
                    <a:ext uri="{FF2B5EF4-FFF2-40B4-BE49-F238E27FC236}">
                      <a16:creationId xmlns:a16="http://schemas.microsoft.com/office/drawing/2014/main" id="{28DA4C3E-4130-449C-9567-53B59A10251E}"/>
                    </a:ext>
                  </a:extLst>
                </p:cNvPr>
                <p:cNvGrpSpPr/>
                <p:nvPr/>
              </p:nvGrpSpPr>
              <p:grpSpPr>
                <a:xfrm>
                  <a:off x="221317" y="2714625"/>
                  <a:ext cx="3654524" cy="1471612"/>
                  <a:chOff x="221317" y="2714625"/>
                  <a:chExt cx="3654524" cy="1471612"/>
                </a:xfrm>
              </p:grpSpPr>
              <p:sp>
                <p:nvSpPr>
                  <p:cNvPr id="115" name="矩形 114">
                    <a:extLst>
                      <a:ext uri="{FF2B5EF4-FFF2-40B4-BE49-F238E27FC236}">
                        <a16:creationId xmlns:a16="http://schemas.microsoft.com/office/drawing/2014/main" id="{70D4121D-B4EF-4853-83CD-467CBD91787E}"/>
                      </a:ext>
                    </a:extLst>
                  </p:cNvPr>
                  <p:cNvSpPr/>
                  <p:nvPr/>
                </p:nvSpPr>
                <p:spPr>
                  <a:xfrm>
                    <a:off x="221317" y="2714625"/>
                    <a:ext cx="3134232" cy="1471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矩形 115">
                    <a:extLst>
                      <a:ext uri="{FF2B5EF4-FFF2-40B4-BE49-F238E27FC236}">
                        <a16:creationId xmlns:a16="http://schemas.microsoft.com/office/drawing/2014/main" id="{3AA3F65F-B48F-46F6-BCED-B5C9C04D3B70}"/>
                      </a:ext>
                    </a:extLst>
                  </p:cNvPr>
                  <p:cNvSpPr/>
                  <p:nvPr/>
                </p:nvSpPr>
                <p:spPr>
                  <a:xfrm rot="18900000">
                    <a:off x="2835254" y="2930137"/>
                    <a:ext cx="1040587" cy="1040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4" name="矩形 113">
                  <a:extLst>
                    <a:ext uri="{FF2B5EF4-FFF2-40B4-BE49-F238E27FC236}">
                      <a16:creationId xmlns:a16="http://schemas.microsoft.com/office/drawing/2014/main" id="{7CFC9D7F-C615-4D31-89B6-CA2E93DD681F}"/>
                    </a:ext>
                  </a:extLst>
                </p:cNvPr>
                <p:cNvSpPr/>
                <p:nvPr/>
              </p:nvSpPr>
              <p:spPr>
                <a:xfrm rot="18900000">
                  <a:off x="2897795" y="2992678"/>
                  <a:ext cx="915504" cy="915504"/>
                </a:xfrm>
                <a:prstGeom prst="rect">
                  <a:avLst/>
                </a:prstGeom>
                <a:noFill/>
                <a:ln w="508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1" name="矩形 110">
                <a:extLst>
                  <a:ext uri="{FF2B5EF4-FFF2-40B4-BE49-F238E27FC236}">
                    <a16:creationId xmlns:a16="http://schemas.microsoft.com/office/drawing/2014/main" id="{B3FF5B46-0678-48C1-B363-870246C34F4F}"/>
                  </a:ext>
                </a:extLst>
              </p:cNvPr>
              <p:cNvSpPr/>
              <p:nvPr/>
            </p:nvSpPr>
            <p:spPr>
              <a:xfrm>
                <a:off x="3387197" y="2740059"/>
                <a:ext cx="530916" cy="461665"/>
              </a:xfrm>
              <a:prstGeom prst="rect">
                <a:avLst/>
              </a:prstGeom>
            </p:spPr>
            <p:txBody>
              <a:bodyPr wrap="none">
                <a:spAutoFit/>
              </a:bodyPr>
              <a:lstStyle/>
              <a:p>
                <a:pPr algn="ctr"/>
                <a:r>
                  <a:rPr kumimoji="1" lang="en-US" altLang="zh-CN" sz="2400" b="1" dirty="0">
                    <a:solidFill>
                      <a:srgbClr val="FFFFFF"/>
                    </a:solidFill>
                  </a:rPr>
                  <a:t>01</a:t>
                </a:r>
                <a:endParaRPr lang="zh-CN" altLang="en-US" dirty="0"/>
              </a:p>
            </p:txBody>
          </p:sp>
        </p:grpSp>
        <p:sp>
          <p:nvSpPr>
            <p:cNvPr id="109" name="矩形 108">
              <a:extLst>
                <a:ext uri="{FF2B5EF4-FFF2-40B4-BE49-F238E27FC236}">
                  <a16:creationId xmlns:a16="http://schemas.microsoft.com/office/drawing/2014/main" id="{E657C2CC-6F79-416C-A190-C75980CFAD5A}"/>
                </a:ext>
              </a:extLst>
            </p:cNvPr>
            <p:cNvSpPr/>
            <p:nvPr/>
          </p:nvSpPr>
          <p:spPr>
            <a:xfrm>
              <a:off x="1634325" y="2505996"/>
              <a:ext cx="1608753" cy="897112"/>
            </a:xfrm>
            <a:prstGeom prst="rect">
              <a:avLst/>
            </a:prstGeom>
          </p:spPr>
          <p:txBody>
            <a:bodyPr wrap="square">
              <a:spAutoFit/>
            </a:bodyPr>
            <a:lstStyle/>
            <a:p>
              <a:pPr lvl="0">
                <a:lnSpc>
                  <a:spcPct val="130000"/>
                </a:lnSpc>
              </a:pPr>
              <a:r>
                <a:rPr lang="en-US" altLang="zh-CN" sz="1400" b="1" dirty="0">
                  <a:solidFill>
                    <a:schemeClr val="bg1"/>
                  </a:solidFill>
                  <a:latin typeface="Microsoft YaHei" charset="0"/>
                  <a:ea typeface="Microsoft YaHei" charset="0"/>
                  <a:cs typeface="Microsoft YaHei" charset="0"/>
                </a:rPr>
                <a:t>Target:</a:t>
              </a:r>
            </a:p>
            <a:p>
              <a:pPr lvl="0">
                <a:lnSpc>
                  <a:spcPct val="130000"/>
                </a:lnSpc>
              </a:pPr>
              <a:r>
                <a:rPr lang="en-US" altLang="zh-CN" sz="1400" b="1" dirty="0" err="1">
                  <a:solidFill>
                    <a:schemeClr val="bg1"/>
                  </a:solidFill>
                  <a:latin typeface="Microsoft YaHei" charset="0"/>
                  <a:ea typeface="Microsoft YaHei" charset="0"/>
                  <a:cs typeface="Microsoft YaHei" charset="0"/>
                </a:rPr>
                <a:t>ShangHai</a:t>
              </a:r>
              <a:r>
                <a:rPr lang="en-US" altLang="zh-CN" sz="1400" b="1" dirty="0">
                  <a:solidFill>
                    <a:schemeClr val="bg1"/>
                  </a:solidFill>
                  <a:latin typeface="Microsoft YaHei" charset="0"/>
                  <a:ea typeface="Microsoft YaHei" charset="0"/>
                  <a:cs typeface="Microsoft YaHei" charset="0"/>
                </a:rPr>
                <a:t> Stock</a:t>
              </a:r>
            </a:p>
            <a:p>
              <a:pPr lvl="0">
                <a:lnSpc>
                  <a:spcPct val="130000"/>
                </a:lnSpc>
              </a:pPr>
              <a:r>
                <a:rPr lang="en-US" altLang="zh-CN" sz="1400" b="1" dirty="0" err="1">
                  <a:solidFill>
                    <a:schemeClr val="bg1"/>
                  </a:solidFill>
                  <a:latin typeface="Microsoft YaHei" charset="0"/>
                  <a:ea typeface="Microsoft YaHei" charset="0"/>
                  <a:cs typeface="Microsoft YaHei" charset="0"/>
                </a:rPr>
                <a:t>ShenZhen</a:t>
              </a:r>
              <a:r>
                <a:rPr lang="en-US" altLang="zh-CN" sz="1400" b="1" dirty="0">
                  <a:solidFill>
                    <a:schemeClr val="bg1"/>
                  </a:solidFill>
                  <a:latin typeface="Microsoft YaHei" charset="0"/>
                  <a:ea typeface="Microsoft YaHei" charset="0"/>
                  <a:cs typeface="Microsoft YaHei" charset="0"/>
                </a:rPr>
                <a:t> Stock </a:t>
              </a:r>
            </a:p>
          </p:txBody>
        </p:sp>
      </p:grpSp>
      <p:sp>
        <p:nvSpPr>
          <p:cNvPr id="119" name="矩形 118">
            <a:extLst>
              <a:ext uri="{FF2B5EF4-FFF2-40B4-BE49-F238E27FC236}">
                <a16:creationId xmlns:a16="http://schemas.microsoft.com/office/drawing/2014/main" id="{7FFC6483-F95B-4850-BCDD-4164E9E4C9CD}"/>
              </a:ext>
            </a:extLst>
          </p:cNvPr>
          <p:cNvSpPr/>
          <p:nvPr/>
        </p:nvSpPr>
        <p:spPr>
          <a:xfrm>
            <a:off x="6289207" y="3052110"/>
            <a:ext cx="1948273" cy="932563"/>
          </a:xfrm>
          <a:prstGeom prst="rect">
            <a:avLst/>
          </a:prstGeom>
        </p:spPr>
        <p:txBody>
          <a:bodyPr wrap="square">
            <a:spAutoFit/>
          </a:bodyPr>
          <a:lstStyle/>
          <a:p>
            <a:pPr lvl="0">
              <a:lnSpc>
                <a:spcPct val="130000"/>
              </a:lnSpc>
            </a:pPr>
            <a:r>
              <a:rPr lang="en-US" altLang="zh-CN" sz="1400" b="1" dirty="0">
                <a:solidFill>
                  <a:schemeClr val="bg1"/>
                </a:solidFill>
                <a:latin typeface="Microsoft YaHei" charset="0"/>
                <a:ea typeface="Microsoft YaHei" charset="0"/>
                <a:cs typeface="Microsoft YaHei" charset="0"/>
              </a:rPr>
              <a:t>Methods:</a:t>
            </a:r>
          </a:p>
          <a:p>
            <a:pPr lvl="0">
              <a:lnSpc>
                <a:spcPct val="130000"/>
              </a:lnSpc>
            </a:pPr>
            <a:r>
              <a:rPr lang="en-US" altLang="zh-CN" sz="1400" b="1" dirty="0">
                <a:solidFill>
                  <a:schemeClr val="bg1"/>
                </a:solidFill>
                <a:latin typeface="Microsoft YaHei" charset="0"/>
                <a:ea typeface="Microsoft YaHei" charset="0"/>
                <a:cs typeface="Microsoft YaHei" charset="0"/>
              </a:rPr>
              <a:t>Requests and bs4 package</a:t>
            </a:r>
          </a:p>
        </p:txBody>
      </p:sp>
    </p:spTree>
    <p:extLst>
      <p:ext uri="{BB962C8B-B14F-4D97-AF65-F5344CB8AC3E}">
        <p14:creationId xmlns:p14="http://schemas.microsoft.com/office/powerpoint/2010/main" val="8104113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49661A4-B005-4D27-8D82-9F796FFEC078}"/>
              </a:ext>
            </a:extLst>
          </p:cNvPr>
          <p:cNvSpPr>
            <a:spLocks noGrp="1"/>
          </p:cNvSpPr>
          <p:nvPr>
            <p:ph type="body" sz="quarter" idx="10"/>
          </p:nvPr>
        </p:nvSpPr>
        <p:spPr>
          <a:xfrm>
            <a:off x="643308" y="579945"/>
            <a:ext cx="4294451" cy="529569"/>
          </a:xfrm>
          <a:ln>
            <a:noFill/>
          </a:ln>
        </p:spPr>
        <p:txBody>
          <a:bodyPr/>
          <a:lstStyle/>
          <a:p>
            <a:pPr lvl="0"/>
            <a:r>
              <a:rPr kumimoji="1" lang="en-US" altLang="zh-CN" dirty="0">
                <a:solidFill>
                  <a:srgbClr val="FFFFFF"/>
                </a:solidFill>
              </a:rPr>
              <a:t>PART</a:t>
            </a:r>
            <a:r>
              <a:rPr kumimoji="1" lang="zh-CN" altLang="en-US" dirty="0">
                <a:solidFill>
                  <a:srgbClr val="FFFFFF"/>
                </a:solidFill>
              </a:rPr>
              <a:t> </a:t>
            </a:r>
            <a:r>
              <a:rPr kumimoji="1" lang="en-US" altLang="zh-CN" dirty="0">
                <a:solidFill>
                  <a:srgbClr val="FFFFFF"/>
                </a:solidFill>
              </a:rPr>
              <a:t>ONE</a:t>
            </a:r>
            <a:r>
              <a:rPr kumimoji="1" lang="zh-CN" altLang="en-US" dirty="0">
                <a:solidFill>
                  <a:srgbClr val="FFFFFF"/>
                </a:solidFill>
              </a:rPr>
              <a:t> </a:t>
            </a:r>
            <a:r>
              <a:rPr kumimoji="1" lang="en-US" altLang="zh-CN" dirty="0">
                <a:solidFill>
                  <a:srgbClr val="FFFFFF"/>
                </a:solidFill>
                <a:latin typeface="Microsoft YaHei" charset="0"/>
                <a:ea typeface="Microsoft YaHei" charset="0"/>
              </a:rPr>
              <a:t>Data Collection</a:t>
            </a:r>
            <a:endParaRPr kumimoji="1" lang="zh-CN" altLang="en-US" dirty="0">
              <a:solidFill>
                <a:srgbClr val="FFFFFF"/>
              </a:solidFill>
              <a:latin typeface="Microsoft YaHei" charset="0"/>
              <a:ea typeface="Microsoft YaHei" charset="0"/>
              <a:cs typeface="Microsoft YaHei" charset="0"/>
            </a:endParaRPr>
          </a:p>
        </p:txBody>
      </p:sp>
      <p:pic>
        <p:nvPicPr>
          <p:cNvPr id="3" name="图片 2">
            <a:extLst>
              <a:ext uri="{FF2B5EF4-FFF2-40B4-BE49-F238E27FC236}">
                <a16:creationId xmlns:a16="http://schemas.microsoft.com/office/drawing/2014/main" id="{95E09539-E060-48F3-A91E-71764F7BBF3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474474" y="1306463"/>
            <a:ext cx="8877300" cy="4048125"/>
          </a:xfrm>
          <a:prstGeom prst="rect">
            <a:avLst/>
          </a:prstGeom>
        </p:spPr>
      </p:pic>
      <p:sp>
        <p:nvSpPr>
          <p:cNvPr id="4" name="文本框 3">
            <a:extLst>
              <a:ext uri="{FF2B5EF4-FFF2-40B4-BE49-F238E27FC236}">
                <a16:creationId xmlns:a16="http://schemas.microsoft.com/office/drawing/2014/main" id="{AD9767CC-FD83-4A1E-B9D4-BF1EB6AB0DA1}"/>
              </a:ext>
            </a:extLst>
          </p:cNvPr>
          <p:cNvSpPr txBox="1"/>
          <p:nvPr/>
        </p:nvSpPr>
        <p:spPr>
          <a:xfrm>
            <a:off x="1322368" y="5551537"/>
            <a:ext cx="9720775" cy="923330"/>
          </a:xfrm>
          <a:prstGeom prst="rect">
            <a:avLst/>
          </a:prstGeom>
          <a:noFill/>
        </p:spPr>
        <p:txBody>
          <a:bodyPr wrap="square" rtlCol="0">
            <a:spAutoFit/>
          </a:bodyPr>
          <a:lstStyle/>
          <a:p>
            <a:r>
              <a:rPr lang="en-US" altLang="zh-CN" b="1" dirty="0">
                <a:solidFill>
                  <a:schemeClr val="bg1"/>
                </a:solidFill>
              </a:rPr>
              <a:t>This is a part of the balance sheet of </a:t>
            </a:r>
            <a:r>
              <a:rPr lang="en-US" altLang="zh-CN" b="1" dirty="0" err="1">
                <a:solidFill>
                  <a:schemeClr val="bg1"/>
                </a:solidFill>
              </a:rPr>
              <a:t>YongHui</a:t>
            </a:r>
            <a:r>
              <a:rPr lang="en-US" altLang="zh-CN" b="1" dirty="0">
                <a:solidFill>
                  <a:schemeClr val="bg1"/>
                </a:solidFill>
              </a:rPr>
              <a:t> Supermarket (</a:t>
            </a:r>
            <a:r>
              <a:rPr lang="en-US" altLang="zh-CN" b="1" dirty="0" err="1">
                <a:solidFill>
                  <a:schemeClr val="bg1"/>
                </a:solidFill>
              </a:rPr>
              <a:t>ShangHai</a:t>
            </a:r>
            <a:r>
              <a:rPr lang="en-US" altLang="zh-CN" b="1" dirty="0">
                <a:solidFill>
                  <a:schemeClr val="bg1"/>
                </a:solidFill>
              </a:rPr>
              <a:t> Stock Market 601933). We use the package mentioned in python to gather those data from the website</a:t>
            </a:r>
            <a:endParaRPr lang="zh-CN" altLang="en-US" b="1" dirty="0">
              <a:solidFill>
                <a:schemeClr val="bg1"/>
              </a:solidFill>
            </a:endParaRPr>
          </a:p>
        </p:txBody>
      </p:sp>
    </p:spTree>
    <p:extLst>
      <p:ext uri="{BB962C8B-B14F-4D97-AF65-F5344CB8AC3E}">
        <p14:creationId xmlns:p14="http://schemas.microsoft.com/office/powerpoint/2010/main" val="1983571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49661A4-B005-4D27-8D82-9F796FFEC078}"/>
              </a:ext>
            </a:extLst>
          </p:cNvPr>
          <p:cNvSpPr>
            <a:spLocks noGrp="1"/>
          </p:cNvSpPr>
          <p:nvPr>
            <p:ph type="body" sz="quarter" idx="10"/>
          </p:nvPr>
        </p:nvSpPr>
        <p:spPr>
          <a:xfrm>
            <a:off x="572969" y="513838"/>
            <a:ext cx="4294451" cy="529569"/>
          </a:xfrm>
          <a:ln>
            <a:noFill/>
          </a:ln>
        </p:spPr>
        <p:txBody>
          <a:bodyPr/>
          <a:lstStyle/>
          <a:p>
            <a:pPr lvl="0"/>
            <a:r>
              <a:rPr kumimoji="1" lang="en-US" altLang="zh-CN" dirty="0">
                <a:solidFill>
                  <a:srgbClr val="FFFFFF"/>
                </a:solidFill>
              </a:rPr>
              <a:t>PART</a:t>
            </a:r>
            <a:r>
              <a:rPr kumimoji="1" lang="zh-CN" altLang="en-US" dirty="0">
                <a:solidFill>
                  <a:srgbClr val="FFFFFF"/>
                </a:solidFill>
              </a:rPr>
              <a:t> </a:t>
            </a:r>
            <a:r>
              <a:rPr kumimoji="1" lang="en-US" altLang="zh-CN" dirty="0">
                <a:solidFill>
                  <a:srgbClr val="FFFFFF"/>
                </a:solidFill>
              </a:rPr>
              <a:t>TWO</a:t>
            </a:r>
            <a:r>
              <a:rPr kumimoji="1" lang="zh-CN" altLang="en-US" dirty="0">
                <a:solidFill>
                  <a:srgbClr val="FFFFFF"/>
                </a:solidFill>
              </a:rPr>
              <a:t> </a:t>
            </a:r>
            <a:r>
              <a:rPr kumimoji="1" lang="en-US" altLang="zh-CN" dirty="0">
                <a:solidFill>
                  <a:srgbClr val="FFFFFF"/>
                </a:solidFill>
                <a:latin typeface="Microsoft YaHei" charset="0"/>
                <a:ea typeface="Microsoft YaHei" charset="0"/>
              </a:rPr>
              <a:t>Data Processing</a:t>
            </a:r>
          </a:p>
          <a:p>
            <a:pPr lvl="0"/>
            <a:r>
              <a:rPr kumimoji="1" lang="en-US" altLang="zh-CN" dirty="0">
                <a:solidFill>
                  <a:srgbClr val="FFFFFF"/>
                </a:solidFill>
                <a:latin typeface="Microsoft YaHei" charset="0"/>
                <a:ea typeface="Microsoft YaHei" charset="0"/>
                <a:cs typeface="Microsoft YaHei" charset="0"/>
              </a:rPr>
              <a:t>2.1 Normalize</a:t>
            </a:r>
            <a:endParaRPr kumimoji="1" lang="zh-CN" altLang="en-US" dirty="0">
              <a:solidFill>
                <a:srgbClr val="FFFFFF"/>
              </a:solidFill>
              <a:latin typeface="Microsoft YaHei" charset="0"/>
              <a:ea typeface="Microsoft YaHei" charset="0"/>
              <a:cs typeface="Microsoft YaHei" charset="0"/>
            </a:endParaRPr>
          </a:p>
        </p:txBody>
      </p:sp>
      <p:pic>
        <p:nvPicPr>
          <p:cNvPr id="5" name="图片 4">
            <a:extLst>
              <a:ext uri="{FF2B5EF4-FFF2-40B4-BE49-F238E27FC236}">
                <a16:creationId xmlns:a16="http://schemas.microsoft.com/office/drawing/2014/main" id="{D8499EFD-D094-445E-9AFB-48DBC3DD56B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44662" y="1361560"/>
            <a:ext cx="8896350" cy="2571750"/>
          </a:xfrm>
          <a:prstGeom prst="rect">
            <a:avLst/>
          </a:prstGeom>
        </p:spPr>
      </p:pic>
      <p:pic>
        <p:nvPicPr>
          <p:cNvPr id="6" name="图片 5">
            <a:extLst>
              <a:ext uri="{FF2B5EF4-FFF2-40B4-BE49-F238E27FC236}">
                <a16:creationId xmlns:a16="http://schemas.microsoft.com/office/drawing/2014/main" id="{F4D645E4-1BCD-416E-8929-C7351C4A9CD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1544662" y="4021039"/>
            <a:ext cx="8896350" cy="885825"/>
          </a:xfrm>
          <a:prstGeom prst="rect">
            <a:avLst/>
          </a:prstGeom>
        </p:spPr>
      </p:pic>
      <p:sp>
        <p:nvSpPr>
          <p:cNvPr id="8" name="矩形 7">
            <a:extLst>
              <a:ext uri="{FF2B5EF4-FFF2-40B4-BE49-F238E27FC236}">
                <a16:creationId xmlns:a16="http://schemas.microsoft.com/office/drawing/2014/main" id="{9518DAEC-F5D3-43A7-BE83-B65983C6478C}"/>
              </a:ext>
            </a:extLst>
          </p:cNvPr>
          <p:cNvSpPr/>
          <p:nvPr/>
        </p:nvSpPr>
        <p:spPr>
          <a:xfrm>
            <a:off x="1424866" y="5671849"/>
            <a:ext cx="9350986" cy="923330"/>
          </a:xfrm>
          <a:prstGeom prst="rect">
            <a:avLst/>
          </a:prstGeom>
        </p:spPr>
        <p:txBody>
          <a:bodyPr wrap="square">
            <a:spAutoFit/>
          </a:bodyPr>
          <a:lstStyle/>
          <a:p>
            <a:r>
              <a:rPr lang="en-US" altLang="zh-CN" b="1" dirty="0">
                <a:solidFill>
                  <a:schemeClr val="bg1"/>
                </a:solidFill>
              </a:rPr>
              <a:t>In our project, we choose debt and profits per share as our key feature. But we could notice in the figure that they have large difference in magnitude 3034401 vs 0.15, so we need to normalize them </a:t>
            </a:r>
            <a:r>
              <a:rPr lang="en-US" altLang="zh-CN" b="1" dirty="0" err="1">
                <a:solidFill>
                  <a:schemeClr val="bg1"/>
                </a:solidFill>
              </a:rPr>
              <a:t>approprately</a:t>
            </a:r>
            <a:endParaRPr lang="zh-CN" altLang="en-US" b="1" dirty="0">
              <a:solidFill>
                <a:schemeClr val="bg1"/>
              </a:solidFill>
            </a:endParaRPr>
          </a:p>
        </p:txBody>
      </p:sp>
      <p:sp>
        <p:nvSpPr>
          <p:cNvPr id="11" name="矩形 10">
            <a:extLst>
              <a:ext uri="{FF2B5EF4-FFF2-40B4-BE49-F238E27FC236}">
                <a16:creationId xmlns:a16="http://schemas.microsoft.com/office/drawing/2014/main" id="{B4BE9AA0-A042-4EE4-AC22-2F8512C40C0C}"/>
              </a:ext>
            </a:extLst>
          </p:cNvPr>
          <p:cNvSpPr/>
          <p:nvPr/>
        </p:nvSpPr>
        <p:spPr>
          <a:xfrm>
            <a:off x="4220308" y="3573039"/>
            <a:ext cx="1084313" cy="34600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2853181-A68C-4A4A-A3C5-D3EBE6F0FF17}"/>
              </a:ext>
            </a:extLst>
          </p:cNvPr>
          <p:cNvSpPr/>
          <p:nvPr/>
        </p:nvSpPr>
        <p:spPr>
          <a:xfrm>
            <a:off x="4220309" y="4557340"/>
            <a:ext cx="1084313" cy="34600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C5D21D4-A7D8-41FC-911F-4A7164703C53}"/>
              </a:ext>
            </a:extLst>
          </p:cNvPr>
          <p:cNvSpPr txBox="1"/>
          <p:nvPr/>
        </p:nvSpPr>
        <p:spPr>
          <a:xfrm>
            <a:off x="1424866" y="4928140"/>
            <a:ext cx="9720775" cy="646331"/>
          </a:xfrm>
          <a:prstGeom prst="rect">
            <a:avLst/>
          </a:prstGeom>
          <a:noFill/>
        </p:spPr>
        <p:txBody>
          <a:bodyPr wrap="square" rtlCol="0">
            <a:spAutoFit/>
          </a:bodyPr>
          <a:lstStyle/>
          <a:p>
            <a:r>
              <a:rPr lang="en-US" altLang="zh-CN" b="1" dirty="0">
                <a:solidFill>
                  <a:schemeClr val="bg1"/>
                </a:solidFill>
              </a:rPr>
              <a:t>Obviously, after collecting those data, we couldn’t put them into the model directly, because there are large difference between the magnitude of different features</a:t>
            </a:r>
            <a:endParaRPr lang="zh-CN" altLang="en-US" b="1" dirty="0">
              <a:solidFill>
                <a:schemeClr val="bg1"/>
              </a:solidFill>
            </a:endParaRPr>
          </a:p>
        </p:txBody>
      </p:sp>
    </p:spTree>
    <p:extLst>
      <p:ext uri="{BB962C8B-B14F-4D97-AF65-F5344CB8AC3E}">
        <p14:creationId xmlns:p14="http://schemas.microsoft.com/office/powerpoint/2010/main" val="758979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49661A4-B005-4D27-8D82-9F796FFEC078}"/>
              </a:ext>
            </a:extLst>
          </p:cNvPr>
          <p:cNvSpPr>
            <a:spLocks noGrp="1"/>
          </p:cNvSpPr>
          <p:nvPr>
            <p:ph type="body" sz="quarter" idx="10"/>
          </p:nvPr>
        </p:nvSpPr>
        <p:spPr>
          <a:xfrm>
            <a:off x="601103" y="491328"/>
            <a:ext cx="4294451" cy="529569"/>
          </a:xfrm>
          <a:noFill/>
          <a:ln>
            <a:noFill/>
          </a:ln>
        </p:spPr>
        <p:txBody>
          <a:bodyPr/>
          <a:lstStyle/>
          <a:p>
            <a:pPr lvl="0"/>
            <a:r>
              <a:rPr kumimoji="1" lang="en-US" altLang="zh-CN" dirty="0">
                <a:solidFill>
                  <a:srgbClr val="FFFFFF"/>
                </a:solidFill>
              </a:rPr>
              <a:t>PART</a:t>
            </a:r>
            <a:r>
              <a:rPr kumimoji="1" lang="zh-CN" altLang="en-US" dirty="0">
                <a:solidFill>
                  <a:srgbClr val="FFFFFF"/>
                </a:solidFill>
              </a:rPr>
              <a:t> </a:t>
            </a:r>
            <a:r>
              <a:rPr kumimoji="1" lang="en-US" altLang="zh-CN" dirty="0">
                <a:solidFill>
                  <a:srgbClr val="FFFFFF"/>
                </a:solidFill>
              </a:rPr>
              <a:t>TWO</a:t>
            </a:r>
            <a:r>
              <a:rPr kumimoji="1" lang="zh-CN" altLang="en-US" dirty="0">
                <a:solidFill>
                  <a:srgbClr val="FFFFFF"/>
                </a:solidFill>
              </a:rPr>
              <a:t> </a:t>
            </a:r>
            <a:r>
              <a:rPr kumimoji="1" lang="en-US" altLang="zh-CN" dirty="0">
                <a:solidFill>
                  <a:srgbClr val="FFFFFF"/>
                </a:solidFill>
                <a:latin typeface="Microsoft YaHei" charset="0"/>
                <a:ea typeface="Microsoft YaHei" charset="0"/>
              </a:rPr>
              <a:t>Data Processing</a:t>
            </a:r>
          </a:p>
          <a:p>
            <a:pPr lvl="0"/>
            <a:r>
              <a:rPr kumimoji="1" lang="en-US" altLang="zh-CN" dirty="0">
                <a:solidFill>
                  <a:srgbClr val="FFFFFF"/>
                </a:solidFill>
                <a:latin typeface="Microsoft YaHei" charset="0"/>
                <a:ea typeface="Microsoft YaHei" charset="0"/>
                <a:cs typeface="Microsoft YaHei" charset="0"/>
              </a:rPr>
              <a:t>2.1 Normalize</a:t>
            </a:r>
            <a:endParaRPr kumimoji="1" lang="zh-CN" altLang="en-US" dirty="0">
              <a:solidFill>
                <a:srgbClr val="FFFFFF"/>
              </a:solidFill>
              <a:latin typeface="Microsoft YaHei" charset="0"/>
              <a:ea typeface="Microsoft YaHei" charset="0"/>
              <a:cs typeface="Microsoft YaHei" charset="0"/>
            </a:endParaRPr>
          </a:p>
        </p:txBody>
      </p:sp>
      <p:sp>
        <p:nvSpPr>
          <p:cNvPr id="3" name="文本框 2">
            <a:extLst>
              <a:ext uri="{FF2B5EF4-FFF2-40B4-BE49-F238E27FC236}">
                <a16:creationId xmlns:a16="http://schemas.microsoft.com/office/drawing/2014/main" id="{2D0BBB1C-55EC-4047-8285-ADFB07F0CC4B}"/>
              </a:ext>
            </a:extLst>
          </p:cNvPr>
          <p:cNvSpPr txBox="1"/>
          <p:nvPr/>
        </p:nvSpPr>
        <p:spPr>
          <a:xfrm>
            <a:off x="1406769" y="1227155"/>
            <a:ext cx="8998629" cy="646331"/>
          </a:xfrm>
          <a:prstGeom prst="rect">
            <a:avLst/>
          </a:prstGeom>
          <a:noFill/>
        </p:spPr>
        <p:txBody>
          <a:bodyPr wrap="square" rtlCol="0">
            <a:spAutoFit/>
          </a:bodyPr>
          <a:lstStyle/>
          <a:p>
            <a:r>
              <a:rPr lang="en-US" altLang="zh-CN" b="1" dirty="0">
                <a:solidFill>
                  <a:schemeClr val="bg1"/>
                </a:solidFill>
              </a:rPr>
              <a:t>We could use the data in Every year to divide the data in the first year so that the data will be rescaled, for example, in the figure below</a:t>
            </a:r>
            <a:endParaRPr lang="zh-CN" altLang="en-US" b="1" dirty="0">
              <a:solidFill>
                <a:schemeClr val="bg1"/>
              </a:solidFill>
            </a:endParaRPr>
          </a:p>
        </p:txBody>
      </p:sp>
      <p:pic>
        <p:nvPicPr>
          <p:cNvPr id="9" name="图片 8">
            <a:extLst>
              <a:ext uri="{FF2B5EF4-FFF2-40B4-BE49-F238E27FC236}">
                <a16:creationId xmlns:a16="http://schemas.microsoft.com/office/drawing/2014/main" id="{4ABE271F-44BD-4993-85EE-0C199D13548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406769" y="1964098"/>
            <a:ext cx="8896350" cy="2571750"/>
          </a:xfrm>
          <a:prstGeom prst="rect">
            <a:avLst/>
          </a:prstGeom>
        </p:spPr>
      </p:pic>
      <p:sp>
        <p:nvSpPr>
          <p:cNvPr id="10" name="矩形 9">
            <a:extLst>
              <a:ext uri="{FF2B5EF4-FFF2-40B4-BE49-F238E27FC236}">
                <a16:creationId xmlns:a16="http://schemas.microsoft.com/office/drawing/2014/main" id="{6FBC62A2-6A4B-4975-B94B-435984B9C935}"/>
              </a:ext>
            </a:extLst>
          </p:cNvPr>
          <p:cNvSpPr/>
          <p:nvPr/>
        </p:nvSpPr>
        <p:spPr>
          <a:xfrm>
            <a:off x="4082416" y="4189841"/>
            <a:ext cx="6220703" cy="34600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D85C52B-60C3-420A-9E82-B2BEB0E11126}"/>
              </a:ext>
            </a:extLst>
          </p:cNvPr>
          <p:cNvSpPr txBox="1"/>
          <p:nvPr/>
        </p:nvSpPr>
        <p:spPr>
          <a:xfrm>
            <a:off x="1346692" y="4667008"/>
            <a:ext cx="9058706" cy="2031325"/>
          </a:xfrm>
          <a:prstGeom prst="rect">
            <a:avLst/>
          </a:prstGeom>
          <a:noFill/>
          <a:ln>
            <a:noFill/>
          </a:ln>
        </p:spPr>
        <p:txBody>
          <a:bodyPr wrap="square" rtlCol="0">
            <a:spAutoFit/>
          </a:bodyPr>
          <a:lstStyle/>
          <a:p>
            <a:r>
              <a:rPr lang="en-US" altLang="zh-CN" b="1" dirty="0">
                <a:solidFill>
                  <a:schemeClr val="bg1"/>
                </a:solidFill>
              </a:rPr>
              <a:t>The data will be rescaled like this 3034401/2010043, 2912189/2010043, 2987156/ 2010043, 2943821/2010043, 2802725/2010043.  But, if you process data like this, some information will lose. The real scale of the total asset of a company. Different company has different total asset, we still need a feature to describe this. So we introduce a special feature to report this. For example, if the total asset of a company is between 10000 and 100000, we report 0.2, if it is between 100000 and 1000000, we report 0.4, etc.</a:t>
            </a:r>
            <a:endParaRPr lang="zh-CN" altLang="en-US" b="1" dirty="0">
              <a:solidFill>
                <a:schemeClr val="bg1"/>
              </a:solidFill>
            </a:endParaRPr>
          </a:p>
        </p:txBody>
      </p:sp>
    </p:spTree>
    <p:extLst>
      <p:ext uri="{BB962C8B-B14F-4D97-AF65-F5344CB8AC3E}">
        <p14:creationId xmlns:p14="http://schemas.microsoft.com/office/powerpoint/2010/main" val="2155792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49661A4-B005-4D27-8D82-9F796FFEC078}"/>
              </a:ext>
            </a:extLst>
          </p:cNvPr>
          <p:cNvSpPr>
            <a:spLocks noGrp="1"/>
          </p:cNvSpPr>
          <p:nvPr>
            <p:ph type="body" sz="quarter" idx="10"/>
          </p:nvPr>
        </p:nvSpPr>
        <p:spPr>
          <a:xfrm>
            <a:off x="671443" y="533532"/>
            <a:ext cx="4294451" cy="529569"/>
          </a:xfrm>
          <a:noFill/>
          <a:ln>
            <a:noFill/>
          </a:ln>
        </p:spPr>
        <p:txBody>
          <a:bodyPr/>
          <a:lstStyle/>
          <a:p>
            <a:pPr lvl="0"/>
            <a:r>
              <a:rPr kumimoji="1" lang="en-US" altLang="zh-CN" dirty="0">
                <a:solidFill>
                  <a:srgbClr val="FFFFFF"/>
                </a:solidFill>
              </a:rPr>
              <a:t>PART</a:t>
            </a:r>
            <a:r>
              <a:rPr kumimoji="1" lang="zh-CN" altLang="en-US" dirty="0">
                <a:solidFill>
                  <a:srgbClr val="FFFFFF"/>
                </a:solidFill>
              </a:rPr>
              <a:t> </a:t>
            </a:r>
            <a:r>
              <a:rPr kumimoji="1" lang="en-US" altLang="zh-CN" dirty="0">
                <a:solidFill>
                  <a:srgbClr val="FFFFFF"/>
                </a:solidFill>
              </a:rPr>
              <a:t>TWO</a:t>
            </a:r>
            <a:r>
              <a:rPr kumimoji="1" lang="zh-CN" altLang="en-US" dirty="0">
                <a:solidFill>
                  <a:srgbClr val="FFFFFF"/>
                </a:solidFill>
              </a:rPr>
              <a:t> </a:t>
            </a:r>
            <a:r>
              <a:rPr kumimoji="1" lang="en-US" altLang="zh-CN" dirty="0">
                <a:solidFill>
                  <a:srgbClr val="FFFFFF"/>
                </a:solidFill>
                <a:latin typeface="Microsoft YaHei" charset="0"/>
                <a:ea typeface="Microsoft YaHei" charset="0"/>
              </a:rPr>
              <a:t>Data Processing</a:t>
            </a:r>
          </a:p>
          <a:p>
            <a:pPr lvl="0"/>
            <a:r>
              <a:rPr kumimoji="1" lang="en-US" altLang="zh-CN" dirty="0">
                <a:solidFill>
                  <a:srgbClr val="FFFFFF"/>
                </a:solidFill>
                <a:latin typeface="Microsoft YaHei" charset="0"/>
                <a:ea typeface="Microsoft YaHei" charset="0"/>
                <a:cs typeface="Microsoft YaHei" charset="0"/>
              </a:rPr>
              <a:t>2.1 Normalize</a:t>
            </a:r>
            <a:endParaRPr kumimoji="1" lang="zh-CN" altLang="en-US" dirty="0">
              <a:solidFill>
                <a:srgbClr val="FFFFFF"/>
              </a:solidFill>
              <a:latin typeface="Microsoft YaHei" charset="0"/>
              <a:ea typeface="Microsoft YaHei" charset="0"/>
              <a:cs typeface="Microsoft YaHei" charset="0"/>
            </a:endParaRPr>
          </a:p>
        </p:txBody>
      </p:sp>
      <p:pic>
        <p:nvPicPr>
          <p:cNvPr id="5" name="图片 4">
            <a:extLst>
              <a:ext uri="{FF2B5EF4-FFF2-40B4-BE49-F238E27FC236}">
                <a16:creationId xmlns:a16="http://schemas.microsoft.com/office/drawing/2014/main" id="{DD691A77-BFE4-4B28-A3DF-F2C39A365C9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698385" y="2298037"/>
            <a:ext cx="8138880" cy="2048879"/>
          </a:xfrm>
          <a:prstGeom prst="rect">
            <a:avLst/>
          </a:prstGeom>
        </p:spPr>
      </p:pic>
      <p:sp>
        <p:nvSpPr>
          <p:cNvPr id="6" name="文本框 5">
            <a:extLst>
              <a:ext uri="{FF2B5EF4-FFF2-40B4-BE49-F238E27FC236}">
                <a16:creationId xmlns:a16="http://schemas.microsoft.com/office/drawing/2014/main" id="{783663B9-B93B-4056-B21F-923B4D3D8453}"/>
              </a:ext>
            </a:extLst>
          </p:cNvPr>
          <p:cNvSpPr txBox="1"/>
          <p:nvPr/>
        </p:nvSpPr>
        <p:spPr>
          <a:xfrm>
            <a:off x="4171070" y="4613751"/>
            <a:ext cx="4825218" cy="369332"/>
          </a:xfrm>
          <a:prstGeom prst="rect">
            <a:avLst/>
          </a:prstGeom>
          <a:noFill/>
        </p:spPr>
        <p:txBody>
          <a:bodyPr wrap="square" rtlCol="0">
            <a:spAutoFit/>
          </a:bodyPr>
          <a:lstStyle/>
          <a:p>
            <a:r>
              <a:rPr lang="en-US" altLang="zh-CN" b="1" dirty="0">
                <a:solidFill>
                  <a:schemeClr val="bg1"/>
                </a:solidFill>
              </a:rPr>
              <a:t>Coding implementation</a:t>
            </a:r>
            <a:endParaRPr lang="zh-CN" altLang="en-US" b="1" dirty="0">
              <a:solidFill>
                <a:schemeClr val="bg1"/>
              </a:solidFill>
            </a:endParaRPr>
          </a:p>
        </p:txBody>
      </p:sp>
    </p:spTree>
    <p:extLst>
      <p:ext uri="{BB962C8B-B14F-4D97-AF65-F5344CB8AC3E}">
        <p14:creationId xmlns:p14="http://schemas.microsoft.com/office/powerpoint/2010/main" val="3252452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49661A4-B005-4D27-8D82-9F796FFEC078}"/>
              </a:ext>
            </a:extLst>
          </p:cNvPr>
          <p:cNvSpPr>
            <a:spLocks noGrp="1"/>
          </p:cNvSpPr>
          <p:nvPr>
            <p:ph type="body" sz="quarter" idx="10"/>
          </p:nvPr>
        </p:nvSpPr>
        <p:spPr>
          <a:xfrm>
            <a:off x="671443" y="674209"/>
            <a:ext cx="4294451" cy="529569"/>
          </a:xfrm>
          <a:noFill/>
          <a:ln>
            <a:noFill/>
          </a:ln>
        </p:spPr>
        <p:txBody>
          <a:bodyPr/>
          <a:lstStyle/>
          <a:p>
            <a:pPr lvl="0"/>
            <a:r>
              <a:rPr kumimoji="1" lang="en-US" altLang="zh-CN" dirty="0">
                <a:solidFill>
                  <a:srgbClr val="FFFFFF"/>
                </a:solidFill>
              </a:rPr>
              <a:t>PART</a:t>
            </a:r>
            <a:r>
              <a:rPr kumimoji="1" lang="zh-CN" altLang="en-US" dirty="0">
                <a:solidFill>
                  <a:srgbClr val="FFFFFF"/>
                </a:solidFill>
              </a:rPr>
              <a:t> </a:t>
            </a:r>
            <a:r>
              <a:rPr kumimoji="1" lang="en-US" altLang="zh-CN" dirty="0">
                <a:solidFill>
                  <a:srgbClr val="FFFFFF"/>
                </a:solidFill>
              </a:rPr>
              <a:t>TWO</a:t>
            </a:r>
            <a:r>
              <a:rPr kumimoji="1" lang="zh-CN" altLang="en-US" dirty="0">
                <a:solidFill>
                  <a:srgbClr val="FFFFFF"/>
                </a:solidFill>
              </a:rPr>
              <a:t> </a:t>
            </a:r>
            <a:r>
              <a:rPr kumimoji="1" lang="en-US" altLang="zh-CN" dirty="0">
                <a:solidFill>
                  <a:srgbClr val="FFFFFF"/>
                </a:solidFill>
                <a:latin typeface="Microsoft YaHei" charset="0"/>
                <a:ea typeface="Microsoft YaHei" charset="0"/>
              </a:rPr>
              <a:t>Data Processing</a:t>
            </a:r>
          </a:p>
          <a:p>
            <a:pPr lvl="0"/>
            <a:r>
              <a:rPr kumimoji="1" lang="en-US" altLang="zh-CN" dirty="0">
                <a:solidFill>
                  <a:srgbClr val="FFFFFF"/>
                </a:solidFill>
                <a:latin typeface="Microsoft YaHei" charset="0"/>
                <a:ea typeface="Microsoft YaHei" charset="0"/>
                <a:cs typeface="Microsoft YaHei" charset="0"/>
              </a:rPr>
              <a:t>2.2 Feature selection</a:t>
            </a:r>
            <a:endParaRPr kumimoji="1" lang="zh-CN" altLang="en-US" dirty="0">
              <a:solidFill>
                <a:srgbClr val="FFFFFF"/>
              </a:solidFill>
              <a:latin typeface="Microsoft YaHei" charset="0"/>
              <a:ea typeface="Microsoft YaHei" charset="0"/>
              <a:cs typeface="Microsoft YaHei" charset="0"/>
            </a:endParaRPr>
          </a:p>
        </p:txBody>
      </p:sp>
      <p:sp>
        <p:nvSpPr>
          <p:cNvPr id="5" name="文本框 4">
            <a:extLst>
              <a:ext uri="{FF2B5EF4-FFF2-40B4-BE49-F238E27FC236}">
                <a16:creationId xmlns:a16="http://schemas.microsoft.com/office/drawing/2014/main" id="{D6FED17F-852B-4757-9C72-D38AC0184832}"/>
              </a:ext>
            </a:extLst>
          </p:cNvPr>
          <p:cNvSpPr txBox="1"/>
          <p:nvPr/>
        </p:nvSpPr>
        <p:spPr>
          <a:xfrm>
            <a:off x="886264" y="1716258"/>
            <a:ext cx="10803988" cy="923330"/>
          </a:xfrm>
          <a:prstGeom prst="rect">
            <a:avLst/>
          </a:prstGeom>
          <a:noFill/>
        </p:spPr>
        <p:txBody>
          <a:bodyPr wrap="square" rtlCol="0">
            <a:spAutoFit/>
          </a:bodyPr>
          <a:lstStyle/>
          <a:p>
            <a:r>
              <a:rPr lang="en-US" altLang="zh-CN" b="1" dirty="0">
                <a:solidFill>
                  <a:schemeClr val="bg1"/>
                </a:solidFill>
              </a:rPr>
              <a:t>From the book Security Analysis by Benjamin Graham, We understand that there are relevantly strong connection between some feature in financial statement and the quality of that stock. We use these knowledge and choose those features below.</a:t>
            </a:r>
            <a:endParaRPr lang="zh-CN" altLang="en-US" b="1" dirty="0">
              <a:solidFill>
                <a:schemeClr val="bg1"/>
              </a:solidFill>
            </a:endParaRPr>
          </a:p>
        </p:txBody>
      </p:sp>
      <p:sp>
        <p:nvSpPr>
          <p:cNvPr id="6" name="文本框 5">
            <a:extLst>
              <a:ext uri="{FF2B5EF4-FFF2-40B4-BE49-F238E27FC236}">
                <a16:creationId xmlns:a16="http://schemas.microsoft.com/office/drawing/2014/main" id="{1844A83B-B670-4FC9-9290-EB3422E1F1D0}"/>
              </a:ext>
            </a:extLst>
          </p:cNvPr>
          <p:cNvSpPr txBox="1"/>
          <p:nvPr/>
        </p:nvSpPr>
        <p:spPr>
          <a:xfrm>
            <a:off x="886265" y="2828902"/>
            <a:ext cx="10803987" cy="646331"/>
          </a:xfrm>
          <a:prstGeom prst="rect">
            <a:avLst/>
          </a:prstGeom>
          <a:noFill/>
        </p:spPr>
        <p:txBody>
          <a:bodyPr wrap="square" rtlCol="0">
            <a:spAutoFit/>
          </a:bodyPr>
          <a:lstStyle/>
          <a:p>
            <a:r>
              <a:rPr lang="en-US" altLang="zh-CN" b="1" dirty="0">
                <a:solidFill>
                  <a:schemeClr val="bg1"/>
                </a:solidFill>
              </a:rPr>
              <a:t>Profits per share, Net Profits, Operating Profits, Net Assets, Debts, Price. Each feature was sampled between 2011 to 2015</a:t>
            </a:r>
            <a:endParaRPr lang="zh-CN" altLang="en-US" b="1" dirty="0">
              <a:solidFill>
                <a:schemeClr val="bg1"/>
              </a:solidFill>
            </a:endParaRPr>
          </a:p>
        </p:txBody>
      </p:sp>
      <p:pic>
        <p:nvPicPr>
          <p:cNvPr id="7" name="图片 6">
            <a:extLst>
              <a:ext uri="{FF2B5EF4-FFF2-40B4-BE49-F238E27FC236}">
                <a16:creationId xmlns:a16="http://schemas.microsoft.com/office/drawing/2014/main" id="{4CDED76A-30C0-4E8F-9A92-5F57D69D1A2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71443" y="3664547"/>
            <a:ext cx="11053250" cy="1838325"/>
          </a:xfrm>
          <a:prstGeom prst="rect">
            <a:avLst/>
          </a:prstGeom>
        </p:spPr>
      </p:pic>
    </p:spTree>
    <p:extLst>
      <p:ext uri="{BB962C8B-B14F-4D97-AF65-F5344CB8AC3E}">
        <p14:creationId xmlns:p14="http://schemas.microsoft.com/office/powerpoint/2010/main" val="3632927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35750" y="587191"/>
            <a:ext cx="5103867" cy="529569"/>
          </a:xfrm>
          <a:ln>
            <a:noFill/>
          </a:ln>
        </p:spPr>
        <p:txBody>
          <a:bodyPr/>
          <a:lstStyle/>
          <a:p>
            <a:r>
              <a:rPr kumimoji="1" lang="en-US" altLang="zh-CN" dirty="0"/>
              <a:t>PART</a:t>
            </a:r>
            <a:r>
              <a:rPr kumimoji="1" lang="zh-CN" altLang="en-US" dirty="0"/>
              <a:t> </a:t>
            </a:r>
            <a:r>
              <a:rPr kumimoji="1" lang="en-US" altLang="zh-CN" dirty="0"/>
              <a:t>Three Model Establishment </a:t>
            </a:r>
          </a:p>
          <a:p>
            <a:r>
              <a:rPr kumimoji="1" lang="en-US" altLang="zh-CN" dirty="0">
                <a:latin typeface="Microsoft YaHei" charset="0"/>
                <a:ea typeface="Microsoft YaHei" charset="0"/>
                <a:cs typeface="Microsoft YaHei" charset="0"/>
              </a:rPr>
              <a:t>3.1 model introduction</a:t>
            </a:r>
            <a:endParaRPr kumimoji="1" lang="zh-CN" altLang="en-US" dirty="0">
              <a:latin typeface="Microsoft YaHei" charset="0"/>
              <a:ea typeface="Microsoft YaHei" charset="0"/>
              <a:cs typeface="Microsoft YaHei" charset="0"/>
            </a:endParaRPr>
          </a:p>
        </p:txBody>
      </p:sp>
      <p:sp>
        <p:nvSpPr>
          <p:cNvPr id="3" name="文本框 2">
            <a:extLst>
              <a:ext uri="{FF2B5EF4-FFF2-40B4-BE49-F238E27FC236}">
                <a16:creationId xmlns:a16="http://schemas.microsoft.com/office/drawing/2014/main" id="{E5E965F1-3544-4DC5-890B-D31C34B6BDA5}"/>
              </a:ext>
            </a:extLst>
          </p:cNvPr>
          <p:cNvSpPr txBox="1"/>
          <p:nvPr/>
        </p:nvSpPr>
        <p:spPr>
          <a:xfrm>
            <a:off x="801857" y="1460974"/>
            <a:ext cx="9875521" cy="1200329"/>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We use python as programming language and </a:t>
            </a:r>
            <a:r>
              <a:rPr lang="en-US" altLang="zh-CN" b="1" dirty="0" err="1">
                <a:solidFill>
                  <a:schemeClr val="bg1"/>
                </a:solidFill>
                <a:latin typeface="微软雅黑" panose="020B0503020204020204" pitchFamily="34" charset="-122"/>
                <a:ea typeface="微软雅黑" panose="020B0503020204020204" pitchFamily="34" charset="-122"/>
              </a:rPr>
              <a:t>tensorflow</a:t>
            </a:r>
            <a:r>
              <a:rPr lang="en-US" altLang="zh-CN" b="1" dirty="0">
                <a:solidFill>
                  <a:schemeClr val="bg1"/>
                </a:solidFill>
                <a:latin typeface="微软雅黑" panose="020B0503020204020204" pitchFamily="34" charset="-122"/>
                <a:ea typeface="微软雅黑" panose="020B0503020204020204" pitchFamily="34" charset="-122"/>
              </a:rPr>
              <a:t> as the machine learning framework.  The shape of the input data is (1224,  48), that’s 1224 </a:t>
            </a:r>
            <a:r>
              <a:rPr lang="en-US" altLang="zh-CN" b="1" dirty="0" err="1">
                <a:solidFill>
                  <a:schemeClr val="bg1"/>
                </a:solidFill>
                <a:latin typeface="微软雅黑" panose="020B0503020204020204" pitchFamily="34" charset="-122"/>
                <a:ea typeface="微软雅黑" panose="020B0503020204020204" pitchFamily="34" charset="-122"/>
              </a:rPr>
              <a:t>datas</a:t>
            </a:r>
            <a:r>
              <a:rPr lang="en-US" altLang="zh-CN" b="1" dirty="0">
                <a:solidFill>
                  <a:schemeClr val="bg1"/>
                </a:solidFill>
                <a:latin typeface="微软雅黑" panose="020B0503020204020204" pitchFamily="34" charset="-122"/>
                <a:ea typeface="微软雅黑" panose="020B0503020204020204" pitchFamily="34" charset="-122"/>
              </a:rPr>
              <a:t> and 48 features for one data(stock). We build a 2 layer MLP and the hidden units are 20. We use L2 regularization to prevent Over-fitting.</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0FFF0AB-1FD1-4581-8ABB-EDF7B5F3982B}"/>
              </a:ext>
            </a:extLst>
          </p:cNvPr>
          <p:cNvSpPr txBox="1"/>
          <p:nvPr/>
        </p:nvSpPr>
        <p:spPr>
          <a:xfrm>
            <a:off x="3988190" y="6064265"/>
            <a:ext cx="2940148" cy="400110"/>
          </a:xfrm>
          <a:prstGeom prst="rect">
            <a:avLst/>
          </a:prstGeom>
          <a:noFill/>
        </p:spPr>
        <p:txBody>
          <a:bodyPr wrap="square" rtlCol="0">
            <a:spAutoFit/>
          </a:bodyPr>
          <a:lstStyle/>
          <a:p>
            <a:r>
              <a:rPr lang="en-US" altLang="zh-CN" b="1" dirty="0">
                <a:solidFill>
                  <a:schemeClr val="bg1"/>
                </a:solidFill>
              </a:rPr>
              <a:t>A </a:t>
            </a:r>
            <a:r>
              <a:rPr lang="en-US" altLang="zh-CN" sz="2000" b="1" dirty="0">
                <a:solidFill>
                  <a:schemeClr val="bg1"/>
                </a:solidFill>
              </a:rPr>
              <a:t>section</a:t>
            </a:r>
            <a:r>
              <a:rPr lang="en-US" altLang="zh-CN" b="1" dirty="0">
                <a:solidFill>
                  <a:schemeClr val="bg1"/>
                </a:solidFill>
              </a:rPr>
              <a:t> of our Model</a:t>
            </a:r>
            <a:endParaRPr lang="zh-CN" altLang="en-US" b="1" dirty="0">
              <a:solidFill>
                <a:schemeClr val="bg1"/>
              </a:solidFill>
            </a:endParaRPr>
          </a:p>
        </p:txBody>
      </p:sp>
      <p:pic>
        <p:nvPicPr>
          <p:cNvPr id="4" name="图片 3">
            <a:extLst>
              <a:ext uri="{FF2B5EF4-FFF2-40B4-BE49-F238E27FC236}">
                <a16:creationId xmlns:a16="http://schemas.microsoft.com/office/drawing/2014/main" id="{C34A74DE-60FD-4BC4-9792-084AC4FA0F0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28468" y="2817481"/>
            <a:ext cx="9383150" cy="3086100"/>
          </a:xfrm>
          <a:prstGeom prst="rect">
            <a:avLst/>
          </a:prstGeom>
        </p:spPr>
      </p:pic>
    </p:spTree>
    <p:extLst>
      <p:ext uri="{BB962C8B-B14F-4D97-AF65-F5344CB8AC3E}">
        <p14:creationId xmlns:p14="http://schemas.microsoft.com/office/powerpoint/2010/main" val="247875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96391466" id="{FA2151AF-6FDB-4A2F-AA8B-2EFD4166DA22}" vid="{1EE28654-4123-48DA-B691-FCEE01DEF0CE}"/>
    </a:ext>
  </a:extLst>
</a:theme>
</file>

<file path=docProps/app.xml><?xml version="1.0" encoding="utf-8"?>
<Properties xmlns="http://schemas.openxmlformats.org/officeDocument/2006/extended-properties" xmlns:vt="http://schemas.openxmlformats.org/officeDocument/2006/docPropsVTypes">
  <Template>毕业课程设计答辩</Template>
  <TotalTime>4985</TotalTime>
  <Words>728</Words>
  <Application>Microsoft Office PowerPoint</Application>
  <PresentationFormat>宽屏</PresentationFormat>
  <Paragraphs>64</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Microsoft YaHei</vt:lpstr>
      <vt:lpstr>Microsoft YaHei</vt:lpstr>
      <vt:lpstr>Arial</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57</cp:revision>
  <dcterms:created xsi:type="dcterms:W3CDTF">2017-05-28T04:50:07Z</dcterms:created>
  <dcterms:modified xsi:type="dcterms:W3CDTF">2017-12-10T08:51:37Z</dcterms:modified>
</cp:coreProperties>
</file>