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61" r:id="rId4"/>
    <p:sldId id="262" r:id="rId5"/>
    <p:sldId id="258"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0"/>
    <p:restoredTop sz="94674"/>
  </p:normalViewPr>
  <p:slideViewPr>
    <p:cSldViewPr snapToGrid="0" snapToObjects="1">
      <p:cViewPr varScale="1">
        <p:scale>
          <a:sx n="97" d="100"/>
          <a:sy n="97" d="100"/>
        </p:scale>
        <p:origin x="45"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2C1B84-0AC4-4513-9717-2807DA82611A}"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US"/>
        </a:p>
      </dgm:t>
    </dgm:pt>
    <dgm:pt modelId="{91D5466D-652F-47AF-AF8D-FB243B863F41}">
      <dgm:prSet phldrT="[文本]"/>
      <dgm:spPr/>
      <dgm:t>
        <a:bodyPr/>
        <a:lstStyle/>
        <a:p>
          <a:r>
            <a:rPr lang="en-US" dirty="0"/>
            <a:t>Proposal</a:t>
          </a:r>
        </a:p>
      </dgm:t>
    </dgm:pt>
    <dgm:pt modelId="{2BDD55CD-F69F-4721-AEFE-6B1F4766679D}" type="parTrans" cxnId="{67EF6E01-E4B4-4898-8798-887A4EF92D10}">
      <dgm:prSet/>
      <dgm:spPr/>
      <dgm:t>
        <a:bodyPr/>
        <a:lstStyle/>
        <a:p>
          <a:endParaRPr lang="en-US"/>
        </a:p>
      </dgm:t>
    </dgm:pt>
    <dgm:pt modelId="{9F66DFE8-3E5B-4FB8-AA10-56263295CA01}" type="sibTrans" cxnId="{67EF6E01-E4B4-4898-8798-887A4EF92D10}">
      <dgm:prSet/>
      <dgm:spPr/>
      <dgm:t>
        <a:bodyPr/>
        <a:lstStyle/>
        <a:p>
          <a:endParaRPr lang="en-US"/>
        </a:p>
      </dgm:t>
    </dgm:pt>
    <dgm:pt modelId="{92AF8DE9-F607-4E15-AE8B-BED2FABB6701}">
      <dgm:prSet phldrT="[文本]" custT="1"/>
      <dgm:spPr/>
      <dgm:t>
        <a:bodyPr/>
        <a:lstStyle/>
        <a:p>
          <a:r>
            <a:rPr lang="en-US" sz="1400" b="1" dirty="0"/>
            <a:t>Deadline</a:t>
          </a:r>
          <a:r>
            <a:rPr lang="en-US" sz="1400" dirty="0"/>
            <a:t>: Nov. 1st</a:t>
          </a:r>
        </a:p>
      </dgm:t>
    </dgm:pt>
    <dgm:pt modelId="{86DF2F42-9BCB-43DC-8D87-083570DBEE72}" type="parTrans" cxnId="{F946B31E-065A-4745-8C17-A69C9A29C77C}">
      <dgm:prSet/>
      <dgm:spPr/>
      <dgm:t>
        <a:bodyPr/>
        <a:lstStyle/>
        <a:p>
          <a:endParaRPr lang="en-US"/>
        </a:p>
      </dgm:t>
    </dgm:pt>
    <dgm:pt modelId="{CFB8894D-CC4D-4050-BD83-B4FE01B8AB98}" type="sibTrans" cxnId="{F946B31E-065A-4745-8C17-A69C9A29C77C}">
      <dgm:prSet/>
      <dgm:spPr/>
      <dgm:t>
        <a:bodyPr/>
        <a:lstStyle/>
        <a:p>
          <a:endParaRPr lang="en-US"/>
        </a:p>
      </dgm:t>
    </dgm:pt>
    <dgm:pt modelId="{9483C3E9-52AC-4046-89A9-FAE2AB49E01F}">
      <dgm:prSet phldrT="[文本]" custT="1"/>
      <dgm:spPr/>
      <dgm:t>
        <a:bodyPr/>
        <a:lstStyle/>
        <a:p>
          <a:r>
            <a:rPr lang="en-US" sz="1400" b="1" dirty="0"/>
            <a:t>Content</a:t>
          </a:r>
          <a:r>
            <a:rPr lang="en-US" sz="1400" dirty="0"/>
            <a:t>:</a:t>
          </a:r>
        </a:p>
      </dgm:t>
    </dgm:pt>
    <dgm:pt modelId="{A3891BCB-507C-4023-B2FB-AB71B5633771}" type="parTrans" cxnId="{3BC2612E-FAA9-42B8-A893-CAC42505F14E}">
      <dgm:prSet/>
      <dgm:spPr/>
      <dgm:t>
        <a:bodyPr/>
        <a:lstStyle/>
        <a:p>
          <a:endParaRPr lang="en-US"/>
        </a:p>
      </dgm:t>
    </dgm:pt>
    <dgm:pt modelId="{D2315882-7791-49BE-A0B5-CC3367CFD006}" type="sibTrans" cxnId="{3BC2612E-FAA9-42B8-A893-CAC42505F14E}">
      <dgm:prSet/>
      <dgm:spPr/>
      <dgm:t>
        <a:bodyPr/>
        <a:lstStyle/>
        <a:p>
          <a:endParaRPr lang="en-US"/>
        </a:p>
      </dgm:t>
    </dgm:pt>
    <dgm:pt modelId="{DB95A200-D2A4-4A9F-9E9F-7A80CC538056}">
      <dgm:prSet phldrT="[文本]"/>
      <dgm:spPr/>
      <dgm:t>
        <a:bodyPr/>
        <a:lstStyle/>
        <a:p>
          <a:r>
            <a:rPr lang="en-US" dirty="0"/>
            <a:t>Milestone</a:t>
          </a:r>
        </a:p>
      </dgm:t>
    </dgm:pt>
    <dgm:pt modelId="{3509EC14-F786-4196-BAD9-559D128DCCDE}" type="parTrans" cxnId="{D5DEEA5E-0C1F-48CF-8E71-B556611AA437}">
      <dgm:prSet/>
      <dgm:spPr/>
      <dgm:t>
        <a:bodyPr/>
        <a:lstStyle/>
        <a:p>
          <a:endParaRPr lang="en-US"/>
        </a:p>
      </dgm:t>
    </dgm:pt>
    <dgm:pt modelId="{B85249BF-54A2-4C15-8942-79D65D2B6C68}" type="sibTrans" cxnId="{D5DEEA5E-0C1F-48CF-8E71-B556611AA437}">
      <dgm:prSet/>
      <dgm:spPr/>
      <dgm:t>
        <a:bodyPr/>
        <a:lstStyle/>
        <a:p>
          <a:endParaRPr lang="en-US"/>
        </a:p>
      </dgm:t>
    </dgm:pt>
    <dgm:pt modelId="{B7F1232E-015C-4243-A73E-47D256A4A441}">
      <dgm:prSet phldrT="[文本]" custT="1"/>
      <dgm:spPr/>
      <dgm:t>
        <a:bodyPr/>
        <a:lstStyle/>
        <a:p>
          <a:r>
            <a:rPr lang="en-US" sz="1400" b="1" dirty="0"/>
            <a:t>Deadline</a:t>
          </a:r>
          <a:r>
            <a:rPr lang="en-US" sz="1400" dirty="0"/>
            <a:t>: Nov. 22nd</a:t>
          </a:r>
        </a:p>
      </dgm:t>
    </dgm:pt>
    <dgm:pt modelId="{B42BBFD0-0378-48F8-BCF0-92EEA497F995}" type="parTrans" cxnId="{40113157-91DA-4C1D-BA11-6AA8676A774A}">
      <dgm:prSet/>
      <dgm:spPr/>
      <dgm:t>
        <a:bodyPr/>
        <a:lstStyle/>
        <a:p>
          <a:endParaRPr lang="en-US"/>
        </a:p>
      </dgm:t>
    </dgm:pt>
    <dgm:pt modelId="{A5C1F05D-87E9-4485-B238-6990D6DDB496}" type="sibTrans" cxnId="{40113157-91DA-4C1D-BA11-6AA8676A774A}">
      <dgm:prSet/>
      <dgm:spPr/>
      <dgm:t>
        <a:bodyPr/>
        <a:lstStyle/>
        <a:p>
          <a:endParaRPr lang="en-US"/>
        </a:p>
      </dgm:t>
    </dgm:pt>
    <dgm:pt modelId="{BB95623E-1AA8-48A1-BA90-EF74D861F7A2}">
      <dgm:prSet phldrT="[文本]" custT="1"/>
      <dgm:spPr/>
      <dgm:t>
        <a:bodyPr/>
        <a:lstStyle/>
        <a:p>
          <a:r>
            <a:rPr lang="en-US" sz="1400" b="1" dirty="0"/>
            <a:t>Content</a:t>
          </a:r>
          <a:r>
            <a:rPr lang="en-US" sz="1400" b="0" dirty="0"/>
            <a:t>:</a:t>
          </a:r>
        </a:p>
      </dgm:t>
    </dgm:pt>
    <dgm:pt modelId="{F55DA9E6-10F0-40B8-A5A9-570EB4EF992A}" type="parTrans" cxnId="{4465563F-A016-489B-AC33-BC809BD9955F}">
      <dgm:prSet/>
      <dgm:spPr/>
      <dgm:t>
        <a:bodyPr/>
        <a:lstStyle/>
        <a:p>
          <a:endParaRPr lang="en-US"/>
        </a:p>
      </dgm:t>
    </dgm:pt>
    <dgm:pt modelId="{C31B4508-C0E1-4D98-BDDB-0A38FBEEAB24}" type="sibTrans" cxnId="{4465563F-A016-489B-AC33-BC809BD9955F}">
      <dgm:prSet/>
      <dgm:spPr/>
      <dgm:t>
        <a:bodyPr/>
        <a:lstStyle/>
        <a:p>
          <a:endParaRPr lang="en-US"/>
        </a:p>
      </dgm:t>
    </dgm:pt>
    <dgm:pt modelId="{9F20C93C-FD20-47FC-830C-7C3A35C0D16F}">
      <dgm:prSet phldrT="[文本]"/>
      <dgm:spPr/>
      <dgm:t>
        <a:bodyPr/>
        <a:lstStyle/>
        <a:p>
          <a:r>
            <a:rPr lang="en-US" dirty="0"/>
            <a:t>Final</a:t>
          </a:r>
        </a:p>
      </dgm:t>
    </dgm:pt>
    <dgm:pt modelId="{95608098-7359-4F0F-A067-84A0A6E0BE96}" type="parTrans" cxnId="{FAC069E0-18C4-4DE8-872A-4FECEA902283}">
      <dgm:prSet/>
      <dgm:spPr/>
      <dgm:t>
        <a:bodyPr/>
        <a:lstStyle/>
        <a:p>
          <a:endParaRPr lang="en-US"/>
        </a:p>
      </dgm:t>
    </dgm:pt>
    <dgm:pt modelId="{24BC1356-0918-4A20-A74D-2B754726312C}" type="sibTrans" cxnId="{FAC069E0-18C4-4DE8-872A-4FECEA902283}">
      <dgm:prSet/>
      <dgm:spPr/>
      <dgm:t>
        <a:bodyPr/>
        <a:lstStyle/>
        <a:p>
          <a:endParaRPr lang="en-US"/>
        </a:p>
      </dgm:t>
    </dgm:pt>
    <dgm:pt modelId="{D21E5E2A-EE54-4A5B-8855-83C143D6CADB}">
      <dgm:prSet phldrT="[文本]" custT="1"/>
      <dgm:spPr/>
      <dgm:t>
        <a:bodyPr/>
        <a:lstStyle/>
        <a:p>
          <a:r>
            <a:rPr lang="en-US" sz="1400" b="1" dirty="0"/>
            <a:t>Deadline</a:t>
          </a:r>
          <a:r>
            <a:rPr lang="en-US" sz="1400" dirty="0"/>
            <a:t>: Dec. 13rd</a:t>
          </a:r>
        </a:p>
      </dgm:t>
    </dgm:pt>
    <dgm:pt modelId="{56D61501-3DCF-4FA1-B5DE-D7F552CF54E0}" type="parTrans" cxnId="{119A382F-13B5-4B9F-80A5-468B68A5DBD1}">
      <dgm:prSet/>
      <dgm:spPr/>
      <dgm:t>
        <a:bodyPr/>
        <a:lstStyle/>
        <a:p>
          <a:endParaRPr lang="en-US"/>
        </a:p>
      </dgm:t>
    </dgm:pt>
    <dgm:pt modelId="{87AD32F7-B3FB-4543-AC42-0647FB2664AF}" type="sibTrans" cxnId="{119A382F-13B5-4B9F-80A5-468B68A5DBD1}">
      <dgm:prSet/>
      <dgm:spPr/>
      <dgm:t>
        <a:bodyPr/>
        <a:lstStyle/>
        <a:p>
          <a:endParaRPr lang="en-US"/>
        </a:p>
      </dgm:t>
    </dgm:pt>
    <dgm:pt modelId="{282A754C-940D-48DA-97E2-FB45DABAF4F3}">
      <dgm:prSet phldrT="[文本]" custT="1"/>
      <dgm:spPr/>
      <dgm:t>
        <a:bodyPr/>
        <a:lstStyle/>
        <a:p>
          <a:r>
            <a:rPr lang="en-US" sz="1400" b="1" dirty="0"/>
            <a:t>Content</a:t>
          </a:r>
          <a:r>
            <a:rPr lang="en-US" sz="1400" dirty="0"/>
            <a:t>: </a:t>
          </a:r>
        </a:p>
      </dgm:t>
    </dgm:pt>
    <dgm:pt modelId="{03DA8176-0BFD-4CBE-8256-2F7998C4EDA3}" type="parTrans" cxnId="{381DFF2C-FD71-4C18-85F7-503F5736843C}">
      <dgm:prSet/>
      <dgm:spPr/>
      <dgm:t>
        <a:bodyPr/>
        <a:lstStyle/>
        <a:p>
          <a:endParaRPr lang="en-US"/>
        </a:p>
      </dgm:t>
    </dgm:pt>
    <dgm:pt modelId="{067BE4D7-9B8D-4C2D-A2FA-063E0373AF9A}" type="sibTrans" cxnId="{381DFF2C-FD71-4C18-85F7-503F5736843C}">
      <dgm:prSet/>
      <dgm:spPr/>
      <dgm:t>
        <a:bodyPr/>
        <a:lstStyle/>
        <a:p>
          <a:endParaRPr lang="en-US"/>
        </a:p>
      </dgm:t>
    </dgm:pt>
    <dgm:pt modelId="{760DD63B-AE06-460A-A431-4C6B8BF1D982}">
      <dgm:prSet phldrT="[文本]" custT="1"/>
      <dgm:spPr/>
      <dgm:t>
        <a:bodyPr/>
        <a:lstStyle/>
        <a:p>
          <a:r>
            <a:rPr lang="en-US" sz="1400" dirty="0"/>
            <a:t>Sentiment analysis of twitter for specific time period</a:t>
          </a:r>
        </a:p>
      </dgm:t>
    </dgm:pt>
    <dgm:pt modelId="{E6617005-4BF9-421E-8E52-3B6D8B151711}" type="parTrans" cxnId="{134D464A-2752-4C23-8F69-8B1C0D977A3B}">
      <dgm:prSet/>
      <dgm:spPr/>
      <dgm:t>
        <a:bodyPr/>
        <a:lstStyle/>
        <a:p>
          <a:endParaRPr lang="en-US"/>
        </a:p>
      </dgm:t>
    </dgm:pt>
    <dgm:pt modelId="{79BE2A26-94C0-431A-832E-16FFD33492CF}" type="sibTrans" cxnId="{134D464A-2752-4C23-8F69-8B1C0D977A3B}">
      <dgm:prSet/>
      <dgm:spPr/>
      <dgm:t>
        <a:bodyPr/>
        <a:lstStyle/>
        <a:p>
          <a:endParaRPr lang="en-US"/>
        </a:p>
      </dgm:t>
    </dgm:pt>
    <dgm:pt modelId="{9E8EFC8E-3B37-4DAA-A7B8-741755E89B8D}">
      <dgm:prSet phldrT="[文本]" custT="1"/>
      <dgm:spPr/>
      <dgm:t>
        <a:bodyPr/>
        <a:lstStyle/>
        <a:p>
          <a:r>
            <a:rPr lang="en-US" sz="1400" dirty="0"/>
            <a:t>General ideas</a:t>
          </a:r>
        </a:p>
      </dgm:t>
    </dgm:pt>
    <dgm:pt modelId="{5FD24F69-B322-4E91-A55F-4F16DA50B357}" type="parTrans" cxnId="{0D8FDA5E-1667-4E6C-A723-EDC1E2B4A6A2}">
      <dgm:prSet/>
      <dgm:spPr/>
      <dgm:t>
        <a:bodyPr/>
        <a:lstStyle/>
        <a:p>
          <a:endParaRPr lang="en-US"/>
        </a:p>
      </dgm:t>
    </dgm:pt>
    <dgm:pt modelId="{D224D797-3B20-4048-B48D-B95B3B8AAD1C}" type="sibTrans" cxnId="{0D8FDA5E-1667-4E6C-A723-EDC1E2B4A6A2}">
      <dgm:prSet/>
      <dgm:spPr/>
      <dgm:t>
        <a:bodyPr/>
        <a:lstStyle/>
        <a:p>
          <a:endParaRPr lang="en-US"/>
        </a:p>
      </dgm:t>
    </dgm:pt>
    <dgm:pt modelId="{B7E8B221-EE90-4779-89EF-002D4148012B}">
      <dgm:prSet phldrT="[文本]" custT="1"/>
      <dgm:spPr/>
      <dgm:t>
        <a:bodyPr/>
        <a:lstStyle/>
        <a:p>
          <a:r>
            <a:rPr lang="en-US" sz="1400" dirty="0"/>
            <a:t>Search for Dataset</a:t>
          </a:r>
        </a:p>
      </dgm:t>
    </dgm:pt>
    <dgm:pt modelId="{E8DDE7F7-5872-4924-B11D-04FC9ACC774D}" type="parTrans" cxnId="{D86F64C9-A92B-4A72-B099-20E75E8E99EF}">
      <dgm:prSet/>
      <dgm:spPr/>
      <dgm:t>
        <a:bodyPr/>
        <a:lstStyle/>
        <a:p>
          <a:endParaRPr lang="en-US"/>
        </a:p>
      </dgm:t>
    </dgm:pt>
    <dgm:pt modelId="{3E896950-CA57-4889-BEB2-5CFFC1DE968E}" type="sibTrans" cxnId="{D86F64C9-A92B-4A72-B099-20E75E8E99EF}">
      <dgm:prSet/>
      <dgm:spPr/>
      <dgm:t>
        <a:bodyPr/>
        <a:lstStyle/>
        <a:p>
          <a:endParaRPr lang="en-US"/>
        </a:p>
      </dgm:t>
    </dgm:pt>
    <dgm:pt modelId="{284A3266-6ED8-497F-98F0-D2F9DF49B611}">
      <dgm:prSet phldrT="[文本]" custT="1"/>
      <dgm:spPr/>
      <dgm:t>
        <a:bodyPr/>
        <a:lstStyle/>
        <a:p>
          <a:r>
            <a:rPr lang="en-US" sz="1400" dirty="0"/>
            <a:t>Confirm algorithms and tools</a:t>
          </a:r>
        </a:p>
      </dgm:t>
    </dgm:pt>
    <dgm:pt modelId="{819ED804-91CF-4F7E-BAD6-3B13761FEB6C}" type="parTrans" cxnId="{3F94DD9D-D8B8-4614-9BE0-237838C44935}">
      <dgm:prSet/>
      <dgm:spPr/>
      <dgm:t>
        <a:bodyPr/>
        <a:lstStyle/>
        <a:p>
          <a:endParaRPr lang="en-US"/>
        </a:p>
      </dgm:t>
    </dgm:pt>
    <dgm:pt modelId="{580DAE27-C6B5-4C62-822D-9F6E35C64A1D}" type="sibTrans" cxnId="{3F94DD9D-D8B8-4614-9BE0-237838C44935}">
      <dgm:prSet/>
      <dgm:spPr/>
      <dgm:t>
        <a:bodyPr/>
        <a:lstStyle/>
        <a:p>
          <a:endParaRPr lang="en-US"/>
        </a:p>
      </dgm:t>
    </dgm:pt>
    <dgm:pt modelId="{14C44597-64E3-4CB1-A471-12FD6D161AC6}">
      <dgm:prSet phldrT="[文本]" custT="1"/>
      <dgm:spPr/>
      <dgm:t>
        <a:bodyPr/>
        <a:lstStyle/>
        <a:p>
          <a:r>
            <a:rPr lang="en-US" sz="1400" dirty="0"/>
            <a:t>Create crimes map</a:t>
          </a:r>
        </a:p>
      </dgm:t>
    </dgm:pt>
    <dgm:pt modelId="{E2D7BA2F-7426-4D86-AD63-1AC19CCF9B83}" type="parTrans" cxnId="{E9C82011-E6A5-4736-B903-D036A19B5DD7}">
      <dgm:prSet/>
      <dgm:spPr/>
      <dgm:t>
        <a:bodyPr/>
        <a:lstStyle/>
        <a:p>
          <a:endParaRPr lang="en-US"/>
        </a:p>
      </dgm:t>
    </dgm:pt>
    <dgm:pt modelId="{8DEBBC68-A9AD-4A49-A20D-2397BECD398C}" type="sibTrans" cxnId="{E9C82011-E6A5-4736-B903-D036A19B5DD7}">
      <dgm:prSet/>
      <dgm:spPr/>
      <dgm:t>
        <a:bodyPr/>
        <a:lstStyle/>
        <a:p>
          <a:endParaRPr lang="en-US"/>
        </a:p>
      </dgm:t>
    </dgm:pt>
    <dgm:pt modelId="{688E171F-529E-4F46-AC4A-9EDDB5319A37}">
      <dgm:prSet phldrT="[文本]" custT="1"/>
      <dgm:spPr/>
      <dgm:t>
        <a:bodyPr/>
        <a:lstStyle/>
        <a:p>
          <a:r>
            <a:rPr lang="en-US" sz="1400" dirty="0"/>
            <a:t>Regression analysis of crime frequency and population density</a:t>
          </a:r>
        </a:p>
      </dgm:t>
    </dgm:pt>
    <dgm:pt modelId="{02562967-669B-41F6-9D66-19A2508E8106}" type="parTrans" cxnId="{9DD5F0A6-2672-4729-BC6A-7372DCB8BBAA}">
      <dgm:prSet/>
      <dgm:spPr/>
      <dgm:t>
        <a:bodyPr/>
        <a:lstStyle/>
        <a:p>
          <a:endParaRPr lang="en-US"/>
        </a:p>
      </dgm:t>
    </dgm:pt>
    <dgm:pt modelId="{3DEF8686-56FF-4704-9B2D-8ACAB11441F7}" type="sibTrans" cxnId="{9DD5F0A6-2672-4729-BC6A-7372DCB8BBAA}">
      <dgm:prSet/>
      <dgm:spPr/>
      <dgm:t>
        <a:bodyPr/>
        <a:lstStyle/>
        <a:p>
          <a:endParaRPr lang="en-US"/>
        </a:p>
      </dgm:t>
    </dgm:pt>
    <dgm:pt modelId="{3A22C2A9-567F-47D0-8DDA-E7ED5ECCD83C}">
      <dgm:prSet phldrT="[文本]" custT="1"/>
      <dgm:spPr/>
      <dgm:t>
        <a:bodyPr/>
        <a:lstStyle/>
        <a:p>
          <a:r>
            <a:rPr lang="en-US" sz="1400" dirty="0"/>
            <a:t>Create transportation map</a:t>
          </a:r>
        </a:p>
      </dgm:t>
    </dgm:pt>
    <dgm:pt modelId="{72FF12D0-9643-4722-90B2-EA655A4DD18E}" type="parTrans" cxnId="{5030274F-51DB-41E0-BAE0-1AD5918F2031}">
      <dgm:prSet/>
      <dgm:spPr/>
      <dgm:t>
        <a:bodyPr/>
        <a:lstStyle/>
        <a:p>
          <a:endParaRPr lang="en-US"/>
        </a:p>
      </dgm:t>
    </dgm:pt>
    <dgm:pt modelId="{0B14923F-9B62-40EC-B7BC-4EC97C471D3C}" type="sibTrans" cxnId="{5030274F-51DB-41E0-BAE0-1AD5918F2031}">
      <dgm:prSet/>
      <dgm:spPr/>
      <dgm:t>
        <a:bodyPr/>
        <a:lstStyle/>
        <a:p>
          <a:endParaRPr lang="en-US"/>
        </a:p>
      </dgm:t>
    </dgm:pt>
    <dgm:pt modelId="{29F293DF-F34E-42CA-8FCF-66793B3DA63F}">
      <dgm:prSet phldrT="[文本]" custT="1"/>
      <dgm:spPr/>
      <dgm:t>
        <a:bodyPr/>
        <a:lstStyle/>
        <a:p>
          <a:r>
            <a:rPr lang="en-US" sz="1400" dirty="0"/>
            <a:t>Create a website</a:t>
          </a:r>
        </a:p>
      </dgm:t>
    </dgm:pt>
    <dgm:pt modelId="{89A6EBC6-9DB0-47CA-B293-A4B6D89FEB19}" type="parTrans" cxnId="{BD990E9A-F706-45C8-9114-037AAF50C78F}">
      <dgm:prSet/>
      <dgm:spPr/>
      <dgm:t>
        <a:bodyPr/>
        <a:lstStyle/>
        <a:p>
          <a:endParaRPr lang="en-US"/>
        </a:p>
      </dgm:t>
    </dgm:pt>
    <dgm:pt modelId="{348C6AF8-7880-48BA-87A5-964091C39C7C}" type="sibTrans" cxnId="{BD990E9A-F706-45C8-9114-037AAF50C78F}">
      <dgm:prSet/>
      <dgm:spPr/>
      <dgm:t>
        <a:bodyPr/>
        <a:lstStyle/>
        <a:p>
          <a:endParaRPr lang="en-US"/>
        </a:p>
      </dgm:t>
    </dgm:pt>
    <dgm:pt modelId="{40FE2615-F1E1-4B59-8031-AF6B181103E1}" type="pres">
      <dgm:prSet presAssocID="{D02C1B84-0AC4-4513-9717-2807DA82611A}" presName="linearFlow" presStyleCnt="0">
        <dgm:presLayoutVars>
          <dgm:dir/>
          <dgm:animLvl val="lvl"/>
          <dgm:resizeHandles val="exact"/>
        </dgm:presLayoutVars>
      </dgm:prSet>
      <dgm:spPr/>
    </dgm:pt>
    <dgm:pt modelId="{1057FE3E-6C9F-4110-8727-529F3989E211}" type="pres">
      <dgm:prSet presAssocID="{91D5466D-652F-47AF-AF8D-FB243B863F41}" presName="composite" presStyleCnt="0"/>
      <dgm:spPr/>
    </dgm:pt>
    <dgm:pt modelId="{2E4EA89A-6FF7-433C-A083-8DB87BC4931C}" type="pres">
      <dgm:prSet presAssocID="{91D5466D-652F-47AF-AF8D-FB243B863F41}" presName="parentText" presStyleLbl="alignNode1" presStyleIdx="0" presStyleCnt="3">
        <dgm:presLayoutVars>
          <dgm:chMax val="1"/>
          <dgm:bulletEnabled val="1"/>
        </dgm:presLayoutVars>
      </dgm:prSet>
      <dgm:spPr/>
    </dgm:pt>
    <dgm:pt modelId="{5B55849E-7EE5-4BC5-8500-7C98224F0EF9}" type="pres">
      <dgm:prSet presAssocID="{91D5466D-652F-47AF-AF8D-FB243B863F41}" presName="descendantText" presStyleLbl="alignAcc1" presStyleIdx="0" presStyleCnt="3">
        <dgm:presLayoutVars>
          <dgm:bulletEnabled val="1"/>
        </dgm:presLayoutVars>
      </dgm:prSet>
      <dgm:spPr/>
    </dgm:pt>
    <dgm:pt modelId="{665779B6-7B4F-4B6A-A8E9-23C50E339B31}" type="pres">
      <dgm:prSet presAssocID="{9F66DFE8-3E5B-4FB8-AA10-56263295CA01}" presName="sp" presStyleCnt="0"/>
      <dgm:spPr/>
    </dgm:pt>
    <dgm:pt modelId="{BFCDEC93-E862-4E5A-8C99-D57036784819}" type="pres">
      <dgm:prSet presAssocID="{DB95A200-D2A4-4A9F-9E9F-7A80CC538056}" presName="composite" presStyleCnt="0"/>
      <dgm:spPr/>
    </dgm:pt>
    <dgm:pt modelId="{F2BF1B08-93D8-4502-A22B-EB6F980AB344}" type="pres">
      <dgm:prSet presAssocID="{DB95A200-D2A4-4A9F-9E9F-7A80CC538056}" presName="parentText" presStyleLbl="alignNode1" presStyleIdx="1" presStyleCnt="3" custLinFactNeighborY="0">
        <dgm:presLayoutVars>
          <dgm:chMax val="1"/>
          <dgm:bulletEnabled val="1"/>
        </dgm:presLayoutVars>
      </dgm:prSet>
      <dgm:spPr/>
    </dgm:pt>
    <dgm:pt modelId="{F650CAA1-187C-45E7-8D90-A5256F88EEF5}" type="pres">
      <dgm:prSet presAssocID="{DB95A200-D2A4-4A9F-9E9F-7A80CC538056}" presName="descendantText" presStyleLbl="alignAcc1" presStyleIdx="1" presStyleCnt="3">
        <dgm:presLayoutVars>
          <dgm:bulletEnabled val="1"/>
        </dgm:presLayoutVars>
      </dgm:prSet>
      <dgm:spPr/>
    </dgm:pt>
    <dgm:pt modelId="{521854AD-DE06-497B-B419-ADC9D677DB60}" type="pres">
      <dgm:prSet presAssocID="{B85249BF-54A2-4C15-8942-79D65D2B6C68}" presName="sp" presStyleCnt="0"/>
      <dgm:spPr/>
    </dgm:pt>
    <dgm:pt modelId="{5F0BE106-40CF-43B5-A520-D9B428FCC2BF}" type="pres">
      <dgm:prSet presAssocID="{9F20C93C-FD20-47FC-830C-7C3A35C0D16F}" presName="composite" presStyleCnt="0"/>
      <dgm:spPr/>
    </dgm:pt>
    <dgm:pt modelId="{7A501292-F137-4773-AA2A-D2347EF3495A}" type="pres">
      <dgm:prSet presAssocID="{9F20C93C-FD20-47FC-830C-7C3A35C0D16F}" presName="parentText" presStyleLbl="alignNode1" presStyleIdx="2" presStyleCnt="3">
        <dgm:presLayoutVars>
          <dgm:chMax val="1"/>
          <dgm:bulletEnabled val="1"/>
        </dgm:presLayoutVars>
      </dgm:prSet>
      <dgm:spPr/>
    </dgm:pt>
    <dgm:pt modelId="{215E5FEC-6342-49EF-97BC-6B6F106ED138}" type="pres">
      <dgm:prSet presAssocID="{9F20C93C-FD20-47FC-830C-7C3A35C0D16F}" presName="descendantText" presStyleLbl="alignAcc1" presStyleIdx="2" presStyleCnt="3">
        <dgm:presLayoutVars>
          <dgm:bulletEnabled val="1"/>
        </dgm:presLayoutVars>
      </dgm:prSet>
      <dgm:spPr/>
    </dgm:pt>
  </dgm:ptLst>
  <dgm:cxnLst>
    <dgm:cxn modelId="{8C7D6601-12C1-4C72-888B-40520666AA83}" type="presOf" srcId="{B7F1232E-015C-4243-A73E-47D256A4A441}" destId="{F650CAA1-187C-45E7-8D90-A5256F88EEF5}" srcOrd="0" destOrd="0" presId="urn:microsoft.com/office/officeart/2005/8/layout/chevron2"/>
    <dgm:cxn modelId="{67EF6E01-E4B4-4898-8798-887A4EF92D10}" srcId="{D02C1B84-0AC4-4513-9717-2807DA82611A}" destId="{91D5466D-652F-47AF-AF8D-FB243B863F41}" srcOrd="0" destOrd="0" parTransId="{2BDD55CD-F69F-4721-AEFE-6B1F4766679D}" sibTransId="{9F66DFE8-3E5B-4FB8-AA10-56263295CA01}"/>
    <dgm:cxn modelId="{FFF39205-858D-4072-843F-5C96C683E206}" type="presOf" srcId="{3A22C2A9-567F-47D0-8DDA-E7ED5ECCD83C}" destId="{F650CAA1-187C-45E7-8D90-A5256F88EEF5}" srcOrd="0" destOrd="4" presId="urn:microsoft.com/office/officeart/2005/8/layout/chevron2"/>
    <dgm:cxn modelId="{E9C82011-E6A5-4736-B903-D036A19B5DD7}" srcId="{BB95623E-1AA8-48A1-BA90-EF74D861F7A2}" destId="{14C44597-64E3-4CB1-A471-12FD6D161AC6}" srcOrd="1" destOrd="0" parTransId="{E2D7BA2F-7426-4D86-AD63-1AC19CCF9B83}" sibTransId="{8DEBBC68-A9AD-4A49-A20D-2397BECD398C}"/>
    <dgm:cxn modelId="{06BB5511-EC7D-467F-B842-14777A9B7437}" type="presOf" srcId="{DB95A200-D2A4-4A9F-9E9F-7A80CC538056}" destId="{F2BF1B08-93D8-4502-A22B-EB6F980AB344}" srcOrd="0" destOrd="0" presId="urn:microsoft.com/office/officeart/2005/8/layout/chevron2"/>
    <dgm:cxn modelId="{F946B31E-065A-4745-8C17-A69C9A29C77C}" srcId="{91D5466D-652F-47AF-AF8D-FB243B863F41}" destId="{92AF8DE9-F607-4E15-AE8B-BED2FABB6701}" srcOrd="0" destOrd="0" parTransId="{86DF2F42-9BCB-43DC-8D87-083570DBEE72}" sibTransId="{CFB8894D-CC4D-4050-BD83-B4FE01B8AB98}"/>
    <dgm:cxn modelId="{F8C93827-457F-4401-AC7C-EC55B4B76BDC}" type="presOf" srcId="{D02C1B84-0AC4-4513-9717-2807DA82611A}" destId="{40FE2615-F1E1-4B59-8031-AF6B181103E1}" srcOrd="0" destOrd="0" presId="urn:microsoft.com/office/officeart/2005/8/layout/chevron2"/>
    <dgm:cxn modelId="{1B89372C-9D77-4126-9DEB-2724C8E0DB3D}" type="presOf" srcId="{282A754C-940D-48DA-97E2-FB45DABAF4F3}" destId="{215E5FEC-6342-49EF-97BC-6B6F106ED138}" srcOrd="0" destOrd="1" presId="urn:microsoft.com/office/officeart/2005/8/layout/chevron2"/>
    <dgm:cxn modelId="{381DFF2C-FD71-4C18-85F7-503F5736843C}" srcId="{9F20C93C-FD20-47FC-830C-7C3A35C0D16F}" destId="{282A754C-940D-48DA-97E2-FB45DABAF4F3}" srcOrd="1" destOrd="0" parTransId="{03DA8176-0BFD-4CBE-8256-2F7998C4EDA3}" sibTransId="{067BE4D7-9B8D-4C2D-A2FA-063E0373AF9A}"/>
    <dgm:cxn modelId="{3BC2612E-FAA9-42B8-A893-CAC42505F14E}" srcId="{91D5466D-652F-47AF-AF8D-FB243B863F41}" destId="{9483C3E9-52AC-4046-89A9-FAE2AB49E01F}" srcOrd="1" destOrd="0" parTransId="{A3891BCB-507C-4023-B2FB-AB71B5633771}" sibTransId="{D2315882-7791-49BE-A0B5-CC3367CFD006}"/>
    <dgm:cxn modelId="{119A382F-13B5-4B9F-80A5-468B68A5DBD1}" srcId="{9F20C93C-FD20-47FC-830C-7C3A35C0D16F}" destId="{D21E5E2A-EE54-4A5B-8855-83C143D6CADB}" srcOrd="0" destOrd="0" parTransId="{56D61501-3DCF-4FA1-B5DE-D7F552CF54E0}" sibTransId="{87AD32F7-B3FB-4543-AC42-0647FB2664AF}"/>
    <dgm:cxn modelId="{EC16D53C-6A85-4251-976C-0E974B1C014A}" type="presOf" srcId="{14C44597-64E3-4CB1-A471-12FD6D161AC6}" destId="{F650CAA1-187C-45E7-8D90-A5256F88EEF5}" srcOrd="0" destOrd="3" presId="urn:microsoft.com/office/officeart/2005/8/layout/chevron2"/>
    <dgm:cxn modelId="{4465563F-A016-489B-AC33-BC809BD9955F}" srcId="{DB95A200-D2A4-4A9F-9E9F-7A80CC538056}" destId="{BB95623E-1AA8-48A1-BA90-EF74D861F7A2}" srcOrd="1" destOrd="0" parTransId="{F55DA9E6-10F0-40B8-A5A9-570EB4EF992A}" sibTransId="{C31B4508-C0E1-4D98-BDDB-0A38FBEEAB24}"/>
    <dgm:cxn modelId="{0D8FDA5E-1667-4E6C-A723-EDC1E2B4A6A2}" srcId="{9483C3E9-52AC-4046-89A9-FAE2AB49E01F}" destId="{9E8EFC8E-3B37-4DAA-A7B8-741755E89B8D}" srcOrd="0" destOrd="0" parTransId="{5FD24F69-B322-4E91-A55F-4F16DA50B357}" sibTransId="{D224D797-3B20-4048-B48D-B95B3B8AAD1C}"/>
    <dgm:cxn modelId="{D5DEEA5E-0C1F-48CF-8E71-B556611AA437}" srcId="{D02C1B84-0AC4-4513-9717-2807DA82611A}" destId="{DB95A200-D2A4-4A9F-9E9F-7A80CC538056}" srcOrd="1" destOrd="0" parTransId="{3509EC14-F786-4196-BAD9-559D128DCCDE}" sibTransId="{B85249BF-54A2-4C15-8942-79D65D2B6C68}"/>
    <dgm:cxn modelId="{D6A05360-59E3-45C8-B023-67BC5BA9E2B8}" type="presOf" srcId="{B7E8B221-EE90-4779-89EF-002D4148012B}" destId="{5B55849E-7EE5-4BC5-8500-7C98224F0EF9}" srcOrd="0" destOrd="3" presId="urn:microsoft.com/office/officeart/2005/8/layout/chevron2"/>
    <dgm:cxn modelId="{134D464A-2752-4C23-8F69-8B1C0D977A3B}" srcId="{BB95623E-1AA8-48A1-BA90-EF74D861F7A2}" destId="{760DD63B-AE06-460A-A431-4C6B8BF1D982}" srcOrd="0" destOrd="0" parTransId="{E6617005-4BF9-421E-8E52-3B6D8B151711}" sibTransId="{79BE2A26-94C0-431A-832E-16FFD33492CF}"/>
    <dgm:cxn modelId="{CAF6BE6B-EDC2-482D-B10C-D7D2A5669877}" type="presOf" srcId="{D21E5E2A-EE54-4A5B-8855-83C143D6CADB}" destId="{215E5FEC-6342-49EF-97BC-6B6F106ED138}" srcOrd="0" destOrd="0" presId="urn:microsoft.com/office/officeart/2005/8/layout/chevron2"/>
    <dgm:cxn modelId="{75D0626E-BF29-4699-BE96-36F1D01A650C}" type="presOf" srcId="{688E171F-529E-4F46-AC4A-9EDDB5319A37}" destId="{215E5FEC-6342-49EF-97BC-6B6F106ED138}" srcOrd="0" destOrd="2" presId="urn:microsoft.com/office/officeart/2005/8/layout/chevron2"/>
    <dgm:cxn modelId="{405DC44E-EC09-4A40-95B4-32058FAAD198}" type="presOf" srcId="{9F20C93C-FD20-47FC-830C-7C3A35C0D16F}" destId="{7A501292-F137-4773-AA2A-D2347EF3495A}" srcOrd="0" destOrd="0" presId="urn:microsoft.com/office/officeart/2005/8/layout/chevron2"/>
    <dgm:cxn modelId="{5030274F-51DB-41E0-BAE0-1AD5918F2031}" srcId="{BB95623E-1AA8-48A1-BA90-EF74D861F7A2}" destId="{3A22C2A9-567F-47D0-8DDA-E7ED5ECCD83C}" srcOrd="2" destOrd="0" parTransId="{72FF12D0-9643-4722-90B2-EA655A4DD18E}" sibTransId="{0B14923F-9B62-40EC-B7BC-4EC97C471D3C}"/>
    <dgm:cxn modelId="{2775B576-DF89-4810-A799-1F7A15C091BA}" type="presOf" srcId="{284A3266-6ED8-497F-98F0-D2F9DF49B611}" destId="{5B55849E-7EE5-4BC5-8500-7C98224F0EF9}" srcOrd="0" destOrd="4" presId="urn:microsoft.com/office/officeart/2005/8/layout/chevron2"/>
    <dgm:cxn modelId="{40113157-91DA-4C1D-BA11-6AA8676A774A}" srcId="{DB95A200-D2A4-4A9F-9E9F-7A80CC538056}" destId="{B7F1232E-015C-4243-A73E-47D256A4A441}" srcOrd="0" destOrd="0" parTransId="{B42BBFD0-0378-48F8-BCF0-92EEA497F995}" sibTransId="{A5C1F05D-87E9-4485-B238-6990D6DDB496}"/>
    <dgm:cxn modelId="{7AA98A59-E77B-4843-9924-A8E418EBA0EC}" type="presOf" srcId="{9E8EFC8E-3B37-4DAA-A7B8-741755E89B8D}" destId="{5B55849E-7EE5-4BC5-8500-7C98224F0EF9}" srcOrd="0" destOrd="2" presId="urn:microsoft.com/office/officeart/2005/8/layout/chevron2"/>
    <dgm:cxn modelId="{BD990E9A-F706-45C8-9114-037AAF50C78F}" srcId="{282A754C-940D-48DA-97E2-FB45DABAF4F3}" destId="{29F293DF-F34E-42CA-8FCF-66793B3DA63F}" srcOrd="1" destOrd="0" parTransId="{89A6EBC6-9DB0-47CA-B293-A4B6D89FEB19}" sibTransId="{348C6AF8-7880-48BA-87A5-964091C39C7C}"/>
    <dgm:cxn modelId="{3F94DD9D-D8B8-4614-9BE0-237838C44935}" srcId="{9483C3E9-52AC-4046-89A9-FAE2AB49E01F}" destId="{284A3266-6ED8-497F-98F0-D2F9DF49B611}" srcOrd="2" destOrd="0" parTransId="{819ED804-91CF-4F7E-BAD6-3B13761FEB6C}" sibTransId="{580DAE27-C6B5-4C62-822D-9F6E35C64A1D}"/>
    <dgm:cxn modelId="{9DD5F0A6-2672-4729-BC6A-7372DCB8BBAA}" srcId="{282A754C-940D-48DA-97E2-FB45DABAF4F3}" destId="{688E171F-529E-4F46-AC4A-9EDDB5319A37}" srcOrd="0" destOrd="0" parTransId="{02562967-669B-41F6-9D66-19A2508E8106}" sibTransId="{3DEF8686-56FF-4704-9B2D-8ACAB11441F7}"/>
    <dgm:cxn modelId="{AA6387A9-167B-4072-AC7F-FECCDC8FEA4D}" type="presOf" srcId="{9483C3E9-52AC-4046-89A9-FAE2AB49E01F}" destId="{5B55849E-7EE5-4BC5-8500-7C98224F0EF9}" srcOrd="0" destOrd="1" presId="urn:microsoft.com/office/officeart/2005/8/layout/chevron2"/>
    <dgm:cxn modelId="{691BA3B2-C2A6-495D-872F-5773B27E8835}" type="presOf" srcId="{760DD63B-AE06-460A-A431-4C6B8BF1D982}" destId="{F650CAA1-187C-45E7-8D90-A5256F88EEF5}" srcOrd="0" destOrd="2" presId="urn:microsoft.com/office/officeart/2005/8/layout/chevron2"/>
    <dgm:cxn modelId="{7C06DABE-7A17-4EA3-89A7-5CE9A8B45B06}" type="presOf" srcId="{BB95623E-1AA8-48A1-BA90-EF74D861F7A2}" destId="{F650CAA1-187C-45E7-8D90-A5256F88EEF5}" srcOrd="0" destOrd="1" presId="urn:microsoft.com/office/officeart/2005/8/layout/chevron2"/>
    <dgm:cxn modelId="{78FA55C8-B983-4ADE-BAFC-C3F7BF8737F4}" type="presOf" srcId="{92AF8DE9-F607-4E15-AE8B-BED2FABB6701}" destId="{5B55849E-7EE5-4BC5-8500-7C98224F0EF9}" srcOrd="0" destOrd="0" presId="urn:microsoft.com/office/officeart/2005/8/layout/chevron2"/>
    <dgm:cxn modelId="{D86F64C9-A92B-4A72-B099-20E75E8E99EF}" srcId="{9483C3E9-52AC-4046-89A9-FAE2AB49E01F}" destId="{B7E8B221-EE90-4779-89EF-002D4148012B}" srcOrd="1" destOrd="0" parTransId="{E8DDE7F7-5872-4924-B11D-04FC9ACC774D}" sibTransId="{3E896950-CA57-4889-BEB2-5CFFC1DE968E}"/>
    <dgm:cxn modelId="{FAC069E0-18C4-4DE8-872A-4FECEA902283}" srcId="{D02C1B84-0AC4-4513-9717-2807DA82611A}" destId="{9F20C93C-FD20-47FC-830C-7C3A35C0D16F}" srcOrd="2" destOrd="0" parTransId="{95608098-7359-4F0F-A067-84A0A6E0BE96}" sibTransId="{24BC1356-0918-4A20-A74D-2B754726312C}"/>
    <dgm:cxn modelId="{2E780BE8-228B-4D6F-BA75-DA9DD3A6C67A}" type="presOf" srcId="{91D5466D-652F-47AF-AF8D-FB243B863F41}" destId="{2E4EA89A-6FF7-433C-A083-8DB87BC4931C}" srcOrd="0" destOrd="0" presId="urn:microsoft.com/office/officeart/2005/8/layout/chevron2"/>
    <dgm:cxn modelId="{AABDFFFD-4BC4-45B7-9055-1177A4F4B7D6}" type="presOf" srcId="{29F293DF-F34E-42CA-8FCF-66793B3DA63F}" destId="{215E5FEC-6342-49EF-97BC-6B6F106ED138}" srcOrd="0" destOrd="3" presId="urn:microsoft.com/office/officeart/2005/8/layout/chevron2"/>
    <dgm:cxn modelId="{EAC30AC7-55CA-4FB1-96C5-0E66571D0F8D}" type="presParOf" srcId="{40FE2615-F1E1-4B59-8031-AF6B181103E1}" destId="{1057FE3E-6C9F-4110-8727-529F3989E211}" srcOrd="0" destOrd="0" presId="urn:microsoft.com/office/officeart/2005/8/layout/chevron2"/>
    <dgm:cxn modelId="{08C93768-AF6A-4510-8996-8D02DC97AD98}" type="presParOf" srcId="{1057FE3E-6C9F-4110-8727-529F3989E211}" destId="{2E4EA89A-6FF7-433C-A083-8DB87BC4931C}" srcOrd="0" destOrd="0" presId="urn:microsoft.com/office/officeart/2005/8/layout/chevron2"/>
    <dgm:cxn modelId="{725A89F0-C8DE-4683-96CB-35D0FCC3D416}" type="presParOf" srcId="{1057FE3E-6C9F-4110-8727-529F3989E211}" destId="{5B55849E-7EE5-4BC5-8500-7C98224F0EF9}" srcOrd="1" destOrd="0" presId="urn:microsoft.com/office/officeart/2005/8/layout/chevron2"/>
    <dgm:cxn modelId="{967E33A1-F51C-4CFF-9C3B-3F093E3ED043}" type="presParOf" srcId="{40FE2615-F1E1-4B59-8031-AF6B181103E1}" destId="{665779B6-7B4F-4B6A-A8E9-23C50E339B31}" srcOrd="1" destOrd="0" presId="urn:microsoft.com/office/officeart/2005/8/layout/chevron2"/>
    <dgm:cxn modelId="{0667327F-BE58-4D8E-A404-9ED1390D2F01}" type="presParOf" srcId="{40FE2615-F1E1-4B59-8031-AF6B181103E1}" destId="{BFCDEC93-E862-4E5A-8C99-D57036784819}" srcOrd="2" destOrd="0" presId="urn:microsoft.com/office/officeart/2005/8/layout/chevron2"/>
    <dgm:cxn modelId="{9FA9852E-8FBF-4E7E-AC7A-A8BB6AA1F553}" type="presParOf" srcId="{BFCDEC93-E862-4E5A-8C99-D57036784819}" destId="{F2BF1B08-93D8-4502-A22B-EB6F980AB344}" srcOrd="0" destOrd="0" presId="urn:microsoft.com/office/officeart/2005/8/layout/chevron2"/>
    <dgm:cxn modelId="{13CE0AC0-FF76-4773-A0D7-692FBEC99437}" type="presParOf" srcId="{BFCDEC93-E862-4E5A-8C99-D57036784819}" destId="{F650CAA1-187C-45E7-8D90-A5256F88EEF5}" srcOrd="1" destOrd="0" presId="urn:microsoft.com/office/officeart/2005/8/layout/chevron2"/>
    <dgm:cxn modelId="{A9A952DC-6D3D-4FCC-B437-4F663A68B283}" type="presParOf" srcId="{40FE2615-F1E1-4B59-8031-AF6B181103E1}" destId="{521854AD-DE06-497B-B419-ADC9D677DB60}" srcOrd="3" destOrd="0" presId="urn:microsoft.com/office/officeart/2005/8/layout/chevron2"/>
    <dgm:cxn modelId="{A4EDB602-418D-49E2-B971-A252717AA6F1}" type="presParOf" srcId="{40FE2615-F1E1-4B59-8031-AF6B181103E1}" destId="{5F0BE106-40CF-43B5-A520-D9B428FCC2BF}" srcOrd="4" destOrd="0" presId="urn:microsoft.com/office/officeart/2005/8/layout/chevron2"/>
    <dgm:cxn modelId="{0BF0956E-4287-4E96-AF1D-DE011AE6889E}" type="presParOf" srcId="{5F0BE106-40CF-43B5-A520-D9B428FCC2BF}" destId="{7A501292-F137-4773-AA2A-D2347EF3495A}" srcOrd="0" destOrd="0" presId="urn:microsoft.com/office/officeart/2005/8/layout/chevron2"/>
    <dgm:cxn modelId="{011D17D3-4B09-4B5B-97DC-CA2E96E27876}" type="presParOf" srcId="{5F0BE106-40CF-43B5-A520-D9B428FCC2BF}" destId="{215E5FEC-6342-49EF-97BC-6B6F106ED13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4EA89A-6FF7-433C-A083-8DB87BC4931C}">
      <dsp:nvSpPr>
        <dsp:cNvPr id="0" name=""/>
        <dsp:cNvSpPr/>
      </dsp:nvSpPr>
      <dsp:spPr>
        <a:xfrm rot="5400000">
          <a:off x="-257901" y="262689"/>
          <a:ext cx="1719343" cy="1203540"/>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Proposal</a:t>
          </a:r>
        </a:p>
      </dsp:txBody>
      <dsp:txXfrm rot="-5400000">
        <a:off x="1" y="606557"/>
        <a:ext cx="1203540" cy="515803"/>
      </dsp:txXfrm>
    </dsp:sp>
    <dsp:sp modelId="{5B55849E-7EE5-4BC5-8500-7C98224F0EF9}">
      <dsp:nvSpPr>
        <dsp:cNvPr id="0" name=""/>
        <dsp:cNvSpPr/>
      </dsp:nvSpPr>
      <dsp:spPr>
        <a:xfrm rot="5400000">
          <a:off x="2920558" y="-1712230"/>
          <a:ext cx="1117573" cy="4551608"/>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1" kern="1200" dirty="0"/>
            <a:t>Deadline</a:t>
          </a:r>
          <a:r>
            <a:rPr lang="en-US" sz="1400" kern="1200" dirty="0"/>
            <a:t>: Nov. 1st</a:t>
          </a:r>
        </a:p>
        <a:p>
          <a:pPr marL="114300" lvl="1" indent="-114300" algn="l" defTabSz="622300">
            <a:lnSpc>
              <a:spcPct val="90000"/>
            </a:lnSpc>
            <a:spcBef>
              <a:spcPct val="0"/>
            </a:spcBef>
            <a:spcAft>
              <a:spcPct val="15000"/>
            </a:spcAft>
            <a:buChar char="•"/>
          </a:pPr>
          <a:r>
            <a:rPr lang="en-US" sz="1400" b="1" kern="1200" dirty="0"/>
            <a:t>Content</a:t>
          </a:r>
          <a:r>
            <a:rPr lang="en-US" sz="1400" kern="1200" dirty="0"/>
            <a:t>:</a:t>
          </a:r>
        </a:p>
        <a:p>
          <a:pPr marL="228600" lvl="2" indent="-114300" algn="l" defTabSz="622300">
            <a:lnSpc>
              <a:spcPct val="90000"/>
            </a:lnSpc>
            <a:spcBef>
              <a:spcPct val="0"/>
            </a:spcBef>
            <a:spcAft>
              <a:spcPct val="15000"/>
            </a:spcAft>
            <a:buChar char="•"/>
          </a:pPr>
          <a:r>
            <a:rPr lang="en-US" sz="1400" kern="1200" dirty="0"/>
            <a:t>General ideas</a:t>
          </a:r>
        </a:p>
        <a:p>
          <a:pPr marL="228600" lvl="2" indent="-114300" algn="l" defTabSz="622300">
            <a:lnSpc>
              <a:spcPct val="90000"/>
            </a:lnSpc>
            <a:spcBef>
              <a:spcPct val="0"/>
            </a:spcBef>
            <a:spcAft>
              <a:spcPct val="15000"/>
            </a:spcAft>
            <a:buChar char="•"/>
          </a:pPr>
          <a:r>
            <a:rPr lang="en-US" sz="1400" kern="1200" dirty="0"/>
            <a:t>Search for Dataset</a:t>
          </a:r>
        </a:p>
        <a:p>
          <a:pPr marL="228600" lvl="2" indent="-114300" algn="l" defTabSz="622300">
            <a:lnSpc>
              <a:spcPct val="90000"/>
            </a:lnSpc>
            <a:spcBef>
              <a:spcPct val="0"/>
            </a:spcBef>
            <a:spcAft>
              <a:spcPct val="15000"/>
            </a:spcAft>
            <a:buChar char="•"/>
          </a:pPr>
          <a:r>
            <a:rPr lang="en-US" sz="1400" kern="1200" dirty="0"/>
            <a:t>Confirm algorithms and tools</a:t>
          </a:r>
        </a:p>
      </dsp:txBody>
      <dsp:txXfrm rot="-5400000">
        <a:off x="1203541" y="59342"/>
        <a:ext cx="4497053" cy="1008463"/>
      </dsp:txXfrm>
    </dsp:sp>
    <dsp:sp modelId="{F2BF1B08-93D8-4502-A22B-EB6F980AB344}">
      <dsp:nvSpPr>
        <dsp:cNvPr id="0" name=""/>
        <dsp:cNvSpPr/>
      </dsp:nvSpPr>
      <dsp:spPr>
        <a:xfrm rot="5400000">
          <a:off x="-257901" y="1789448"/>
          <a:ext cx="1719343" cy="1203540"/>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Milestone</a:t>
          </a:r>
        </a:p>
      </dsp:txBody>
      <dsp:txXfrm rot="-5400000">
        <a:off x="1" y="2133316"/>
        <a:ext cx="1203540" cy="515803"/>
      </dsp:txXfrm>
    </dsp:sp>
    <dsp:sp modelId="{F650CAA1-187C-45E7-8D90-A5256F88EEF5}">
      <dsp:nvSpPr>
        <dsp:cNvPr id="0" name=""/>
        <dsp:cNvSpPr/>
      </dsp:nvSpPr>
      <dsp:spPr>
        <a:xfrm rot="5400000">
          <a:off x="2920558" y="-185470"/>
          <a:ext cx="1117573" cy="455160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1" kern="1200" dirty="0"/>
            <a:t>Deadline</a:t>
          </a:r>
          <a:r>
            <a:rPr lang="en-US" sz="1400" kern="1200" dirty="0"/>
            <a:t>: Nov. 22nd</a:t>
          </a:r>
        </a:p>
        <a:p>
          <a:pPr marL="114300" lvl="1" indent="-114300" algn="l" defTabSz="622300">
            <a:lnSpc>
              <a:spcPct val="90000"/>
            </a:lnSpc>
            <a:spcBef>
              <a:spcPct val="0"/>
            </a:spcBef>
            <a:spcAft>
              <a:spcPct val="15000"/>
            </a:spcAft>
            <a:buChar char="•"/>
          </a:pPr>
          <a:r>
            <a:rPr lang="en-US" sz="1400" b="1" kern="1200" dirty="0"/>
            <a:t>Content</a:t>
          </a:r>
          <a:r>
            <a:rPr lang="en-US" sz="1400" b="0" kern="1200" dirty="0"/>
            <a:t>:</a:t>
          </a:r>
        </a:p>
        <a:p>
          <a:pPr marL="228600" lvl="2" indent="-114300" algn="l" defTabSz="622300">
            <a:lnSpc>
              <a:spcPct val="90000"/>
            </a:lnSpc>
            <a:spcBef>
              <a:spcPct val="0"/>
            </a:spcBef>
            <a:spcAft>
              <a:spcPct val="15000"/>
            </a:spcAft>
            <a:buChar char="•"/>
          </a:pPr>
          <a:r>
            <a:rPr lang="en-US" sz="1400" kern="1200" dirty="0"/>
            <a:t>Sentiment analysis of twitter for specific time period</a:t>
          </a:r>
        </a:p>
        <a:p>
          <a:pPr marL="228600" lvl="2" indent="-114300" algn="l" defTabSz="622300">
            <a:lnSpc>
              <a:spcPct val="90000"/>
            </a:lnSpc>
            <a:spcBef>
              <a:spcPct val="0"/>
            </a:spcBef>
            <a:spcAft>
              <a:spcPct val="15000"/>
            </a:spcAft>
            <a:buChar char="•"/>
          </a:pPr>
          <a:r>
            <a:rPr lang="en-US" sz="1400" kern="1200" dirty="0"/>
            <a:t>Create crimes map</a:t>
          </a:r>
        </a:p>
        <a:p>
          <a:pPr marL="228600" lvl="2" indent="-114300" algn="l" defTabSz="622300">
            <a:lnSpc>
              <a:spcPct val="90000"/>
            </a:lnSpc>
            <a:spcBef>
              <a:spcPct val="0"/>
            </a:spcBef>
            <a:spcAft>
              <a:spcPct val="15000"/>
            </a:spcAft>
            <a:buChar char="•"/>
          </a:pPr>
          <a:r>
            <a:rPr lang="en-US" sz="1400" kern="1200" dirty="0"/>
            <a:t>Create transportation map</a:t>
          </a:r>
        </a:p>
      </dsp:txBody>
      <dsp:txXfrm rot="-5400000">
        <a:off x="1203541" y="1586102"/>
        <a:ext cx="4497053" cy="1008463"/>
      </dsp:txXfrm>
    </dsp:sp>
    <dsp:sp modelId="{7A501292-F137-4773-AA2A-D2347EF3495A}">
      <dsp:nvSpPr>
        <dsp:cNvPr id="0" name=""/>
        <dsp:cNvSpPr/>
      </dsp:nvSpPr>
      <dsp:spPr>
        <a:xfrm rot="5400000">
          <a:off x="-257901" y="3316208"/>
          <a:ext cx="1719343" cy="1203540"/>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Final</a:t>
          </a:r>
        </a:p>
      </dsp:txBody>
      <dsp:txXfrm rot="-5400000">
        <a:off x="1" y="3660076"/>
        <a:ext cx="1203540" cy="515803"/>
      </dsp:txXfrm>
    </dsp:sp>
    <dsp:sp modelId="{215E5FEC-6342-49EF-97BC-6B6F106ED138}">
      <dsp:nvSpPr>
        <dsp:cNvPr id="0" name=""/>
        <dsp:cNvSpPr/>
      </dsp:nvSpPr>
      <dsp:spPr>
        <a:xfrm rot="5400000">
          <a:off x="2920558" y="1341289"/>
          <a:ext cx="1117573" cy="4551608"/>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1" kern="1200" dirty="0"/>
            <a:t>Deadline</a:t>
          </a:r>
          <a:r>
            <a:rPr lang="en-US" sz="1400" kern="1200" dirty="0"/>
            <a:t>: Dec. 13rd</a:t>
          </a:r>
        </a:p>
        <a:p>
          <a:pPr marL="114300" lvl="1" indent="-114300" algn="l" defTabSz="622300">
            <a:lnSpc>
              <a:spcPct val="90000"/>
            </a:lnSpc>
            <a:spcBef>
              <a:spcPct val="0"/>
            </a:spcBef>
            <a:spcAft>
              <a:spcPct val="15000"/>
            </a:spcAft>
            <a:buChar char="•"/>
          </a:pPr>
          <a:r>
            <a:rPr lang="en-US" sz="1400" b="1" kern="1200" dirty="0"/>
            <a:t>Content</a:t>
          </a:r>
          <a:r>
            <a:rPr lang="en-US" sz="1400" kern="1200" dirty="0"/>
            <a:t>: </a:t>
          </a:r>
        </a:p>
        <a:p>
          <a:pPr marL="228600" lvl="2" indent="-114300" algn="l" defTabSz="622300">
            <a:lnSpc>
              <a:spcPct val="90000"/>
            </a:lnSpc>
            <a:spcBef>
              <a:spcPct val="0"/>
            </a:spcBef>
            <a:spcAft>
              <a:spcPct val="15000"/>
            </a:spcAft>
            <a:buChar char="•"/>
          </a:pPr>
          <a:r>
            <a:rPr lang="en-US" sz="1400" kern="1200" dirty="0"/>
            <a:t>Regression analysis of crime frequency and population density</a:t>
          </a:r>
        </a:p>
        <a:p>
          <a:pPr marL="228600" lvl="2" indent="-114300" algn="l" defTabSz="622300">
            <a:lnSpc>
              <a:spcPct val="90000"/>
            </a:lnSpc>
            <a:spcBef>
              <a:spcPct val="0"/>
            </a:spcBef>
            <a:spcAft>
              <a:spcPct val="15000"/>
            </a:spcAft>
            <a:buChar char="•"/>
          </a:pPr>
          <a:r>
            <a:rPr lang="en-US" sz="1400" kern="1200" dirty="0"/>
            <a:t>Create a website</a:t>
          </a:r>
        </a:p>
      </dsp:txBody>
      <dsp:txXfrm rot="-5400000">
        <a:off x="1203541" y="3112862"/>
        <a:ext cx="4497053" cy="100846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E74D61-C580-5D4C-BA64-9298A2558486}" type="datetimeFigureOut">
              <a:rPr lang="en-US" smtClean="0"/>
              <a:t>10/31/2018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4C8132-41C3-994D-B3B7-C043EA246AA5}" type="slidenum">
              <a:rPr lang="en-US" smtClean="0"/>
              <a:t>‹#›</a:t>
            </a:fld>
            <a:endParaRPr lang="en-US"/>
          </a:p>
        </p:txBody>
      </p:sp>
    </p:spTree>
    <p:extLst>
      <p:ext uri="{BB962C8B-B14F-4D97-AF65-F5344CB8AC3E}">
        <p14:creationId xmlns:p14="http://schemas.microsoft.com/office/powerpoint/2010/main" val="1136268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17367E80-2360-BF45-ACF1-7A9A1F28D66D}" type="datetimeFigureOut">
              <a:rPr lang="en-US" smtClean="0"/>
              <a:t>10/31/2018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E47045A-7FEB-9847-8672-CB9ADA5E1E94}" type="slidenum">
              <a:rPr lang="en-US" smtClean="0"/>
              <a:t>‹#›</a:t>
            </a:fld>
            <a:endParaRPr lang="en-US"/>
          </a:p>
        </p:txBody>
      </p:sp>
    </p:spTree>
    <p:extLst>
      <p:ext uri="{BB962C8B-B14F-4D97-AF65-F5344CB8AC3E}">
        <p14:creationId xmlns:p14="http://schemas.microsoft.com/office/powerpoint/2010/main" val="1834318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367E80-2360-BF45-ACF1-7A9A1F28D66D}" type="datetimeFigureOut">
              <a:rPr lang="en-US" smtClean="0"/>
              <a:t>10/31/2018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E47045A-7FEB-9847-8672-CB9ADA5E1E94}" type="slidenum">
              <a:rPr lang="en-US" smtClean="0"/>
              <a:t>‹#›</a:t>
            </a:fld>
            <a:endParaRPr lang="en-US"/>
          </a:p>
        </p:txBody>
      </p:sp>
    </p:spTree>
    <p:extLst>
      <p:ext uri="{BB962C8B-B14F-4D97-AF65-F5344CB8AC3E}">
        <p14:creationId xmlns:p14="http://schemas.microsoft.com/office/powerpoint/2010/main" val="1728713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367E80-2360-BF45-ACF1-7A9A1F28D66D}" type="datetimeFigureOut">
              <a:rPr lang="en-US" smtClean="0"/>
              <a:t>10/31/2018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E47045A-7FEB-9847-8672-CB9ADA5E1E94}" type="slidenum">
              <a:rPr lang="en-US" smtClean="0"/>
              <a:t>‹#›</a:t>
            </a:fld>
            <a:endParaRPr lang="en-US"/>
          </a:p>
        </p:txBody>
      </p:sp>
    </p:spTree>
    <p:extLst>
      <p:ext uri="{BB962C8B-B14F-4D97-AF65-F5344CB8AC3E}">
        <p14:creationId xmlns:p14="http://schemas.microsoft.com/office/powerpoint/2010/main" val="1187988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367E80-2360-BF45-ACF1-7A9A1F28D66D}" type="datetimeFigureOut">
              <a:rPr lang="en-US" smtClean="0"/>
              <a:t>10/31/2018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E47045A-7FEB-9847-8672-CB9ADA5E1E94}" type="slidenum">
              <a:rPr lang="en-US" smtClean="0"/>
              <a:t>‹#›</a:t>
            </a:fld>
            <a:endParaRPr lang="en-US"/>
          </a:p>
        </p:txBody>
      </p:sp>
    </p:spTree>
    <p:extLst>
      <p:ext uri="{BB962C8B-B14F-4D97-AF65-F5344CB8AC3E}">
        <p14:creationId xmlns:p14="http://schemas.microsoft.com/office/powerpoint/2010/main" val="113036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367E80-2360-BF45-ACF1-7A9A1F28D66D}" type="datetimeFigureOut">
              <a:rPr lang="en-US" smtClean="0"/>
              <a:t>10/31/2018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E47045A-7FEB-9847-8672-CB9ADA5E1E94}" type="slidenum">
              <a:rPr lang="en-US" smtClean="0"/>
              <a:t>‹#›</a:t>
            </a:fld>
            <a:endParaRPr lang="en-US"/>
          </a:p>
        </p:txBody>
      </p:sp>
    </p:spTree>
    <p:extLst>
      <p:ext uri="{BB962C8B-B14F-4D97-AF65-F5344CB8AC3E}">
        <p14:creationId xmlns:p14="http://schemas.microsoft.com/office/powerpoint/2010/main" val="143428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367E80-2360-BF45-ACF1-7A9A1F28D66D}" type="datetimeFigureOut">
              <a:rPr lang="en-US" smtClean="0"/>
              <a:t>10/31/2018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E47045A-7FEB-9847-8672-CB9ADA5E1E94}" type="slidenum">
              <a:rPr lang="en-US" smtClean="0"/>
              <a:t>‹#›</a:t>
            </a:fld>
            <a:endParaRPr lang="en-US"/>
          </a:p>
        </p:txBody>
      </p:sp>
    </p:spTree>
    <p:extLst>
      <p:ext uri="{BB962C8B-B14F-4D97-AF65-F5344CB8AC3E}">
        <p14:creationId xmlns:p14="http://schemas.microsoft.com/office/powerpoint/2010/main" val="604596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367E80-2360-BF45-ACF1-7A9A1F28D66D}" type="datetimeFigureOut">
              <a:rPr lang="en-US" smtClean="0"/>
              <a:t>10/31/2018</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E47045A-7FEB-9847-8672-CB9ADA5E1E94}" type="slidenum">
              <a:rPr lang="en-US" smtClean="0"/>
              <a:t>‹#›</a:t>
            </a:fld>
            <a:endParaRPr lang="en-US"/>
          </a:p>
        </p:txBody>
      </p:sp>
    </p:spTree>
    <p:extLst>
      <p:ext uri="{BB962C8B-B14F-4D97-AF65-F5344CB8AC3E}">
        <p14:creationId xmlns:p14="http://schemas.microsoft.com/office/powerpoint/2010/main" val="1709401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367E80-2360-BF45-ACF1-7A9A1F28D66D}" type="datetimeFigureOut">
              <a:rPr lang="en-US" smtClean="0"/>
              <a:t>10/31/2018</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E47045A-7FEB-9847-8672-CB9ADA5E1E94}" type="slidenum">
              <a:rPr lang="en-US" smtClean="0"/>
              <a:t>‹#›</a:t>
            </a:fld>
            <a:endParaRPr lang="en-US"/>
          </a:p>
        </p:txBody>
      </p:sp>
    </p:spTree>
    <p:extLst>
      <p:ext uri="{BB962C8B-B14F-4D97-AF65-F5344CB8AC3E}">
        <p14:creationId xmlns:p14="http://schemas.microsoft.com/office/powerpoint/2010/main" val="870175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67E80-2360-BF45-ACF1-7A9A1F28D66D}" type="datetimeFigureOut">
              <a:rPr lang="en-US" smtClean="0"/>
              <a:t>10/31/2018</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0E47045A-7FEB-9847-8672-CB9ADA5E1E94}" type="slidenum">
              <a:rPr lang="en-US" smtClean="0"/>
              <a:t>‹#›</a:t>
            </a:fld>
            <a:endParaRPr lang="en-US"/>
          </a:p>
        </p:txBody>
      </p:sp>
    </p:spTree>
    <p:extLst>
      <p:ext uri="{BB962C8B-B14F-4D97-AF65-F5344CB8AC3E}">
        <p14:creationId xmlns:p14="http://schemas.microsoft.com/office/powerpoint/2010/main" val="681303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367E80-2360-BF45-ACF1-7A9A1F28D66D}" type="datetimeFigureOut">
              <a:rPr lang="en-US" smtClean="0"/>
              <a:t>10/31/2018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E47045A-7FEB-9847-8672-CB9ADA5E1E94}" type="slidenum">
              <a:rPr lang="en-US" smtClean="0"/>
              <a:t>‹#›</a:t>
            </a:fld>
            <a:endParaRPr lang="en-US"/>
          </a:p>
        </p:txBody>
      </p:sp>
    </p:spTree>
    <p:extLst>
      <p:ext uri="{BB962C8B-B14F-4D97-AF65-F5344CB8AC3E}">
        <p14:creationId xmlns:p14="http://schemas.microsoft.com/office/powerpoint/2010/main" val="284143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367E80-2360-BF45-ACF1-7A9A1F28D66D}" type="datetimeFigureOut">
              <a:rPr lang="en-US" smtClean="0"/>
              <a:t>10/31/2018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E47045A-7FEB-9847-8672-CB9ADA5E1E94}" type="slidenum">
              <a:rPr lang="en-US" smtClean="0"/>
              <a:t>‹#›</a:t>
            </a:fld>
            <a:endParaRPr lang="en-US"/>
          </a:p>
        </p:txBody>
      </p:sp>
    </p:spTree>
    <p:extLst>
      <p:ext uri="{BB962C8B-B14F-4D97-AF65-F5344CB8AC3E}">
        <p14:creationId xmlns:p14="http://schemas.microsoft.com/office/powerpoint/2010/main" val="175021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67E80-2360-BF45-ACF1-7A9A1F28D66D}" type="datetimeFigureOut">
              <a:rPr lang="en-US" smtClean="0"/>
              <a:t>10/31/2018</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7045A-7FEB-9847-8672-CB9ADA5E1E94}" type="slidenum">
              <a:rPr lang="en-US" smtClean="0"/>
              <a:t>‹#›</a:t>
            </a:fld>
            <a:endParaRPr lang="en-US"/>
          </a:p>
        </p:txBody>
      </p:sp>
      <p:sp>
        <p:nvSpPr>
          <p:cNvPr id="7" name="Footer Placeholder 6">
            <a:extLst>
              <a:ext uri="{FF2B5EF4-FFF2-40B4-BE49-F238E27FC236}">
                <a16:creationId xmlns:a16="http://schemas.microsoft.com/office/drawing/2014/main" id="{92856962-51F1-F548-A23E-BB2253D693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772370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adamschroeder/crimes-new-york-city#NYPD_Complaint_Data_Historic.csv"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web.mta.info/developers/turnstile.html" TargetMode="External"/><Relationship Id="rId4" Type="http://schemas.openxmlformats.org/officeDocument/2006/relationships/hyperlink" Target="https://www.kaggle.com/kentonnlp/2014-new-york-city-taxi-trip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maps.nyc.gov/crime/" TargetMode="External"/><Relationship Id="rId7"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hyperlink" Target="https://pbs.twimg.com/media/B09cXdeCIAAS9zf.png" TargetMode="External"/><Relationship Id="rId4" Type="http://schemas.openxmlformats.org/officeDocument/2006/relationships/hyperlink" Target="https://imgs.6sqft.com/wp-content/uploads/2015/07/20212442/New-york-city-population-day-versus-night.jpg" TargetMode="Externa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bwMode="auto">
          <a:xfrm>
            <a:off x="1525642" y="412905"/>
            <a:ext cx="6689671" cy="18257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46800" tIns="46800" rIns="46800" bIns="46800" anchor="b">
            <a:spAutoFit/>
          </a:bodyP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charset="0"/>
                <a:cs typeface="Arial" charset="0"/>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charset="0"/>
                <a:cs typeface="Arial" charset="0"/>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charset="0"/>
                <a:cs typeface="Arial" charset="0"/>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charset="0"/>
                <a:cs typeface="Arial" charset="0"/>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charset="0"/>
                <a:cs typeface="Arial" charset="0"/>
              </a:defRPr>
            </a:lvl9pPr>
          </a:lstStyle>
          <a:p>
            <a:pPr eaLnBrk="1">
              <a:lnSpc>
                <a:spcPct val="90000"/>
              </a:lnSpc>
              <a:buClrTx/>
              <a:buFontTx/>
              <a:buNone/>
            </a:pPr>
            <a:endParaRPr lang="en-US" altLang="en-US" sz="2500" b="1" dirty="0">
              <a:solidFill>
                <a:srgbClr val="FFFFFF"/>
              </a:solidFill>
              <a:latin typeface="Calibri" charset="0"/>
              <a:ea typeface="Calibri" charset="0"/>
              <a:cs typeface="Calibri" charset="0"/>
            </a:endParaRPr>
          </a:p>
          <a:p>
            <a:pPr algn="l" eaLnBrk="1">
              <a:lnSpc>
                <a:spcPct val="90000"/>
              </a:lnSpc>
              <a:buClrTx/>
              <a:buFontTx/>
              <a:buNone/>
            </a:pPr>
            <a:r>
              <a:rPr lang="en-US" altLang="en-US" sz="2500" dirty="0">
                <a:solidFill>
                  <a:srgbClr val="000000"/>
                </a:solidFill>
                <a:latin typeface="Arial Bold" charset="0"/>
                <a:ea typeface="Arial Bold" charset="0"/>
                <a:cs typeface="Arial Bold" charset="0"/>
              </a:rPr>
              <a:t>E6893 Big Data Analytics:</a:t>
            </a:r>
          </a:p>
          <a:p>
            <a:pPr algn="l" eaLnBrk="1">
              <a:lnSpc>
                <a:spcPct val="90000"/>
              </a:lnSpc>
              <a:buClrTx/>
              <a:buFontTx/>
              <a:buNone/>
            </a:pPr>
            <a:endParaRPr lang="en-US" altLang="en-US" sz="2500" b="1" i="1" dirty="0">
              <a:solidFill>
                <a:srgbClr val="0000FF"/>
              </a:solidFill>
              <a:latin typeface="Calibri" charset="0"/>
              <a:ea typeface="Calibri" charset="0"/>
              <a:cs typeface="Calibri" charset="0"/>
            </a:endParaRPr>
          </a:p>
          <a:p>
            <a:pPr algn="l" eaLnBrk="1">
              <a:lnSpc>
                <a:spcPct val="90000"/>
              </a:lnSpc>
              <a:buClrTx/>
              <a:buFontTx/>
              <a:buNone/>
            </a:pPr>
            <a:r>
              <a:rPr lang="en-US" altLang="en-US" sz="2500" b="1" i="1" dirty="0">
                <a:solidFill>
                  <a:srgbClr val="0000FF"/>
                </a:solidFill>
              </a:rPr>
              <a:t>Relationship between population flow and criminal rate in Manhattan</a:t>
            </a:r>
          </a:p>
        </p:txBody>
      </p:sp>
      <p:sp>
        <p:nvSpPr>
          <p:cNvPr id="5" name="Rectangle 5"/>
          <p:cNvSpPr>
            <a:spLocks noChangeArrowheads="1"/>
          </p:cNvSpPr>
          <p:nvPr/>
        </p:nvSpPr>
        <p:spPr bwMode="auto">
          <a:xfrm>
            <a:off x="1524000" y="2567151"/>
            <a:ext cx="5952912" cy="10178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20" tIns="46800" rIns="4572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Arial" charset="0"/>
                <a:cs typeface="Arial" charset="0"/>
              </a:defRPr>
            </a:lvl5pPr>
            <a:lvl6pPr marL="2514600" indent="-228600" defTabSz="45720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Arial" charset="0"/>
                <a:cs typeface="Arial" charset="0"/>
              </a:defRPr>
            </a:lvl6pPr>
            <a:lvl7pPr marL="2971800" indent="-228600" defTabSz="45720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Arial" charset="0"/>
                <a:cs typeface="Arial" charset="0"/>
              </a:defRPr>
            </a:lvl7pPr>
            <a:lvl8pPr marL="3429000" indent="-228600" defTabSz="45720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Arial" charset="0"/>
                <a:cs typeface="Arial" charset="0"/>
              </a:defRPr>
            </a:lvl8pPr>
            <a:lvl9pPr marL="3886200" indent="-228600" defTabSz="45720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Arial" charset="0"/>
                <a:cs typeface="Arial" charset="0"/>
              </a:defRPr>
            </a:lvl9pPr>
          </a:lstStyle>
          <a:p>
            <a:pPr eaLnBrk="1">
              <a:buSzPct val="100000"/>
              <a:defRPr/>
            </a:pPr>
            <a:r>
              <a:rPr lang="en-US" altLang="en-US" sz="2000" dirty="0"/>
              <a:t>Team Members (with UNI): Yunan Lu (yl4021)</a:t>
            </a:r>
          </a:p>
          <a:p>
            <a:pPr eaLnBrk="1">
              <a:buSzPct val="100000"/>
              <a:defRPr/>
            </a:pPr>
            <a:r>
              <a:rPr lang="en-US" altLang="en-US" sz="2000" dirty="0"/>
              <a:t>							     </a:t>
            </a:r>
            <a:r>
              <a:rPr lang="en-US" altLang="en-US" sz="2000" dirty="0" err="1"/>
              <a:t>Zhicheng</a:t>
            </a:r>
            <a:r>
              <a:rPr lang="en-US" altLang="en-US" sz="2000" dirty="0"/>
              <a:t> Ding (zd2212)</a:t>
            </a:r>
          </a:p>
          <a:p>
            <a:pPr>
              <a:buSzPct val="100000"/>
              <a:defRPr/>
            </a:pPr>
            <a:r>
              <a:rPr lang="en-US" altLang="en-US" sz="2000" dirty="0"/>
              <a:t>							     Lin Bai (lb3161)</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874840"/>
            <a:ext cx="9343697" cy="234274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360950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497873" y="146598"/>
            <a:ext cx="8559800"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6800" tIns="46800" rIns="46800" bIns="46800"/>
          <a:lstStyle>
            <a:lvl1pPr marL="457200" indent="-455613">
              <a:buClr>
                <a:srgbClr val="000000"/>
              </a:buClr>
              <a:buSzPct val="100000"/>
              <a:buFont typeface="Times New Roman"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Arial" charset="0"/>
                <a:cs typeface="Arial" charset="0"/>
              </a:defRPr>
            </a:lvl1pPr>
            <a:lvl2pPr>
              <a:buClr>
                <a:srgbClr val="000000"/>
              </a:buClr>
              <a:buSzPct val="100000"/>
              <a:buFont typeface="Times New Roman"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Arial" charset="0"/>
                <a:cs typeface="Arial" charset="0"/>
              </a:defRPr>
            </a:lvl2pPr>
            <a:lvl3pPr>
              <a:buClr>
                <a:srgbClr val="000000"/>
              </a:buClr>
              <a:buSzPct val="100000"/>
              <a:buFont typeface="Times New Roman"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Arial" charset="0"/>
                <a:cs typeface="Arial" charset="0"/>
              </a:defRPr>
            </a:lvl3pPr>
            <a:lvl4pPr>
              <a:buClr>
                <a:srgbClr val="000000"/>
              </a:buClr>
              <a:buSzPct val="100000"/>
              <a:buFont typeface="Times New Roman"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Arial" charset="0"/>
                <a:cs typeface="Arial" charset="0"/>
              </a:defRPr>
            </a:lvl4pPr>
            <a:lvl5pPr>
              <a:buClr>
                <a:srgbClr val="000000"/>
              </a:buClr>
              <a:buSzPct val="100000"/>
              <a:buFont typeface="Times New Roman"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Arial" charset="0"/>
                <a:cs typeface="Arial" charset="0"/>
              </a:defRPr>
            </a:lvl9pPr>
          </a:lstStyle>
          <a:p>
            <a:pPr eaLnBrk="1">
              <a:lnSpc>
                <a:spcPct val="90000"/>
              </a:lnSpc>
              <a:buClrTx/>
              <a:buFontTx/>
              <a:buNone/>
            </a:pPr>
            <a:r>
              <a:rPr lang="en-US" altLang="en-US" sz="2800" b="1" dirty="0">
                <a:solidFill>
                  <a:srgbClr val="0000FF"/>
                </a:solidFill>
                <a:latin typeface="Arial Bold" charset="0"/>
                <a:ea typeface="Arial Bold" charset="0"/>
                <a:cs typeface="Arial Bold" charset="0"/>
              </a:rPr>
              <a:t>Motivation</a:t>
            </a:r>
            <a:br>
              <a:rPr lang="en-US" altLang="en-US" b="1" dirty="0">
                <a:solidFill>
                  <a:srgbClr val="3333CC"/>
                </a:solidFill>
                <a:latin typeface="Arial Bold" charset="0"/>
                <a:ea typeface="Arial Bold" charset="0"/>
                <a:cs typeface="Arial Bold" charset="0"/>
              </a:rPr>
            </a:br>
            <a:endParaRPr lang="en-US" altLang="en-US" b="1" dirty="0">
              <a:solidFill>
                <a:srgbClr val="3333CC"/>
              </a:solidFill>
              <a:latin typeface="Arial Bold" charset="0"/>
              <a:ea typeface="Arial Bold" charset="0"/>
              <a:cs typeface="Arial Bold" charset="0"/>
            </a:endParaRPr>
          </a:p>
        </p:txBody>
      </p:sp>
      <p:sp>
        <p:nvSpPr>
          <p:cNvPr id="2" name="矩形: 圆角 1">
            <a:extLst>
              <a:ext uri="{FF2B5EF4-FFF2-40B4-BE49-F238E27FC236}">
                <a16:creationId xmlns:a16="http://schemas.microsoft.com/office/drawing/2014/main" id="{9CBC3069-98A4-498E-8439-EA5E472A3AC7}"/>
              </a:ext>
            </a:extLst>
          </p:cNvPr>
          <p:cNvSpPr/>
          <p:nvPr/>
        </p:nvSpPr>
        <p:spPr>
          <a:xfrm>
            <a:off x="599767" y="683342"/>
            <a:ext cx="10527596" cy="2413820"/>
          </a:xfrm>
          <a:prstGeom prst="roundRect">
            <a:avLst/>
          </a:prstGeom>
          <a:ln w="38100">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矩形: 圆角 5">
            <a:extLst>
              <a:ext uri="{FF2B5EF4-FFF2-40B4-BE49-F238E27FC236}">
                <a16:creationId xmlns:a16="http://schemas.microsoft.com/office/drawing/2014/main" id="{91B1F8D0-FB7C-45A6-AB6B-14DBE032DB9D}"/>
              </a:ext>
            </a:extLst>
          </p:cNvPr>
          <p:cNvSpPr/>
          <p:nvPr/>
        </p:nvSpPr>
        <p:spPr>
          <a:xfrm>
            <a:off x="599768" y="3429000"/>
            <a:ext cx="3200400" cy="2745658"/>
          </a:xfrm>
          <a:prstGeom prst="roundRect">
            <a:avLst/>
          </a:prstGeom>
          <a:ln w="381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文本框 6">
            <a:extLst>
              <a:ext uri="{FF2B5EF4-FFF2-40B4-BE49-F238E27FC236}">
                <a16:creationId xmlns:a16="http://schemas.microsoft.com/office/drawing/2014/main" id="{156FAB89-73E9-4532-9526-98AFB49454FA}"/>
              </a:ext>
            </a:extLst>
          </p:cNvPr>
          <p:cNvSpPr txBox="1"/>
          <p:nvPr/>
        </p:nvSpPr>
        <p:spPr>
          <a:xfrm>
            <a:off x="621432" y="3607591"/>
            <a:ext cx="3179276" cy="2585323"/>
          </a:xfrm>
          <a:prstGeom prst="rect">
            <a:avLst/>
          </a:prstGeom>
          <a:noFill/>
        </p:spPr>
        <p:txBody>
          <a:bodyPr wrap="square" rtlCol="0">
            <a:spAutoFit/>
          </a:bodyPr>
          <a:lstStyle/>
          <a:p>
            <a:r>
              <a:rPr lang="en-US" b="1" dirty="0"/>
              <a:t>Crimes and Transportation Map</a:t>
            </a:r>
          </a:p>
          <a:p>
            <a:pPr marL="285750" indent="-285750">
              <a:buFont typeface="Arial" panose="020B0604020202020204" pitchFamily="34" charset="0"/>
              <a:buChar char="•"/>
            </a:pPr>
            <a:r>
              <a:rPr lang="en-US" dirty="0"/>
              <a:t>Crimes Map</a:t>
            </a:r>
          </a:p>
          <a:p>
            <a:pPr marL="285750" indent="-285750">
              <a:buFont typeface="Arial" panose="020B0604020202020204" pitchFamily="34" charset="0"/>
              <a:buChar char="•"/>
            </a:pPr>
            <a:r>
              <a:rPr lang="en-US" dirty="0"/>
              <a:t>Transportation trajectory of taxi and subway to represent the population flow and calculate the population density in each place in certain period</a:t>
            </a:r>
            <a:br>
              <a:rPr lang="en-US" dirty="0"/>
            </a:br>
            <a:endParaRPr lang="en-US" dirty="0"/>
          </a:p>
        </p:txBody>
      </p:sp>
      <p:sp>
        <p:nvSpPr>
          <p:cNvPr id="14" name="矩形: 圆角 13">
            <a:extLst>
              <a:ext uri="{FF2B5EF4-FFF2-40B4-BE49-F238E27FC236}">
                <a16:creationId xmlns:a16="http://schemas.microsoft.com/office/drawing/2014/main" id="{024AF2E5-0329-4473-82E9-E5750E3EE158}"/>
              </a:ext>
            </a:extLst>
          </p:cNvPr>
          <p:cNvSpPr/>
          <p:nvPr/>
        </p:nvSpPr>
        <p:spPr>
          <a:xfrm>
            <a:off x="4263365" y="3443375"/>
            <a:ext cx="3200400" cy="2745658"/>
          </a:xfrm>
          <a:prstGeom prst="roundRect">
            <a:avLst/>
          </a:prstGeom>
          <a:ln w="38100">
            <a:solidFill>
              <a:schemeClr val="bg2">
                <a:lumMod val="9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文本框 15">
            <a:extLst>
              <a:ext uri="{FF2B5EF4-FFF2-40B4-BE49-F238E27FC236}">
                <a16:creationId xmlns:a16="http://schemas.microsoft.com/office/drawing/2014/main" id="{81713941-0CF4-4769-BF80-CBAB803D1180}"/>
              </a:ext>
            </a:extLst>
          </p:cNvPr>
          <p:cNvSpPr txBox="1"/>
          <p:nvPr/>
        </p:nvSpPr>
        <p:spPr>
          <a:xfrm>
            <a:off x="4343106" y="3607591"/>
            <a:ext cx="2729207" cy="2031325"/>
          </a:xfrm>
          <a:prstGeom prst="rect">
            <a:avLst/>
          </a:prstGeom>
          <a:noFill/>
        </p:spPr>
        <p:txBody>
          <a:bodyPr wrap="square" rtlCol="0">
            <a:spAutoFit/>
          </a:bodyPr>
          <a:lstStyle/>
          <a:p>
            <a:r>
              <a:rPr lang="en-US" b="1" dirty="0"/>
              <a:t>Regression Analysis</a:t>
            </a:r>
          </a:p>
          <a:p>
            <a:pPr marL="285750" indent="-285750">
              <a:buFont typeface="Arial" panose="020B0604020202020204" pitchFamily="34" charset="0"/>
              <a:buChar char="•"/>
            </a:pPr>
            <a:r>
              <a:rPr lang="en-US" dirty="0"/>
              <a:t>Visualize relationship between the population density and crime’s frequency</a:t>
            </a:r>
            <a:br>
              <a:rPr lang="en-US" dirty="0"/>
            </a:br>
            <a:br>
              <a:rPr lang="en-US" dirty="0"/>
            </a:br>
            <a:endParaRPr lang="en-US" dirty="0"/>
          </a:p>
        </p:txBody>
      </p:sp>
      <p:sp>
        <p:nvSpPr>
          <p:cNvPr id="17" name="矩形: 圆角 16">
            <a:extLst>
              <a:ext uri="{FF2B5EF4-FFF2-40B4-BE49-F238E27FC236}">
                <a16:creationId xmlns:a16="http://schemas.microsoft.com/office/drawing/2014/main" id="{8F44ABE6-41C3-450E-BC3D-D596ECF0D751}"/>
              </a:ext>
            </a:extLst>
          </p:cNvPr>
          <p:cNvSpPr/>
          <p:nvPr/>
        </p:nvSpPr>
        <p:spPr>
          <a:xfrm>
            <a:off x="7926963" y="3446206"/>
            <a:ext cx="3200400" cy="2745658"/>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文本框 17">
            <a:extLst>
              <a:ext uri="{FF2B5EF4-FFF2-40B4-BE49-F238E27FC236}">
                <a16:creationId xmlns:a16="http://schemas.microsoft.com/office/drawing/2014/main" id="{1B40C714-3384-4445-9D61-739D58138751}"/>
              </a:ext>
            </a:extLst>
          </p:cNvPr>
          <p:cNvSpPr txBox="1"/>
          <p:nvPr/>
        </p:nvSpPr>
        <p:spPr>
          <a:xfrm>
            <a:off x="8006703" y="3607591"/>
            <a:ext cx="2987527" cy="2862322"/>
          </a:xfrm>
          <a:prstGeom prst="rect">
            <a:avLst/>
          </a:prstGeom>
          <a:noFill/>
        </p:spPr>
        <p:txBody>
          <a:bodyPr wrap="square" rtlCol="0">
            <a:spAutoFit/>
          </a:bodyPr>
          <a:lstStyle/>
          <a:p>
            <a:r>
              <a:rPr lang="en-US" b="1" dirty="0"/>
              <a:t>Sentiment Analysis</a:t>
            </a:r>
          </a:p>
          <a:p>
            <a:pPr marL="285750" indent="-285750">
              <a:buFont typeface="Arial" panose="020B0604020202020204" pitchFamily="34" charset="0"/>
              <a:buChar char="•"/>
            </a:pPr>
            <a:r>
              <a:rPr lang="en-US" dirty="0"/>
              <a:t>Sentiment analysis of Twitter based on the time to describe people’s mood or attitude towards the traffic situation</a:t>
            </a:r>
          </a:p>
          <a:p>
            <a:br>
              <a:rPr lang="en-US" dirty="0"/>
            </a:br>
            <a:br>
              <a:rPr lang="en-US" dirty="0"/>
            </a:br>
            <a:br>
              <a:rPr lang="en-US" dirty="0"/>
            </a:br>
            <a:endParaRPr lang="en-US" dirty="0"/>
          </a:p>
        </p:txBody>
      </p:sp>
      <p:sp>
        <p:nvSpPr>
          <p:cNvPr id="19" name="文本框 18">
            <a:extLst>
              <a:ext uri="{FF2B5EF4-FFF2-40B4-BE49-F238E27FC236}">
                <a16:creationId xmlns:a16="http://schemas.microsoft.com/office/drawing/2014/main" id="{E7935801-D50A-4820-9EAB-4FA403553ABB}"/>
              </a:ext>
            </a:extLst>
          </p:cNvPr>
          <p:cNvSpPr txBox="1"/>
          <p:nvPr/>
        </p:nvSpPr>
        <p:spPr>
          <a:xfrm>
            <a:off x="820992" y="855073"/>
            <a:ext cx="10173239" cy="2031325"/>
          </a:xfrm>
          <a:prstGeom prst="rect">
            <a:avLst/>
          </a:prstGeom>
          <a:noFill/>
        </p:spPr>
        <p:txBody>
          <a:bodyPr wrap="square" rtlCol="0">
            <a:spAutoFit/>
          </a:bodyPr>
          <a:lstStyle/>
          <a:p>
            <a:pPr algn="just"/>
            <a:r>
              <a:rPr lang="en-US" dirty="0"/>
              <a:t>Every day, large amount of people would rush to the school or work place in the morning and go back home in the evening through public transportation, e.g. taxi, subway. At the same time, crimes happens at everywhere. But whether it exists any pattern between the population density and the frequency of crimes? In a specific area, will it has more or less crimes when it is crowed? Besides, using the sentiment analysis of twitter we can describe the people’s attitude towards the traffic situation during the day.</a:t>
            </a:r>
          </a:p>
          <a:p>
            <a:pPr algn="just"/>
            <a:r>
              <a:rPr lang="en-US" dirty="0"/>
              <a:t>With this prediction, we could do better in police </a:t>
            </a:r>
            <a:r>
              <a:rPr lang="en-US" altLang="zh-CN" dirty="0"/>
              <a:t>resource </a:t>
            </a:r>
            <a:r>
              <a:rPr lang="en-US" dirty="0"/>
              <a:t>distribution and give some suggestions to the public. </a:t>
            </a:r>
          </a:p>
        </p:txBody>
      </p:sp>
    </p:spTree>
    <p:extLst>
      <p:ext uri="{BB962C8B-B14F-4D97-AF65-F5344CB8AC3E}">
        <p14:creationId xmlns:p14="http://schemas.microsoft.com/office/powerpoint/2010/main" val="1849141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p:nvPr/>
        </p:nvSpPr>
        <p:spPr>
          <a:xfrm>
            <a:off x="549800" y="2087375"/>
            <a:ext cx="10078200" cy="4370700"/>
          </a:xfrm>
          <a:prstGeom prst="rect">
            <a:avLst/>
          </a:prstGeom>
          <a:solidFill>
            <a:srgbClr val="EFEFEF"/>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a:t>Algorithm</a:t>
            </a:r>
            <a:endParaRPr/>
          </a:p>
        </p:txBody>
      </p:sp>
      <p:sp>
        <p:nvSpPr>
          <p:cNvPr id="106" name="Google Shape;106;p15"/>
          <p:cNvSpPr/>
          <p:nvPr/>
        </p:nvSpPr>
        <p:spPr>
          <a:xfrm>
            <a:off x="7998542" y="2496288"/>
            <a:ext cx="2411568" cy="37125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US" dirty="0"/>
              <a:t>Frontend - Visualization</a:t>
            </a:r>
            <a:endParaRPr dirty="0"/>
          </a:p>
        </p:txBody>
      </p:sp>
      <p:sp>
        <p:nvSpPr>
          <p:cNvPr id="107" name="Google Shape;107;p15"/>
          <p:cNvSpPr/>
          <p:nvPr/>
        </p:nvSpPr>
        <p:spPr>
          <a:xfrm>
            <a:off x="4456335" y="2496288"/>
            <a:ext cx="2310600" cy="37125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US"/>
              <a:t>Backend - Modeling</a:t>
            </a:r>
            <a:endParaRPr/>
          </a:p>
        </p:txBody>
      </p:sp>
      <p:sp>
        <p:nvSpPr>
          <p:cNvPr id="108" name="Google Shape;108;p15"/>
          <p:cNvSpPr/>
          <p:nvPr/>
        </p:nvSpPr>
        <p:spPr>
          <a:xfrm>
            <a:off x="753335" y="2496288"/>
            <a:ext cx="2310600" cy="37125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US"/>
              <a:t>Data Preprocessing</a:t>
            </a:r>
            <a:endParaRPr/>
          </a:p>
        </p:txBody>
      </p:sp>
      <p:sp>
        <p:nvSpPr>
          <p:cNvPr id="109" name="Google Shape;109;p15"/>
          <p:cNvSpPr txBox="1"/>
          <p:nvPr/>
        </p:nvSpPr>
        <p:spPr>
          <a:xfrm>
            <a:off x="477985" y="125385"/>
            <a:ext cx="8559800" cy="692150"/>
          </a:xfrm>
          <a:prstGeom prst="rect">
            <a:avLst/>
          </a:prstGeom>
          <a:noFill/>
          <a:ln>
            <a:noFill/>
          </a:ln>
        </p:spPr>
        <p:txBody>
          <a:bodyPr spcFirstLastPara="1" wrap="square" lIns="46800" tIns="46800" rIns="46800" bIns="46800" anchor="t" anchorCtr="0">
            <a:noAutofit/>
          </a:bodyPr>
          <a:lstStyle/>
          <a:p>
            <a:pPr marL="457200" marR="0" lvl="0" indent="-455613" algn="l" rtl="0">
              <a:lnSpc>
                <a:spcPct val="90000"/>
              </a:lnSpc>
              <a:spcBef>
                <a:spcPts val="0"/>
              </a:spcBef>
              <a:spcAft>
                <a:spcPts val="0"/>
              </a:spcAft>
              <a:buNone/>
            </a:pPr>
            <a:r>
              <a:rPr lang="en-US" sz="2800" b="1" i="0" u="none" strike="noStrike" cap="none" dirty="0">
                <a:solidFill>
                  <a:srgbClr val="0000FF"/>
                </a:solidFill>
                <a:latin typeface="Arial"/>
                <a:ea typeface="Arial"/>
                <a:cs typeface="Arial"/>
                <a:sym typeface="Arial"/>
              </a:rPr>
              <a:t>Dataset, Algorithm, and Tools</a:t>
            </a:r>
            <a:endParaRPr dirty="0"/>
          </a:p>
        </p:txBody>
      </p:sp>
      <p:sp>
        <p:nvSpPr>
          <p:cNvPr id="110" name="Google Shape;110;p15"/>
          <p:cNvSpPr/>
          <p:nvPr/>
        </p:nvSpPr>
        <p:spPr>
          <a:xfrm>
            <a:off x="1045235" y="2688013"/>
            <a:ext cx="1726800" cy="634200"/>
          </a:xfrm>
          <a:prstGeom prst="roundRect">
            <a:avLst>
              <a:gd name="adj" fmla="val 16667"/>
            </a:avLst>
          </a:prstGeom>
          <a:solidFill>
            <a:srgbClr val="A4C2F4"/>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a:t>Data Mining</a:t>
            </a:r>
            <a:endParaRPr/>
          </a:p>
        </p:txBody>
      </p:sp>
      <p:sp>
        <p:nvSpPr>
          <p:cNvPr id="111" name="Google Shape;111;p15"/>
          <p:cNvSpPr txBox="1"/>
          <p:nvPr/>
        </p:nvSpPr>
        <p:spPr>
          <a:xfrm>
            <a:off x="702698" y="675922"/>
            <a:ext cx="3858600" cy="126966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t>Dataset</a:t>
            </a:r>
            <a:endParaRPr dirty="0"/>
          </a:p>
          <a:p>
            <a:pPr marL="457200" lvl="0" indent="-317500" algn="l" rtl="0">
              <a:spcBef>
                <a:spcPts val="0"/>
              </a:spcBef>
              <a:spcAft>
                <a:spcPts val="0"/>
              </a:spcAft>
              <a:buSzPts val="1400"/>
              <a:buAutoNum type="arabicPeriod"/>
            </a:pPr>
            <a:r>
              <a:rPr lang="en-US" u="sng" dirty="0">
                <a:solidFill>
                  <a:schemeClr val="hlink"/>
                </a:solidFill>
              </a:rPr>
              <a:t>New York City </a:t>
            </a:r>
            <a:r>
              <a:rPr lang="en-US" u="sng" dirty="0">
                <a:solidFill>
                  <a:schemeClr val="hlink"/>
                </a:solidFill>
                <a:hlinkClick r:id="rId3"/>
              </a:rPr>
              <a:t>Crime</a:t>
            </a:r>
            <a:endParaRPr dirty="0"/>
          </a:p>
          <a:p>
            <a:pPr marL="457200" lvl="0" indent="-317500" algn="l" rtl="0">
              <a:spcBef>
                <a:spcPts val="0"/>
              </a:spcBef>
              <a:spcAft>
                <a:spcPts val="0"/>
              </a:spcAft>
              <a:buSzPts val="1400"/>
              <a:buAutoNum type="arabicPeriod"/>
            </a:pPr>
            <a:r>
              <a:rPr lang="en-US" u="sng" dirty="0">
                <a:solidFill>
                  <a:schemeClr val="hlink"/>
                </a:solidFill>
                <a:hlinkClick r:id="rId4"/>
              </a:rPr>
              <a:t>Taxi</a:t>
            </a:r>
            <a:r>
              <a:rPr lang="en-US" dirty="0">
                <a:solidFill>
                  <a:schemeClr val="hlink"/>
                </a:solidFill>
              </a:rPr>
              <a:t>;</a:t>
            </a:r>
            <a:r>
              <a:rPr lang="en-US" u="sng" dirty="0">
                <a:solidFill>
                  <a:schemeClr val="hlink"/>
                </a:solidFill>
              </a:rPr>
              <a:t> </a:t>
            </a:r>
            <a:r>
              <a:rPr lang="en-US" u="sng" dirty="0">
                <a:solidFill>
                  <a:schemeClr val="hlink"/>
                </a:solidFill>
                <a:hlinkClick r:id="rId5"/>
              </a:rPr>
              <a:t>Subway</a:t>
            </a:r>
            <a:endParaRPr dirty="0"/>
          </a:p>
          <a:p>
            <a:pPr marL="457200" lvl="0" indent="-317500" algn="l" rtl="0">
              <a:spcBef>
                <a:spcPts val="0"/>
              </a:spcBef>
              <a:spcAft>
                <a:spcPts val="0"/>
              </a:spcAft>
              <a:buSzPts val="1400"/>
              <a:buAutoNum type="arabicPeriod"/>
            </a:pPr>
            <a:r>
              <a:rPr lang="en-US" u="sng" dirty="0">
                <a:solidFill>
                  <a:schemeClr val="hlink"/>
                </a:solidFill>
              </a:rPr>
              <a:t>Tweet Context (traffic)</a:t>
            </a:r>
            <a:endParaRPr dirty="0"/>
          </a:p>
        </p:txBody>
      </p:sp>
      <p:sp>
        <p:nvSpPr>
          <p:cNvPr id="112" name="Google Shape;112;p15"/>
          <p:cNvSpPr txBox="1"/>
          <p:nvPr/>
        </p:nvSpPr>
        <p:spPr>
          <a:xfrm>
            <a:off x="5842701" y="685514"/>
            <a:ext cx="1782215" cy="114813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t>Tools</a:t>
            </a:r>
            <a:endParaRPr dirty="0"/>
          </a:p>
          <a:p>
            <a:pPr marL="457200" lvl="0" indent="-317500" algn="l" rtl="0">
              <a:spcBef>
                <a:spcPts val="0"/>
              </a:spcBef>
              <a:spcAft>
                <a:spcPts val="0"/>
              </a:spcAft>
              <a:buSzPts val="1400"/>
              <a:buChar char="●"/>
            </a:pPr>
            <a:r>
              <a:rPr lang="en-US" dirty="0"/>
              <a:t>d3.js</a:t>
            </a:r>
            <a:endParaRPr dirty="0"/>
          </a:p>
          <a:p>
            <a:pPr marL="457200" lvl="0" indent="-317500" algn="l" rtl="0">
              <a:spcBef>
                <a:spcPts val="0"/>
              </a:spcBef>
              <a:spcAft>
                <a:spcPts val="0"/>
              </a:spcAft>
              <a:buSzPts val="1400"/>
              <a:buChar char="●"/>
            </a:pPr>
            <a:r>
              <a:rPr lang="en-US" dirty="0"/>
              <a:t>dimple.js</a:t>
            </a:r>
            <a:endParaRPr dirty="0"/>
          </a:p>
          <a:p>
            <a:pPr marL="457200" lvl="0" indent="-317500" algn="l" rtl="0">
              <a:spcBef>
                <a:spcPts val="0"/>
              </a:spcBef>
              <a:spcAft>
                <a:spcPts val="0"/>
              </a:spcAft>
              <a:buSzPts val="1400"/>
              <a:buChar char="●"/>
            </a:pPr>
            <a:r>
              <a:rPr lang="en-US" dirty="0" err="1"/>
              <a:t>nodejs</a:t>
            </a:r>
            <a:endParaRPr lang="en-US" dirty="0"/>
          </a:p>
        </p:txBody>
      </p:sp>
      <p:sp>
        <p:nvSpPr>
          <p:cNvPr id="113" name="Google Shape;113;p15"/>
          <p:cNvSpPr/>
          <p:nvPr/>
        </p:nvSpPr>
        <p:spPr>
          <a:xfrm>
            <a:off x="1045235" y="3872913"/>
            <a:ext cx="1726800" cy="634200"/>
          </a:xfrm>
          <a:prstGeom prst="roundRect">
            <a:avLst>
              <a:gd name="adj" fmla="val 16667"/>
            </a:avLst>
          </a:prstGeom>
          <a:solidFill>
            <a:srgbClr val="A4C2F4"/>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a:t>Data Cleanup</a:t>
            </a:r>
            <a:endParaRPr/>
          </a:p>
        </p:txBody>
      </p:sp>
      <p:sp>
        <p:nvSpPr>
          <p:cNvPr id="114" name="Google Shape;114;p15"/>
          <p:cNvSpPr/>
          <p:nvPr/>
        </p:nvSpPr>
        <p:spPr>
          <a:xfrm>
            <a:off x="1045235" y="5057813"/>
            <a:ext cx="1726800" cy="634200"/>
          </a:xfrm>
          <a:prstGeom prst="roundRect">
            <a:avLst>
              <a:gd name="adj" fmla="val 16667"/>
            </a:avLst>
          </a:prstGeom>
          <a:solidFill>
            <a:srgbClr val="A4C2F4"/>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a:t>Feature Extraction</a:t>
            </a:r>
            <a:endParaRPr/>
          </a:p>
        </p:txBody>
      </p:sp>
      <p:sp>
        <p:nvSpPr>
          <p:cNvPr id="115" name="Google Shape;115;p15"/>
          <p:cNvSpPr/>
          <p:nvPr/>
        </p:nvSpPr>
        <p:spPr>
          <a:xfrm>
            <a:off x="4748235" y="3144963"/>
            <a:ext cx="1726800" cy="634200"/>
          </a:xfrm>
          <a:prstGeom prst="roundRect">
            <a:avLst>
              <a:gd name="adj" fmla="val 16667"/>
            </a:avLst>
          </a:prstGeom>
          <a:solidFill>
            <a:srgbClr val="A4C2F4"/>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a:t>Data Aggregation</a:t>
            </a:r>
            <a:endParaRPr/>
          </a:p>
        </p:txBody>
      </p:sp>
      <p:sp>
        <p:nvSpPr>
          <p:cNvPr id="116" name="Google Shape;116;p15"/>
          <p:cNvSpPr/>
          <p:nvPr/>
        </p:nvSpPr>
        <p:spPr>
          <a:xfrm>
            <a:off x="4771785" y="4600863"/>
            <a:ext cx="1726800" cy="782298"/>
          </a:xfrm>
          <a:prstGeom prst="roundRect">
            <a:avLst>
              <a:gd name="adj" fmla="val 16667"/>
            </a:avLst>
          </a:prstGeom>
          <a:solidFill>
            <a:srgbClr val="A4C2F4"/>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dirty="0"/>
              <a:t>Natural Language Processing</a:t>
            </a:r>
            <a:endParaRPr dirty="0"/>
          </a:p>
        </p:txBody>
      </p:sp>
      <p:sp>
        <p:nvSpPr>
          <p:cNvPr id="117" name="Google Shape;117;p15"/>
          <p:cNvSpPr/>
          <p:nvPr/>
        </p:nvSpPr>
        <p:spPr>
          <a:xfrm>
            <a:off x="8391410" y="3872913"/>
            <a:ext cx="1726800" cy="634200"/>
          </a:xfrm>
          <a:prstGeom prst="roundRect">
            <a:avLst>
              <a:gd name="adj" fmla="val 16667"/>
            </a:avLst>
          </a:prstGeom>
          <a:solidFill>
            <a:srgbClr val="A4C2F4"/>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a:t>Data Visualization</a:t>
            </a:r>
            <a:endParaRPr/>
          </a:p>
        </p:txBody>
      </p:sp>
      <p:sp>
        <p:nvSpPr>
          <p:cNvPr id="118" name="Google Shape;118;p15"/>
          <p:cNvSpPr/>
          <p:nvPr/>
        </p:nvSpPr>
        <p:spPr>
          <a:xfrm>
            <a:off x="1751385" y="3370322"/>
            <a:ext cx="227400" cy="409200"/>
          </a:xfrm>
          <a:prstGeom prst="downArrow">
            <a:avLst>
              <a:gd name="adj1" fmla="val 50000"/>
              <a:gd name="adj2" fmla="val 50000"/>
            </a:avLst>
          </a:prstGeom>
          <a:solidFill>
            <a:schemeClr val="dk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1751385" y="4602038"/>
            <a:ext cx="227400" cy="409200"/>
          </a:xfrm>
          <a:prstGeom prst="downArrow">
            <a:avLst>
              <a:gd name="adj1" fmla="val 50000"/>
              <a:gd name="adj2" fmla="val 50000"/>
            </a:avLst>
          </a:prstGeom>
          <a:solidFill>
            <a:schemeClr val="dk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rot="-8097467">
            <a:off x="3615602" y="3071832"/>
            <a:ext cx="287863" cy="2237781"/>
          </a:xfrm>
          <a:prstGeom prst="downArrow">
            <a:avLst>
              <a:gd name="adj1" fmla="val 50000"/>
              <a:gd name="adj2" fmla="val 50000"/>
            </a:avLst>
          </a:prstGeom>
          <a:solidFill>
            <a:schemeClr val="dk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rot="-6073682">
            <a:off x="3683894" y="4317262"/>
            <a:ext cx="288115" cy="1622785"/>
          </a:xfrm>
          <a:prstGeom prst="downArrow">
            <a:avLst>
              <a:gd name="adj1" fmla="val 50000"/>
              <a:gd name="adj2" fmla="val 50000"/>
            </a:avLst>
          </a:prstGeom>
          <a:solidFill>
            <a:schemeClr val="dk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rot="-4450122">
            <a:off x="7319407" y="2847281"/>
            <a:ext cx="227634" cy="1739689"/>
          </a:xfrm>
          <a:prstGeom prst="downArrow">
            <a:avLst>
              <a:gd name="adj1" fmla="val 50000"/>
              <a:gd name="adj2" fmla="val 50000"/>
            </a:avLst>
          </a:prstGeom>
          <a:solidFill>
            <a:schemeClr val="dk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rot="-6349878" flipH="1">
            <a:off x="7319407" y="3794606"/>
            <a:ext cx="227634" cy="1739689"/>
          </a:xfrm>
          <a:prstGeom prst="downArrow">
            <a:avLst>
              <a:gd name="adj1" fmla="val 50000"/>
              <a:gd name="adj2" fmla="val 50000"/>
            </a:avLst>
          </a:prstGeom>
          <a:solidFill>
            <a:schemeClr val="dk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矩形: 圆角 1">
            <a:extLst>
              <a:ext uri="{FF2B5EF4-FFF2-40B4-BE49-F238E27FC236}">
                <a16:creationId xmlns:a16="http://schemas.microsoft.com/office/drawing/2014/main" id="{F752E5C3-8D82-48A4-9770-1EC26173349D}"/>
              </a:ext>
            </a:extLst>
          </p:cNvPr>
          <p:cNvSpPr/>
          <p:nvPr/>
        </p:nvSpPr>
        <p:spPr>
          <a:xfrm>
            <a:off x="600904" y="592589"/>
            <a:ext cx="4477426" cy="139216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圆角 2">
            <a:extLst>
              <a:ext uri="{FF2B5EF4-FFF2-40B4-BE49-F238E27FC236}">
                <a16:creationId xmlns:a16="http://schemas.microsoft.com/office/drawing/2014/main" id="{DDF2569C-80B8-471D-AE84-8356762EC3EF}"/>
              </a:ext>
            </a:extLst>
          </p:cNvPr>
          <p:cNvSpPr/>
          <p:nvPr/>
        </p:nvSpPr>
        <p:spPr>
          <a:xfrm>
            <a:off x="5707626" y="594355"/>
            <a:ext cx="4920374" cy="139216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框 3">
            <a:extLst>
              <a:ext uri="{FF2B5EF4-FFF2-40B4-BE49-F238E27FC236}">
                <a16:creationId xmlns:a16="http://schemas.microsoft.com/office/drawing/2014/main" id="{CCA192B2-1E1B-4709-AE39-BECAFA5585CE}"/>
              </a:ext>
            </a:extLst>
          </p:cNvPr>
          <p:cNvSpPr txBox="1"/>
          <p:nvPr/>
        </p:nvSpPr>
        <p:spPr>
          <a:xfrm>
            <a:off x="7273569" y="741520"/>
            <a:ext cx="3509492" cy="1477328"/>
          </a:xfrm>
          <a:prstGeom prst="rect">
            <a:avLst/>
          </a:prstGeom>
          <a:noFill/>
        </p:spPr>
        <p:txBody>
          <a:bodyPr wrap="square" rtlCol="0">
            <a:spAutoFit/>
          </a:bodyPr>
          <a:lstStyle/>
          <a:p>
            <a:pPr marL="457200" lvl="0" indent="-317500">
              <a:buSzPts val="1400"/>
              <a:buChar char="●"/>
            </a:pPr>
            <a:r>
              <a:rPr lang="en-US" dirty="0"/>
              <a:t>html</a:t>
            </a:r>
          </a:p>
          <a:p>
            <a:pPr marL="457200" lvl="0" indent="-317500">
              <a:buSzPts val="1400"/>
              <a:buChar char="●"/>
            </a:pPr>
            <a:r>
              <a:rPr lang="en-US" dirty="0" err="1"/>
              <a:t>javascript</a:t>
            </a:r>
            <a:endParaRPr lang="en-US" dirty="0"/>
          </a:p>
          <a:p>
            <a:pPr marL="457200" lvl="0" indent="-317500">
              <a:buSzPts val="1400"/>
              <a:buChar char="●"/>
            </a:pPr>
            <a:r>
              <a:rPr lang="en-US" dirty="0" err="1"/>
              <a:t>css</a:t>
            </a:r>
            <a:endParaRPr lang="en-US" dirty="0"/>
          </a:p>
          <a:p>
            <a:pPr marL="457200" lvl="0" indent="-317500">
              <a:buSzPts val="1400"/>
              <a:buChar char="●"/>
            </a:pPr>
            <a:r>
              <a:rPr lang="en-US" dirty="0"/>
              <a:t>Natural Language Processing</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1251E2B-9723-4B83-A3D0-DEDC1FBA1EE5}"/>
              </a:ext>
            </a:extLst>
          </p:cNvPr>
          <p:cNvPicPr>
            <a:picLocks noChangeAspect="1"/>
          </p:cNvPicPr>
          <p:nvPr/>
        </p:nvPicPr>
        <p:blipFill rotWithShape="1">
          <a:blip r:embed="rId2"/>
          <a:srcRect t="10179" b="8961"/>
          <a:stretch/>
        </p:blipFill>
        <p:spPr>
          <a:xfrm>
            <a:off x="524797" y="422729"/>
            <a:ext cx="4749530" cy="2560320"/>
          </a:xfrm>
          <a:prstGeom prst="rect">
            <a:avLst/>
          </a:prstGeom>
        </p:spPr>
      </p:pic>
      <p:sp>
        <p:nvSpPr>
          <p:cNvPr id="3" name="文本框 2">
            <a:extLst>
              <a:ext uri="{FF2B5EF4-FFF2-40B4-BE49-F238E27FC236}">
                <a16:creationId xmlns:a16="http://schemas.microsoft.com/office/drawing/2014/main" id="{72AF8E1A-9FBE-43AF-960E-2B6809BC24F7}"/>
              </a:ext>
            </a:extLst>
          </p:cNvPr>
          <p:cNvSpPr txBox="1"/>
          <p:nvPr/>
        </p:nvSpPr>
        <p:spPr>
          <a:xfrm>
            <a:off x="160081" y="5551748"/>
            <a:ext cx="11934518" cy="923330"/>
          </a:xfrm>
          <a:prstGeom prst="rect">
            <a:avLst/>
          </a:prstGeom>
          <a:noFill/>
        </p:spPr>
        <p:txBody>
          <a:bodyPr wrap="square" rtlCol="0">
            <a:spAutoFit/>
          </a:bodyPr>
          <a:lstStyle/>
          <a:p>
            <a:r>
              <a:rPr lang="en-US" dirty="0"/>
              <a:t>Reference:[1] </a:t>
            </a:r>
            <a:r>
              <a:rPr lang="en-US" dirty="0">
                <a:hlinkClick r:id="rId3"/>
              </a:rPr>
              <a:t>https://maps.nyc.gov/crime/</a:t>
            </a:r>
            <a:endParaRPr lang="en-US" dirty="0"/>
          </a:p>
          <a:p>
            <a:r>
              <a:rPr lang="en-US" dirty="0"/>
              <a:t>	  [2] </a:t>
            </a:r>
            <a:r>
              <a:rPr lang="en-US" dirty="0">
                <a:hlinkClick r:id="rId4"/>
              </a:rPr>
              <a:t>https://imgs.6sqft.com/wp-content/uploads/2015/07/20212442/New-york-city-population-day-versus-night.jpg</a:t>
            </a:r>
            <a:endParaRPr lang="en-US" dirty="0"/>
          </a:p>
          <a:p>
            <a:r>
              <a:rPr lang="en-US" dirty="0"/>
              <a:t>	  [3] </a:t>
            </a:r>
            <a:r>
              <a:rPr lang="en-US" dirty="0">
                <a:hlinkClick r:id="rId5"/>
              </a:rPr>
              <a:t>https://pbs.twimg.com/media/B09cXdeCIAAS9zf.png</a:t>
            </a:r>
            <a:r>
              <a:rPr lang="en-US" dirty="0"/>
              <a:t> </a:t>
            </a:r>
          </a:p>
        </p:txBody>
      </p:sp>
      <p:pic>
        <p:nvPicPr>
          <p:cNvPr id="1026" name="Picture 2" descr="https://imgs.6sqft.com/wp-content/uploads/2015/07/20212442/New-york-city-population-day-versus-night.jpg">
            <a:extLst>
              <a:ext uri="{FF2B5EF4-FFF2-40B4-BE49-F238E27FC236}">
                <a16:creationId xmlns:a16="http://schemas.microsoft.com/office/drawing/2014/main" id="{1EEE9B98-F444-4BA4-9349-4A19840DC5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9352" y="401805"/>
            <a:ext cx="5390148" cy="25603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pbs.twimg.com/media/B09cXdeCIAAS9zf.png">
            <a:extLst>
              <a:ext uri="{FF2B5EF4-FFF2-40B4-BE49-F238E27FC236}">
                <a16:creationId xmlns:a16="http://schemas.microsoft.com/office/drawing/2014/main" id="{21755753-0665-4FC8-854F-F24E1D83EF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05198" y="3416226"/>
            <a:ext cx="1973325" cy="18288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a:extLst>
              <a:ext uri="{FF2B5EF4-FFF2-40B4-BE49-F238E27FC236}">
                <a16:creationId xmlns:a16="http://schemas.microsoft.com/office/drawing/2014/main" id="{B2049A89-3AFC-49E3-8D33-87B001DB5E61}"/>
              </a:ext>
            </a:extLst>
          </p:cNvPr>
          <p:cNvCxnSpPr/>
          <p:nvPr/>
        </p:nvCxnSpPr>
        <p:spPr>
          <a:xfrm>
            <a:off x="55921" y="5551748"/>
            <a:ext cx="12142839" cy="0"/>
          </a:xfrm>
          <a:prstGeom prst="line">
            <a:avLst/>
          </a:prstGeom>
          <a:ln w="12700"/>
        </p:spPr>
        <p:style>
          <a:lnRef idx="1">
            <a:schemeClr val="dk1"/>
          </a:lnRef>
          <a:fillRef idx="0">
            <a:schemeClr val="dk1"/>
          </a:fillRef>
          <a:effectRef idx="0">
            <a:schemeClr val="dk1"/>
          </a:effectRef>
          <a:fontRef idx="minor">
            <a:schemeClr val="tx1"/>
          </a:fontRef>
        </p:style>
      </p:cxnSp>
      <p:sp>
        <p:nvSpPr>
          <p:cNvPr id="6" name="文本框 5">
            <a:extLst>
              <a:ext uri="{FF2B5EF4-FFF2-40B4-BE49-F238E27FC236}">
                <a16:creationId xmlns:a16="http://schemas.microsoft.com/office/drawing/2014/main" id="{8CA42CB9-84A4-4E5D-B3E6-EF96A02AAE8D}"/>
              </a:ext>
            </a:extLst>
          </p:cNvPr>
          <p:cNvSpPr txBox="1"/>
          <p:nvPr/>
        </p:nvSpPr>
        <p:spPr>
          <a:xfrm>
            <a:off x="2064775" y="3116518"/>
            <a:ext cx="2772696" cy="369332"/>
          </a:xfrm>
          <a:prstGeom prst="rect">
            <a:avLst/>
          </a:prstGeom>
          <a:noFill/>
        </p:spPr>
        <p:txBody>
          <a:bodyPr wrap="square" rtlCol="0">
            <a:spAutoFit/>
          </a:bodyPr>
          <a:lstStyle/>
          <a:p>
            <a:r>
              <a:rPr lang="en-US" dirty="0"/>
              <a:t>Crime Map [1]</a:t>
            </a:r>
          </a:p>
        </p:txBody>
      </p:sp>
      <p:sp>
        <p:nvSpPr>
          <p:cNvPr id="7" name="文本框 6">
            <a:extLst>
              <a:ext uri="{FF2B5EF4-FFF2-40B4-BE49-F238E27FC236}">
                <a16:creationId xmlns:a16="http://schemas.microsoft.com/office/drawing/2014/main" id="{D8F73BD0-1CAE-4797-B2AC-0F3BFDC89959}"/>
              </a:ext>
            </a:extLst>
          </p:cNvPr>
          <p:cNvSpPr txBox="1"/>
          <p:nvPr/>
        </p:nvSpPr>
        <p:spPr>
          <a:xfrm>
            <a:off x="7649497" y="3116518"/>
            <a:ext cx="2871020" cy="369332"/>
          </a:xfrm>
          <a:prstGeom prst="rect">
            <a:avLst/>
          </a:prstGeom>
          <a:noFill/>
        </p:spPr>
        <p:txBody>
          <a:bodyPr wrap="square" rtlCol="0">
            <a:spAutoFit/>
          </a:bodyPr>
          <a:lstStyle/>
          <a:p>
            <a:r>
              <a:rPr lang="en-US" dirty="0"/>
              <a:t>Transportation Map [2]</a:t>
            </a:r>
          </a:p>
        </p:txBody>
      </p:sp>
      <p:sp>
        <p:nvSpPr>
          <p:cNvPr id="8" name="文本框 7">
            <a:extLst>
              <a:ext uri="{FF2B5EF4-FFF2-40B4-BE49-F238E27FC236}">
                <a16:creationId xmlns:a16="http://schemas.microsoft.com/office/drawing/2014/main" id="{F7454F26-272A-43E2-B494-C3D05D5301D1}"/>
              </a:ext>
            </a:extLst>
          </p:cNvPr>
          <p:cNvSpPr txBox="1"/>
          <p:nvPr/>
        </p:nvSpPr>
        <p:spPr>
          <a:xfrm>
            <a:off x="4144296" y="5246387"/>
            <a:ext cx="3298724" cy="369332"/>
          </a:xfrm>
          <a:prstGeom prst="rect">
            <a:avLst/>
          </a:prstGeom>
          <a:noFill/>
        </p:spPr>
        <p:txBody>
          <a:bodyPr wrap="square" rtlCol="0">
            <a:spAutoFit/>
          </a:bodyPr>
          <a:lstStyle/>
          <a:p>
            <a:r>
              <a:rPr lang="en-US" dirty="0"/>
              <a:t>Sentiment Analysis of Twitter [3]</a:t>
            </a:r>
          </a:p>
        </p:txBody>
      </p:sp>
    </p:spTree>
    <p:extLst>
      <p:ext uri="{BB962C8B-B14F-4D97-AF65-F5344CB8AC3E}">
        <p14:creationId xmlns:p14="http://schemas.microsoft.com/office/powerpoint/2010/main" val="3565299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463917" y="143363"/>
            <a:ext cx="8559800"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6800" tIns="46800" rIns="46800" bIns="46800"/>
          <a:lstStyle>
            <a:lvl1pPr marL="457200" indent="-455613">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1pPr>
            <a:lvl2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2pPr>
            <a:lvl3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3pPr>
            <a:lvl4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4pPr>
            <a:lvl5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5pPr>
            <a:lvl6pPr marL="2514600" indent="-228600" defTabSz="457200" fontAlgn="base" hangingPunct="0">
              <a:spcBef>
                <a:spcPct val="0"/>
              </a:spcBef>
              <a:spcAft>
                <a:spcPct val="0"/>
              </a:spcAft>
              <a:buClr>
                <a:srgbClr val="000000"/>
              </a:buClr>
              <a:buSzPct val="100000"/>
              <a:buFont typeface="Times New Roman"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6pPr>
            <a:lvl7pPr marL="2971800" indent="-228600" defTabSz="457200" fontAlgn="base" hangingPunct="0">
              <a:spcBef>
                <a:spcPct val="0"/>
              </a:spcBef>
              <a:spcAft>
                <a:spcPct val="0"/>
              </a:spcAft>
              <a:buClr>
                <a:srgbClr val="000000"/>
              </a:buClr>
              <a:buSzPct val="100000"/>
              <a:buFont typeface="Times New Roman"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7pPr>
            <a:lvl8pPr marL="3429000" indent="-228600" defTabSz="457200" fontAlgn="base" hangingPunct="0">
              <a:spcBef>
                <a:spcPct val="0"/>
              </a:spcBef>
              <a:spcAft>
                <a:spcPct val="0"/>
              </a:spcAft>
              <a:buClr>
                <a:srgbClr val="000000"/>
              </a:buClr>
              <a:buSzPct val="100000"/>
              <a:buFont typeface="Times New Roman"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8pPr>
            <a:lvl9pPr marL="3886200" indent="-228600" defTabSz="457200" fontAlgn="base" hangingPunct="0">
              <a:spcBef>
                <a:spcPct val="0"/>
              </a:spcBef>
              <a:spcAft>
                <a:spcPct val="0"/>
              </a:spcAft>
              <a:buClr>
                <a:srgbClr val="000000"/>
              </a:buClr>
              <a:buSzPct val="100000"/>
              <a:buFont typeface="Times New Roman"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9pPr>
          </a:lstStyle>
          <a:p>
            <a:pPr eaLnBrk="1">
              <a:lnSpc>
                <a:spcPct val="90000"/>
              </a:lnSpc>
              <a:buSzPct val="100000"/>
              <a:defRPr/>
            </a:pPr>
            <a:r>
              <a:rPr lang="en-US" altLang="en-US" sz="2800" b="1" dirty="0">
                <a:solidFill>
                  <a:srgbClr val="0000FF"/>
                </a:solidFill>
                <a:latin typeface="Arial Bold" charset="0"/>
                <a:ea typeface="Arial Bold" charset="0"/>
                <a:cs typeface="Arial Bold" charset="0"/>
              </a:rPr>
              <a:t>Expected Contributions and Timeline</a:t>
            </a:r>
          </a:p>
        </p:txBody>
      </p:sp>
      <p:sp>
        <p:nvSpPr>
          <p:cNvPr id="2" name="矩形: 圆角 1">
            <a:extLst>
              <a:ext uri="{FF2B5EF4-FFF2-40B4-BE49-F238E27FC236}">
                <a16:creationId xmlns:a16="http://schemas.microsoft.com/office/drawing/2014/main" id="{86B362D8-F045-42B7-ADCA-0DD12A7A8D5E}"/>
              </a:ext>
            </a:extLst>
          </p:cNvPr>
          <p:cNvSpPr/>
          <p:nvPr/>
        </p:nvSpPr>
        <p:spPr>
          <a:xfrm>
            <a:off x="599767" y="1027471"/>
            <a:ext cx="4622313" cy="4999703"/>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本框 2">
            <a:extLst>
              <a:ext uri="{FF2B5EF4-FFF2-40B4-BE49-F238E27FC236}">
                <a16:creationId xmlns:a16="http://schemas.microsoft.com/office/drawing/2014/main" id="{30274E4C-B405-44E6-BE5C-D0A30F070E6E}"/>
              </a:ext>
            </a:extLst>
          </p:cNvPr>
          <p:cNvSpPr txBox="1"/>
          <p:nvPr/>
        </p:nvSpPr>
        <p:spPr>
          <a:xfrm>
            <a:off x="886056" y="1221001"/>
            <a:ext cx="4280796" cy="4801314"/>
          </a:xfrm>
          <a:prstGeom prst="rect">
            <a:avLst/>
          </a:prstGeom>
          <a:noFill/>
        </p:spPr>
        <p:txBody>
          <a:bodyPr wrap="square" rtlCol="0">
            <a:spAutoFit/>
          </a:bodyPr>
          <a:lstStyle/>
          <a:p>
            <a:r>
              <a:rPr lang="en-US" b="1" dirty="0"/>
              <a:t>Contribution</a:t>
            </a:r>
          </a:p>
          <a:p>
            <a:pPr marL="285750" indent="-285750">
              <a:buFont typeface="Arial" panose="020B0604020202020204" pitchFamily="34" charset="0"/>
              <a:buChar char="•"/>
            </a:pPr>
            <a:r>
              <a:rPr lang="en-US" dirty="0"/>
              <a:t>Yunan LU</a:t>
            </a:r>
          </a:p>
          <a:p>
            <a:pPr marL="742950" lvl="1" indent="-285750">
              <a:buFont typeface="Arial" panose="020B0604020202020204" pitchFamily="34" charset="0"/>
              <a:buChar char="•"/>
            </a:pPr>
            <a:r>
              <a:rPr lang="en-US" dirty="0"/>
              <a:t>Crimes Map</a:t>
            </a:r>
          </a:p>
          <a:p>
            <a:pPr lvl="1"/>
            <a:r>
              <a:rPr lang="en-US" dirty="0"/>
              <a:t>Draw the crimes flow hour by hour using </a:t>
            </a:r>
            <a:r>
              <a:rPr lang="en-US" altLang="zh-CN" dirty="0"/>
              <a:t>histogram and combine with the transportation</a:t>
            </a:r>
            <a:endParaRPr lang="en-US" dirty="0"/>
          </a:p>
          <a:p>
            <a:pPr marL="285750" indent="-285750">
              <a:buFont typeface="Arial" panose="020B0604020202020204" pitchFamily="34" charset="0"/>
              <a:buChar char="•"/>
            </a:pPr>
            <a:r>
              <a:rPr lang="en-US" dirty="0" err="1"/>
              <a:t>Zhicheng</a:t>
            </a:r>
            <a:r>
              <a:rPr lang="en-US" dirty="0"/>
              <a:t> Ding</a:t>
            </a:r>
          </a:p>
          <a:p>
            <a:pPr marL="742950" lvl="1" indent="-285750">
              <a:buFont typeface="Arial" panose="020B0604020202020204" pitchFamily="34" charset="0"/>
              <a:buChar char="•"/>
            </a:pPr>
            <a:r>
              <a:rPr lang="en-US" dirty="0"/>
              <a:t>Transportation Map</a:t>
            </a:r>
          </a:p>
          <a:p>
            <a:pPr lvl="1"/>
            <a:r>
              <a:rPr lang="en-US" dirty="0"/>
              <a:t>Draw the transportation trajectory of bus, taxi and subway</a:t>
            </a:r>
          </a:p>
          <a:p>
            <a:pPr marL="742950" lvl="1" indent="-285750">
              <a:buFont typeface="Arial" panose="020B0604020202020204" pitchFamily="34" charset="0"/>
              <a:buChar char="•"/>
            </a:pPr>
            <a:r>
              <a:rPr lang="en-US" dirty="0"/>
              <a:t>Regression analysis</a:t>
            </a:r>
          </a:p>
          <a:p>
            <a:pPr lvl="1"/>
            <a:r>
              <a:rPr lang="en-US" dirty="0"/>
              <a:t>The relationship between </a:t>
            </a:r>
            <a:r>
              <a:rPr lang="en-US" altLang="zh-CN" dirty="0"/>
              <a:t>population flow</a:t>
            </a:r>
            <a:r>
              <a:rPr lang="en-US" dirty="0"/>
              <a:t> and criminal rate</a:t>
            </a:r>
          </a:p>
          <a:p>
            <a:pPr marL="285750" indent="-285750">
              <a:buFont typeface="Arial" panose="020B0604020202020204" pitchFamily="34" charset="0"/>
              <a:buChar char="•"/>
            </a:pPr>
            <a:r>
              <a:rPr lang="en-US" dirty="0"/>
              <a:t>Lin Bai</a:t>
            </a:r>
          </a:p>
          <a:p>
            <a:pPr marL="742950" lvl="1" indent="-285750">
              <a:buFont typeface="Arial" panose="020B0604020202020204" pitchFamily="34" charset="0"/>
              <a:buChar char="•"/>
            </a:pPr>
            <a:r>
              <a:rPr lang="en-US" dirty="0"/>
              <a:t>Sentiment Analysis</a:t>
            </a:r>
          </a:p>
          <a:p>
            <a:pPr lvl="1"/>
            <a:r>
              <a:rPr lang="en-US" dirty="0"/>
              <a:t>Sentiment analysis of Twitter based on the time</a:t>
            </a:r>
          </a:p>
        </p:txBody>
      </p:sp>
      <p:graphicFrame>
        <p:nvGraphicFramePr>
          <p:cNvPr id="4" name="图示 3">
            <a:extLst>
              <a:ext uri="{FF2B5EF4-FFF2-40B4-BE49-F238E27FC236}">
                <a16:creationId xmlns:a16="http://schemas.microsoft.com/office/drawing/2014/main" id="{F8708416-B227-4FEE-8196-3BE4732489AF}"/>
              </a:ext>
            </a:extLst>
          </p:cNvPr>
          <p:cNvGraphicFramePr/>
          <p:nvPr>
            <p:extLst>
              <p:ext uri="{D42A27DB-BD31-4B8C-83A1-F6EECF244321}">
                <p14:modId xmlns:p14="http://schemas.microsoft.com/office/powerpoint/2010/main" val="400345893"/>
              </p:ext>
            </p:extLst>
          </p:nvPr>
        </p:nvGraphicFramePr>
        <p:xfrm>
          <a:off x="5817419" y="1230439"/>
          <a:ext cx="5755149" cy="4782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7603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463917" y="143363"/>
            <a:ext cx="8559800"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6800" tIns="46800" rIns="46800" bIns="46800"/>
          <a:lstStyle>
            <a:lvl1pPr marL="457200" indent="-455613">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1pPr>
            <a:lvl2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2pPr>
            <a:lvl3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3pPr>
            <a:lvl4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4pPr>
            <a:lvl5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5pPr>
            <a:lvl6pPr marL="2514600" indent="-228600" defTabSz="457200" fontAlgn="base" hangingPunct="0">
              <a:spcBef>
                <a:spcPct val="0"/>
              </a:spcBef>
              <a:spcAft>
                <a:spcPct val="0"/>
              </a:spcAft>
              <a:buClr>
                <a:srgbClr val="000000"/>
              </a:buClr>
              <a:buSzPct val="100000"/>
              <a:buFont typeface="Times New Roman"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6pPr>
            <a:lvl7pPr marL="2971800" indent="-228600" defTabSz="457200" fontAlgn="base" hangingPunct="0">
              <a:spcBef>
                <a:spcPct val="0"/>
              </a:spcBef>
              <a:spcAft>
                <a:spcPct val="0"/>
              </a:spcAft>
              <a:buClr>
                <a:srgbClr val="000000"/>
              </a:buClr>
              <a:buSzPct val="100000"/>
              <a:buFont typeface="Times New Roman"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7pPr>
            <a:lvl8pPr marL="3429000" indent="-228600" defTabSz="457200" fontAlgn="base" hangingPunct="0">
              <a:spcBef>
                <a:spcPct val="0"/>
              </a:spcBef>
              <a:spcAft>
                <a:spcPct val="0"/>
              </a:spcAft>
              <a:buClr>
                <a:srgbClr val="000000"/>
              </a:buClr>
              <a:buSzPct val="100000"/>
              <a:buFont typeface="Times New Roman"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8pPr>
            <a:lvl9pPr marL="3886200" indent="-228600" defTabSz="457200" fontAlgn="base" hangingPunct="0">
              <a:spcBef>
                <a:spcPct val="0"/>
              </a:spcBef>
              <a:spcAft>
                <a:spcPct val="0"/>
              </a:spcAft>
              <a:buClr>
                <a:srgbClr val="000000"/>
              </a:buClr>
              <a:buSzPct val="100000"/>
              <a:buFont typeface="Times New Roman"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9pPr>
          </a:lstStyle>
          <a:p>
            <a:pPr eaLnBrk="1">
              <a:lnSpc>
                <a:spcPct val="90000"/>
              </a:lnSpc>
              <a:buSzPct val="100000"/>
              <a:defRPr/>
            </a:pPr>
            <a:r>
              <a:rPr lang="en-US" altLang="en-US" sz="2800" b="1" dirty="0" err="1">
                <a:solidFill>
                  <a:srgbClr val="0000FF"/>
                </a:solidFill>
                <a:latin typeface="Arial Bold" charset="0"/>
                <a:ea typeface="Arial Bold" charset="0"/>
                <a:cs typeface="Arial Bold" charset="0"/>
              </a:rPr>
              <a:t>Youtube</a:t>
            </a:r>
            <a:r>
              <a:rPr lang="en-US" altLang="en-US" sz="2800" b="1" dirty="0">
                <a:solidFill>
                  <a:srgbClr val="0000FF"/>
                </a:solidFill>
                <a:latin typeface="Arial Bold" charset="0"/>
                <a:ea typeface="Arial Bold" charset="0"/>
                <a:cs typeface="Arial Bold" charset="0"/>
              </a:rPr>
              <a:t> link: public</a:t>
            </a:r>
          </a:p>
        </p:txBody>
      </p:sp>
      <p:sp>
        <p:nvSpPr>
          <p:cNvPr id="2" name="TextBox 1">
            <a:extLst>
              <a:ext uri="{FF2B5EF4-FFF2-40B4-BE49-F238E27FC236}">
                <a16:creationId xmlns:a16="http://schemas.microsoft.com/office/drawing/2014/main" id="{9A330AC6-0D33-9E4C-B2DE-9276B3BD0FC2}"/>
              </a:ext>
            </a:extLst>
          </p:cNvPr>
          <p:cNvSpPr txBox="1"/>
          <p:nvPr/>
        </p:nvSpPr>
        <p:spPr>
          <a:xfrm>
            <a:off x="1245140" y="2208179"/>
            <a:ext cx="2925673" cy="369332"/>
          </a:xfrm>
          <a:prstGeom prst="rect">
            <a:avLst/>
          </a:prstGeom>
          <a:noFill/>
        </p:spPr>
        <p:txBody>
          <a:bodyPr wrap="none" rtlCol="0">
            <a:spAutoFit/>
          </a:bodyPr>
          <a:lstStyle/>
          <a:p>
            <a:r>
              <a:rPr lang="en-US" dirty="0"/>
              <a:t>https://youtu.be/vOyisfkSr_E</a:t>
            </a:r>
          </a:p>
        </p:txBody>
      </p:sp>
    </p:spTree>
    <p:extLst>
      <p:ext uri="{BB962C8B-B14F-4D97-AF65-F5344CB8AC3E}">
        <p14:creationId xmlns:p14="http://schemas.microsoft.com/office/powerpoint/2010/main" val="458592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2524</TotalTime>
  <Words>423</Words>
  <Application>Microsoft Office PowerPoint</Application>
  <PresentationFormat>宽屏</PresentationFormat>
  <Paragraphs>79</Paragraphs>
  <Slides>6</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DengXian</vt:lpstr>
      <vt:lpstr>Arial</vt:lpstr>
      <vt:lpstr>Arial Bold</vt:lpstr>
      <vt:lpstr>Calibri</vt:lpstr>
      <vt:lpstr>Calibri Light</vt:lpstr>
      <vt:lpstr>Office Theme</vt:lpstr>
      <vt:lpstr> E6893 Big Data Analytics:  Relationship between population flow and criminal rate in Manhattan</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E6893 Big Data Analytics:  Your Project Name</dc:title>
  <dc:creator>Eric Li</dc:creator>
  <cp:lastModifiedBy>Yunan LU</cp:lastModifiedBy>
  <cp:revision>64</cp:revision>
  <dcterms:created xsi:type="dcterms:W3CDTF">2017-10-26T15:12:00Z</dcterms:created>
  <dcterms:modified xsi:type="dcterms:W3CDTF">2018-11-01T15:40:46Z</dcterms:modified>
</cp:coreProperties>
</file>