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16" d="100"/>
          <a:sy n="116"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E6893 Project Proposal:</a:t>
            </a:r>
            <a:br>
              <a:rPr lang="en-US" dirty="0" smtClean="0"/>
            </a:br>
            <a:r>
              <a:rPr lang="en-US" dirty="0" smtClean="0"/>
              <a:t>Speech Analytics Software Library</a:t>
            </a:r>
            <a:endParaRPr lang="en-US" dirty="0"/>
          </a:p>
        </p:txBody>
      </p:sp>
      <p:sp>
        <p:nvSpPr>
          <p:cNvPr id="3" name="Subtitle 2"/>
          <p:cNvSpPr>
            <a:spLocks noGrp="1"/>
          </p:cNvSpPr>
          <p:nvPr>
            <p:ph type="subTitle" idx="1"/>
          </p:nvPr>
        </p:nvSpPr>
        <p:spPr/>
        <p:txBody>
          <a:bodyPr/>
          <a:lstStyle/>
          <a:p>
            <a:r>
              <a:rPr lang="en-US" dirty="0" smtClean="0"/>
              <a:t>Team:  Kyle White</a:t>
            </a:r>
          </a:p>
        </p:txBody>
      </p:sp>
    </p:spTree>
    <p:extLst>
      <p:ext uri="{BB962C8B-B14F-4D97-AF65-F5344CB8AC3E}">
        <p14:creationId xmlns:p14="http://schemas.microsoft.com/office/powerpoint/2010/main" val="426496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 need exists in the speech processing and recognition community to adapt or create tools for coping with increasing amounts of available data.</a:t>
            </a:r>
          </a:p>
          <a:p>
            <a:endParaRPr lang="en-US" dirty="0"/>
          </a:p>
          <a:p>
            <a:r>
              <a:rPr lang="en-US" dirty="0" smtClean="0"/>
              <a:t>Example:  A speech recognition project can require on the order of 50GB or more of training audio data for acoustic modeling to realize gains for popular approaches such as decoding speech via neural network classifiers.   Transcribed domain data on the order of gigabytes is needed for high performance language models.  This scenario calls for speech processing solutions that are able to store, access, and process this volume of data.  </a:t>
            </a:r>
            <a:endParaRPr lang="en-US" dirty="0"/>
          </a:p>
        </p:txBody>
      </p:sp>
    </p:spTree>
    <p:extLst>
      <p:ext uri="{BB962C8B-B14F-4D97-AF65-F5344CB8AC3E}">
        <p14:creationId xmlns:p14="http://schemas.microsoft.com/office/powerpoint/2010/main" val="189778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The goal of the speech analytics library is to assemble, adapt, or develop capabilities to condition, decode, and understand speech content in an archive of speech related data.</a:t>
            </a:r>
          </a:p>
          <a:p>
            <a:endParaRPr lang="en-US" dirty="0"/>
          </a:p>
          <a:p>
            <a:r>
              <a:rPr lang="en-US" dirty="0" smtClean="0"/>
              <a:t>The initial goal of the library, for this course project, is to utilize an open-source language modeling toolkit in combination with the </a:t>
            </a:r>
            <a:r>
              <a:rPr lang="en-US" dirty="0" err="1" smtClean="0"/>
              <a:t>MapReduce</a:t>
            </a:r>
            <a:r>
              <a:rPr lang="en-US" dirty="0" smtClean="0"/>
              <a:t> paradigm to enable distributed training of n-gram language models.</a:t>
            </a:r>
            <a:endParaRPr lang="en-US" dirty="0"/>
          </a:p>
        </p:txBody>
      </p:sp>
    </p:spTree>
    <p:extLst>
      <p:ext uri="{BB962C8B-B14F-4D97-AF65-F5344CB8AC3E}">
        <p14:creationId xmlns:p14="http://schemas.microsoft.com/office/powerpoint/2010/main" val="155290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Implementation</a:t>
            </a:r>
            <a:br>
              <a:rPr lang="en-US" dirty="0" smtClean="0"/>
            </a:br>
            <a:endParaRPr lang="en-US" dirty="0"/>
          </a:p>
        </p:txBody>
      </p:sp>
      <p:sp>
        <p:nvSpPr>
          <p:cNvPr id="3" name="Content Placeholder 2"/>
          <p:cNvSpPr>
            <a:spLocks noGrp="1"/>
          </p:cNvSpPr>
          <p:nvPr>
            <p:ph idx="1"/>
          </p:nvPr>
        </p:nvSpPr>
        <p:spPr/>
        <p:txBody>
          <a:bodyPr/>
          <a:lstStyle/>
          <a:p>
            <a:r>
              <a:rPr lang="en-US" dirty="0" smtClean="0"/>
              <a:t>The implementation is planned to utilize the following technologies and libraries for filling those needs.</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6712541"/>
              </p:ext>
            </p:extLst>
          </p:nvPr>
        </p:nvGraphicFramePr>
        <p:xfrm>
          <a:off x="2691027" y="3289871"/>
          <a:ext cx="8128000" cy="21234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Capability</a:t>
                      </a:r>
                      <a:endParaRPr lang="en-US" dirty="0"/>
                    </a:p>
                  </a:txBody>
                  <a:tcPr/>
                </a:tc>
                <a:tc>
                  <a:txBody>
                    <a:bodyPr/>
                    <a:lstStyle/>
                    <a:p>
                      <a:r>
                        <a:rPr lang="en-US" dirty="0" smtClean="0"/>
                        <a:t>Leveraged</a:t>
                      </a:r>
                      <a:r>
                        <a:rPr lang="en-US" baseline="0" dirty="0" smtClean="0"/>
                        <a:t> Tool</a:t>
                      </a:r>
                      <a:endParaRPr lang="en-US" dirty="0"/>
                    </a:p>
                  </a:txBody>
                  <a:tcPr/>
                </a:tc>
              </a:tr>
              <a:tr h="370840">
                <a:tc>
                  <a:txBody>
                    <a:bodyPr/>
                    <a:lstStyle/>
                    <a:p>
                      <a:r>
                        <a:rPr lang="en-US" dirty="0" smtClean="0"/>
                        <a:t>HDFS</a:t>
                      </a:r>
                      <a:endParaRPr lang="en-US" dirty="0"/>
                    </a:p>
                  </a:txBody>
                  <a:tcPr/>
                </a:tc>
                <a:tc>
                  <a:txBody>
                    <a:bodyPr/>
                    <a:lstStyle/>
                    <a:p>
                      <a:r>
                        <a:rPr lang="en-US" dirty="0" smtClean="0"/>
                        <a:t>Hadoop</a:t>
                      </a:r>
                      <a:endParaRPr lang="en-US" dirty="0"/>
                    </a:p>
                  </a:txBody>
                  <a:tcPr/>
                </a:tc>
              </a:tr>
              <a:tr h="370840">
                <a:tc>
                  <a:txBody>
                    <a:bodyPr/>
                    <a:lstStyle/>
                    <a:p>
                      <a:r>
                        <a:rPr lang="en-US" dirty="0" err="1" smtClean="0"/>
                        <a:t>MapReduce</a:t>
                      </a:r>
                      <a:endParaRPr lang="en-US" dirty="0"/>
                    </a:p>
                  </a:txBody>
                  <a:tcPr/>
                </a:tc>
                <a:tc>
                  <a:txBody>
                    <a:bodyPr/>
                    <a:lstStyle/>
                    <a:p>
                      <a:r>
                        <a:rPr lang="en-US" dirty="0" smtClean="0"/>
                        <a:t>Hadoop</a:t>
                      </a:r>
                      <a:endParaRPr lang="en-US" dirty="0"/>
                    </a:p>
                  </a:txBody>
                  <a:tcPr/>
                </a:tc>
              </a:tr>
              <a:tr h="370840">
                <a:tc>
                  <a:txBody>
                    <a:bodyPr/>
                    <a:lstStyle/>
                    <a:p>
                      <a:r>
                        <a:rPr lang="en-US" dirty="0" smtClean="0"/>
                        <a:t>Text Segmentation and Tokenization</a:t>
                      </a:r>
                      <a:endParaRPr lang="en-US" dirty="0"/>
                    </a:p>
                  </a:txBody>
                  <a:tcPr/>
                </a:tc>
                <a:tc>
                  <a:txBody>
                    <a:bodyPr/>
                    <a:lstStyle/>
                    <a:p>
                      <a:r>
                        <a:rPr lang="en-US" dirty="0" smtClean="0"/>
                        <a:t>Lucene</a:t>
                      </a:r>
                    </a:p>
                  </a:txBody>
                  <a:tcPr/>
                </a:tc>
              </a:tr>
              <a:tr h="370840">
                <a:tc>
                  <a:txBody>
                    <a:bodyPr/>
                    <a:lstStyle/>
                    <a:p>
                      <a:r>
                        <a:rPr lang="en-US" dirty="0" smtClean="0"/>
                        <a:t>Language Modeling</a:t>
                      </a:r>
                      <a:endParaRPr lang="en-US" dirty="0"/>
                    </a:p>
                  </a:txBody>
                  <a:tcPr/>
                </a:tc>
                <a:tc>
                  <a:txBody>
                    <a:bodyPr/>
                    <a:lstStyle/>
                    <a:p>
                      <a:r>
                        <a:rPr lang="en-US" dirty="0" smtClean="0"/>
                        <a:t>berkelylm</a:t>
                      </a:r>
                    </a:p>
                  </a:txBody>
                  <a:tcPr/>
                </a:tc>
              </a:tr>
            </a:tbl>
          </a:graphicData>
        </a:graphic>
      </p:graphicFrame>
    </p:spTree>
    <p:extLst>
      <p:ext uri="{BB962C8B-B14F-4D97-AF65-F5344CB8AC3E}">
        <p14:creationId xmlns:p14="http://schemas.microsoft.com/office/powerpoint/2010/main" val="23066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br>
              <a:rPr lang="en-US" dirty="0" smtClean="0"/>
            </a:br>
            <a:endParaRPr lang="en-US" dirty="0"/>
          </a:p>
        </p:txBody>
      </p:sp>
      <p:sp>
        <p:nvSpPr>
          <p:cNvPr id="3" name="Content Placeholder 2"/>
          <p:cNvSpPr>
            <a:spLocks noGrp="1"/>
          </p:cNvSpPr>
          <p:nvPr>
            <p:ph idx="1"/>
          </p:nvPr>
        </p:nvSpPr>
        <p:spPr/>
        <p:txBody>
          <a:bodyPr/>
          <a:lstStyle/>
          <a:p>
            <a:r>
              <a:rPr lang="en-US" dirty="0" smtClean="0"/>
              <a:t>In the planned implementation page previously shown, the following technologies were mentioned.  </a:t>
            </a:r>
          </a:p>
          <a:p>
            <a:r>
              <a:rPr lang="en-US" dirty="0" smtClean="0"/>
              <a:t>Hadoop – Chosen for solid file system and implementation of </a:t>
            </a:r>
            <a:r>
              <a:rPr lang="en-US" dirty="0" err="1" smtClean="0"/>
              <a:t>MapReduce</a:t>
            </a:r>
            <a:r>
              <a:rPr lang="en-US" dirty="0" smtClean="0"/>
              <a:t> framework.  Selected for strong usage scenario with batch processing an audio archive of speech related data.</a:t>
            </a:r>
          </a:p>
          <a:p>
            <a:r>
              <a:rPr lang="en-US" dirty="0" smtClean="0"/>
              <a:t>Lucene – Top level Apache product with track record for text analysis and tokenization</a:t>
            </a:r>
          </a:p>
          <a:p>
            <a:r>
              <a:rPr lang="en-US" dirty="0"/>
              <a:t>b</a:t>
            </a:r>
            <a:r>
              <a:rPr lang="en-US" dirty="0" smtClean="0"/>
              <a:t>erkelylm – Library written for language modeling in the context of large data volumes.  Meant for estimating, storing, and accessing large n-gram language models</a:t>
            </a:r>
            <a:endParaRPr lang="en-US" dirty="0"/>
          </a:p>
        </p:txBody>
      </p:sp>
    </p:spTree>
    <p:extLst>
      <p:ext uri="{BB962C8B-B14F-4D97-AF65-F5344CB8AC3E}">
        <p14:creationId xmlns:p14="http://schemas.microsoft.com/office/powerpoint/2010/main" val="124015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Outcome</a:t>
            </a:r>
            <a:endParaRPr lang="en-US" dirty="0"/>
          </a:p>
        </p:txBody>
      </p:sp>
      <p:sp>
        <p:nvSpPr>
          <p:cNvPr id="3" name="Content Placeholder 2"/>
          <p:cNvSpPr>
            <a:spLocks noGrp="1"/>
          </p:cNvSpPr>
          <p:nvPr>
            <p:ph idx="1"/>
          </p:nvPr>
        </p:nvSpPr>
        <p:spPr/>
        <p:txBody>
          <a:bodyPr/>
          <a:lstStyle/>
          <a:p>
            <a:r>
              <a:rPr lang="en-US" dirty="0" smtClean="0"/>
              <a:t>The goal of the project is to release on a code distribution site an open source software package capable of taking speech transcripts as input and, with the use of distributed computing, create n-gram language model documents in a standard format.</a:t>
            </a:r>
            <a:endParaRPr lang="en-US" dirty="0"/>
          </a:p>
        </p:txBody>
      </p:sp>
    </p:spTree>
    <p:extLst>
      <p:ext uri="{BB962C8B-B14F-4D97-AF65-F5344CB8AC3E}">
        <p14:creationId xmlns:p14="http://schemas.microsoft.com/office/powerpoint/2010/main" val="27910349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341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E6893 Project Proposal: Speech Analytics Software Library</vt:lpstr>
      <vt:lpstr>Motivation</vt:lpstr>
      <vt:lpstr>Goals</vt:lpstr>
      <vt:lpstr>Planned Implementation </vt:lpstr>
      <vt:lpstr>Technologies </vt:lpstr>
      <vt:lpstr>Project Outcome</vt:lpstr>
    </vt:vector>
  </TitlesOfParts>
  <Company>The MITRE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E6893 Project Proposal: Speech Analytics Software Library</dc:title>
  <dc:creator>White, Kyle J</dc:creator>
  <cp:lastModifiedBy>White, Kyle J</cp:lastModifiedBy>
  <cp:revision>3</cp:revision>
  <dcterms:created xsi:type="dcterms:W3CDTF">2014-12-26T14:16:08Z</dcterms:created>
  <dcterms:modified xsi:type="dcterms:W3CDTF">2014-12-26T14:36:01Z</dcterms:modified>
</cp:coreProperties>
</file>