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4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4D61-C580-5D4C-BA64-9298A25584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8132-41C3-994D-B3B7-C043EA24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7E80-2360-BF45-ACF1-7A9A1F28D66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2856962-51F1-F548-A23E-BB2253D6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youtu.be/tm7K8XxK4v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5642" y="412905"/>
            <a:ext cx="4361793" cy="1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6800" tIns="46800" rIns="46800" bIns="4680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endParaRPr lang="en-US" altLang="en-US" sz="2500" b="1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r>
              <a:rPr lang="en-US" altLang="en-US" sz="2500">
                <a:solidFill>
                  <a:srgbClr val="000000"/>
                </a:solidFill>
                <a:latin typeface="Arial Bold" charset="0"/>
                <a:ea typeface="Arial Bold" charset="0"/>
                <a:cs typeface="Arial Bold" charset="0"/>
              </a:rPr>
              <a:t>E6893 Big Data Analytics:</a:t>
            </a: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endParaRPr lang="en-US" altLang="en-US" sz="2500" b="1" i="1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>
              <a:buClrTx/>
            </a:pPr>
            <a:r>
              <a:rPr lang="en-US" altLang="zh-CN" sz="2500" b="1" i="1">
                <a:solidFill>
                  <a:srgbClr val="0000FF"/>
                </a:solidFill>
              </a:rPr>
              <a:t>Food recognition and recommendation web app</a:t>
            </a:r>
            <a:endParaRPr lang="en-US" altLang="en-US" sz="2500" b="1" i="1" dirty="0">
              <a:solidFill>
                <a:srgbClr val="0000FF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567151"/>
            <a:ext cx="2449132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2000" dirty="0"/>
              <a:t>Team Members :</a:t>
            </a:r>
          </a:p>
          <a:p>
            <a:pPr eaLnBrk="1">
              <a:buSzPct val="100000"/>
              <a:defRPr/>
            </a:pPr>
            <a:r>
              <a:rPr lang="en-US" altLang="zh-CN" sz="2000" dirty="0" err="1"/>
              <a:t>Kehan</a:t>
            </a:r>
            <a:r>
              <a:rPr lang="en-US" altLang="zh-CN" sz="2000" dirty="0"/>
              <a:t> Yang</a:t>
            </a:r>
            <a:r>
              <a:rPr lang="zh-CN" altLang="en-US" sz="2000" dirty="0"/>
              <a:t>  </a:t>
            </a:r>
            <a:r>
              <a:rPr lang="en-US" altLang="zh-CN" sz="2000" dirty="0"/>
              <a:t>ky2398</a:t>
            </a:r>
          </a:p>
          <a:p>
            <a:pPr eaLnBrk="1">
              <a:buSzPct val="100000"/>
              <a:defRPr/>
            </a:pPr>
            <a:r>
              <a:rPr lang="en-US" altLang="zh-CN" sz="2000" dirty="0" err="1"/>
              <a:t>Boyu</a:t>
            </a:r>
            <a:r>
              <a:rPr lang="en-US" altLang="zh-CN" sz="2000" dirty="0"/>
              <a:t> Yang</a:t>
            </a:r>
            <a:r>
              <a:rPr lang="zh-CN" altLang="en-US" sz="2000" dirty="0"/>
              <a:t>    </a:t>
            </a:r>
            <a:r>
              <a:rPr lang="en-US" altLang="zh-CN" sz="2000" dirty="0"/>
              <a:t>by2267</a:t>
            </a:r>
            <a:endParaRPr lang="en-US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4840"/>
            <a:ext cx="9343697" cy="234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4C8AD1-486E-254D-8D87-E1C31D44C0E9}"/>
              </a:ext>
            </a:extLst>
          </p:cNvPr>
          <p:cNvSpPr txBox="1"/>
          <p:nvPr/>
        </p:nvSpPr>
        <p:spPr>
          <a:xfrm>
            <a:off x="978794" y="1596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97873" y="146598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Motivation</a:t>
            </a:r>
            <a:r>
              <a:rPr lang="en-US" altLang="en-US" b="1" dirty="0">
                <a:solidFill>
                  <a:srgbClr val="3333CC"/>
                </a:solidFill>
                <a:latin typeface="Arial Bold" charset="0"/>
                <a:ea typeface="Arial Bold" charset="0"/>
                <a:cs typeface="Arial Bold" charset="0"/>
              </a:rPr>
              <a:t/>
            </a:r>
            <a:br>
              <a:rPr lang="en-US" altLang="en-US" b="1" dirty="0">
                <a:solidFill>
                  <a:srgbClr val="3333CC"/>
                </a:solidFill>
                <a:latin typeface="Arial Bold" charset="0"/>
                <a:ea typeface="Arial Bold" charset="0"/>
                <a:cs typeface="Arial Bold" charset="0"/>
              </a:rPr>
            </a:br>
            <a:endParaRPr lang="en-US" altLang="en-US" b="1" dirty="0">
              <a:solidFill>
                <a:srgbClr val="3333CC"/>
              </a:solidFill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BEA3D8B-BA2E-D940-8BDE-95AF7FCC67D6}"/>
              </a:ext>
            </a:extLst>
          </p:cNvPr>
          <p:cNvSpPr/>
          <p:nvPr/>
        </p:nvSpPr>
        <p:spPr>
          <a:xfrm>
            <a:off x="11087250" y="524416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7DB76BCB-553E-7A49-B6D4-6E258B6693D4}"/>
              </a:ext>
            </a:extLst>
          </p:cNvPr>
          <p:cNvSpPr txBox="1"/>
          <p:nvPr/>
        </p:nvSpPr>
        <p:spPr>
          <a:xfrm>
            <a:off x="5490252" y="700990"/>
            <a:ext cx="8150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want to eat?</a:t>
            </a:r>
            <a:endParaRPr lang="en-US" sz="1600" dirty="0"/>
          </a:p>
          <a:p>
            <a:endParaRPr lang="en-US" sz="1600" dirty="0"/>
          </a:p>
          <a:p>
            <a:r>
              <a:rPr lang="en-US" dirty="0"/>
              <a:t>How can we eat healthy?</a:t>
            </a:r>
          </a:p>
        </p:txBody>
      </p:sp>
      <p:pic>
        <p:nvPicPr>
          <p:cNvPr id="1026" name="Picture 2" descr="Image result for nutr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54" y="1690258"/>
            <a:ext cx="5036890" cy="44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F88E2DC4-7D62-9D41-9E49-026F7F35FE20}"/>
              </a:ext>
            </a:extLst>
          </p:cNvPr>
          <p:cNvSpPr txBox="1"/>
          <p:nvPr/>
        </p:nvSpPr>
        <p:spPr>
          <a:xfrm>
            <a:off x="619097" y="700990"/>
            <a:ext cx="815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Sharing</a:t>
            </a:r>
            <a:r>
              <a:rPr lang="zh-CN" altLang="en-US" sz="1600" dirty="0"/>
              <a:t> </a:t>
            </a:r>
            <a:r>
              <a:rPr lang="en-US" altLang="zh-CN" sz="1600" dirty="0"/>
              <a:t>eating</a:t>
            </a:r>
            <a:r>
              <a:rPr lang="zh-CN" altLang="en-US" sz="1600" dirty="0"/>
              <a:t> </a:t>
            </a:r>
            <a:r>
              <a:rPr lang="en-US" altLang="zh-CN" sz="1600" dirty="0"/>
              <a:t>everyday</a:t>
            </a:r>
          </a:p>
          <a:p>
            <a:endParaRPr lang="en-US" sz="1600" dirty="0"/>
          </a:p>
          <a:p>
            <a:r>
              <a:rPr lang="en-US" altLang="zh-CN" sz="1600" dirty="0"/>
              <a:t>Sharing</a:t>
            </a:r>
            <a:r>
              <a:rPr lang="zh-CN" altLang="en-US" sz="1600" dirty="0"/>
              <a:t> </a:t>
            </a:r>
            <a:r>
              <a:rPr lang="en-US" altLang="zh-CN" sz="1600" dirty="0"/>
              <a:t>eating</a:t>
            </a:r>
            <a:r>
              <a:rPr lang="zh-CN" altLang="en-US" sz="1600" dirty="0"/>
              <a:t> </a:t>
            </a:r>
            <a:r>
              <a:rPr lang="en-US" altLang="zh-CN" sz="1600" dirty="0"/>
              <a:t>everywhere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9D7171E-C263-FE43-87F4-E619FBA4C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2" y="2147934"/>
            <a:ext cx="4974930" cy="34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4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Dataset, Algorithm, and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B76BCB-553E-7A49-B6D4-6E258B6693D4}"/>
              </a:ext>
            </a:extLst>
          </p:cNvPr>
          <p:cNvSpPr txBox="1"/>
          <p:nvPr/>
        </p:nvSpPr>
        <p:spPr>
          <a:xfrm>
            <a:off x="477985" y="951424"/>
            <a:ext cx="81508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  <a:r>
              <a:rPr lang="en-US" altLang="zh-CN" dirty="0"/>
              <a:t>:</a:t>
            </a:r>
          </a:p>
          <a:p>
            <a:r>
              <a:rPr lang="en-US" b="1" dirty="0"/>
              <a:t>Food-11 dataset</a:t>
            </a:r>
          </a:p>
          <a:p>
            <a:endParaRPr lang="en-US" b="1" dirty="0"/>
          </a:p>
          <a:p>
            <a:r>
              <a:rPr lang="en-US" sz="1600" dirty="0"/>
              <a:t>Food-11 dataset consists of 16643 food images grouped in 11 major food categories. </a:t>
            </a:r>
          </a:p>
          <a:p>
            <a:r>
              <a:rPr lang="en-US" sz="1600" dirty="0"/>
              <a:t>There are 9866 training images, 3430 validation images and 3347 test images.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35" y="2647077"/>
            <a:ext cx="54292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Dataset, Algorithm, and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B76BCB-553E-7A49-B6D4-6E258B6693D4}"/>
              </a:ext>
            </a:extLst>
          </p:cNvPr>
          <p:cNvSpPr txBox="1"/>
          <p:nvPr/>
        </p:nvSpPr>
        <p:spPr>
          <a:xfrm>
            <a:off x="761321" y="1020180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Flowchart: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062361" y="1566399"/>
            <a:ext cx="1551864" cy="789642"/>
            <a:chOff x="1938311" y="1957590"/>
            <a:chExt cx="1551864" cy="789642"/>
          </a:xfrm>
        </p:grpSpPr>
        <p:sp>
          <p:nvSpPr>
            <p:cNvPr id="21" name="圆角矩形 20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02496" y="2060023"/>
              <a:ext cx="1271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Dataset classification</a:t>
              </a:r>
              <a:endParaRPr lang="zh-CN" altLang="en-US" sz="16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1321" y="4334995"/>
            <a:ext cx="1551864" cy="789642"/>
            <a:chOff x="1938311" y="1957590"/>
            <a:chExt cx="1551864" cy="789642"/>
          </a:xfrm>
        </p:grpSpPr>
        <p:sp>
          <p:nvSpPr>
            <p:cNvPr id="32" name="圆角矩形 31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02496" y="2060023"/>
              <a:ext cx="1271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Users upload images</a:t>
              </a:r>
              <a:endParaRPr lang="zh-CN" altLang="en-US" sz="16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62361" y="3015692"/>
            <a:ext cx="1551864" cy="789642"/>
            <a:chOff x="1938311" y="1957590"/>
            <a:chExt cx="1551864" cy="789642"/>
          </a:xfrm>
        </p:grpSpPr>
        <p:sp>
          <p:nvSpPr>
            <p:cNvPr id="35" name="圆角矩形 34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02496" y="2060023"/>
              <a:ext cx="1271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Classification model</a:t>
              </a:r>
              <a:endParaRPr lang="zh-CN" altLang="en-US" sz="16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62361" y="4334994"/>
            <a:ext cx="1551864" cy="789642"/>
            <a:chOff x="1938311" y="1957590"/>
            <a:chExt cx="1551864" cy="789642"/>
          </a:xfrm>
        </p:grpSpPr>
        <p:sp>
          <p:nvSpPr>
            <p:cNvPr id="38" name="圆角矩形 37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02496" y="2060023"/>
              <a:ext cx="1271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Images classification</a:t>
              </a:r>
              <a:endParaRPr lang="zh-CN" altLang="en-US" sz="16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63401" y="4334993"/>
            <a:ext cx="1551864" cy="789642"/>
            <a:chOff x="1938311" y="1957590"/>
            <a:chExt cx="1551864" cy="789642"/>
          </a:xfrm>
        </p:grpSpPr>
        <p:sp>
          <p:nvSpPr>
            <p:cNvPr id="41" name="圆角矩形 40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102496" y="2060023"/>
              <a:ext cx="1271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 search by results </a:t>
              </a:r>
              <a:endParaRPr lang="zh-CN" altLang="en-US" sz="16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48531" y="4334992"/>
            <a:ext cx="1551864" cy="789642"/>
            <a:chOff x="1938311" y="1957590"/>
            <a:chExt cx="1551864" cy="789642"/>
          </a:xfrm>
        </p:grpSpPr>
        <p:sp>
          <p:nvSpPr>
            <p:cNvPr id="44" name="圆角矩形 43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54221" y="2060023"/>
              <a:ext cx="13876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Nutrition facts presentation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733661" y="4334991"/>
            <a:ext cx="1813636" cy="789642"/>
            <a:chOff x="1938311" y="1957590"/>
            <a:chExt cx="1813636" cy="789642"/>
          </a:xfrm>
        </p:grpSpPr>
        <p:sp>
          <p:nvSpPr>
            <p:cNvPr id="47" name="圆角矩形 46"/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38311" y="2060023"/>
              <a:ext cx="1813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Food recommendation</a:t>
              </a:r>
              <a:endParaRPr lang="zh-CN" altLang="en-US" sz="16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857935" y="2444280"/>
            <a:ext cx="8989" cy="4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866924" y="3875013"/>
            <a:ext cx="8989" cy="4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434107" y="4729811"/>
            <a:ext cx="50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57885" y="4729811"/>
            <a:ext cx="50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981860" y="4743808"/>
            <a:ext cx="50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179869" y="4756687"/>
            <a:ext cx="502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1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Dataset, Algorithm, and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B76BCB-553E-7A49-B6D4-6E258B6693D4}"/>
              </a:ext>
            </a:extLst>
          </p:cNvPr>
          <p:cNvSpPr txBox="1"/>
          <p:nvPr/>
        </p:nvSpPr>
        <p:spPr>
          <a:xfrm>
            <a:off x="477985" y="835514"/>
            <a:ext cx="463857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lassification Algorithm: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600" dirty="0" err="1"/>
              <a:t>Keras</a:t>
            </a:r>
            <a:r>
              <a:rPr lang="en-US" sz="1600" dirty="0"/>
              <a:t> CNN: </a:t>
            </a:r>
            <a:r>
              <a:rPr lang="en-US" sz="1600" dirty="0" err="1"/>
              <a:t>LeNet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</a:t>
            </a:r>
            <a:r>
              <a:rPr lang="en-US" altLang="zh-CN" sz="1600" dirty="0"/>
              <a:t>dd Batch Normalization layer to decrease </a:t>
            </a:r>
            <a:r>
              <a:rPr lang="en-US" altLang="zh-CN" sz="1600" dirty="0" err="1"/>
              <a:t>overfitting</a:t>
            </a:r>
            <a:endParaRPr lang="en-US" sz="1600" dirty="0"/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AE4711-129C-8B46-B197-EF8915E68349}"/>
              </a:ext>
            </a:extLst>
          </p:cNvPr>
          <p:cNvSpPr txBox="1"/>
          <p:nvPr/>
        </p:nvSpPr>
        <p:spPr>
          <a:xfrm>
            <a:off x="477985" y="5879630"/>
            <a:ext cx="24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Tool:</a:t>
            </a:r>
            <a:r>
              <a:rPr lang="zh-CN" altLang="en-US" dirty="0"/>
              <a:t> 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 err="1"/>
              <a:t>Keras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5" y="2923666"/>
            <a:ext cx="10531760" cy="2485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C2A0C0-ED5A-7F46-B7D0-135AEEED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47" y="489439"/>
            <a:ext cx="4014297" cy="24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58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Web</a:t>
            </a:r>
            <a:r>
              <a:rPr lang="zh-CN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68B2053-06F7-0447-8BCB-52A79135CF30}"/>
              </a:ext>
            </a:extLst>
          </p:cNvPr>
          <p:cNvSpPr txBox="1"/>
          <p:nvPr/>
        </p:nvSpPr>
        <p:spPr>
          <a:xfrm>
            <a:off x="2655839" y="1444993"/>
            <a:ext cx="15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1"/>
                </a:solidFill>
              </a:rPr>
              <a:t>web</a:t>
            </a:r>
            <a:r>
              <a:rPr lang="zh-CN" altLang="en-US" sz="2400" i="1" dirty="0">
                <a:solidFill>
                  <a:schemeClr val="accent1"/>
                </a:solidFill>
              </a:rPr>
              <a:t> </a:t>
            </a:r>
            <a:r>
              <a:rPr lang="en-US" altLang="zh-CN" sz="2400" i="1" dirty="0">
                <a:solidFill>
                  <a:schemeClr val="accent1"/>
                </a:solidFill>
              </a:rPr>
              <a:t>design</a:t>
            </a:r>
          </a:p>
        </p:txBody>
      </p:sp>
      <p:grpSp>
        <p:nvGrpSpPr>
          <p:cNvPr id="7" name="组合 22">
            <a:extLst>
              <a:ext uri="{FF2B5EF4-FFF2-40B4-BE49-F238E27FC236}">
                <a16:creationId xmlns:a16="http://schemas.microsoft.com/office/drawing/2014/main" xmlns="" id="{515E4153-FB94-9F47-B87A-034CED3C56F5}"/>
              </a:ext>
            </a:extLst>
          </p:cNvPr>
          <p:cNvGrpSpPr/>
          <p:nvPr/>
        </p:nvGrpSpPr>
        <p:grpSpPr>
          <a:xfrm>
            <a:off x="4972287" y="1002350"/>
            <a:ext cx="1551864" cy="683786"/>
            <a:chOff x="1938311" y="1957590"/>
            <a:chExt cx="1551864" cy="789642"/>
          </a:xfrm>
        </p:grpSpPr>
        <p:sp>
          <p:nvSpPr>
            <p:cNvPr id="8" name="圆角矩形 20">
              <a:extLst>
                <a:ext uri="{FF2B5EF4-FFF2-40B4-BE49-F238E27FC236}">
                  <a16:creationId xmlns:a16="http://schemas.microsoft.com/office/drawing/2014/main" xmlns="" id="{D2C926FB-7555-8C46-AC67-7B05E2751A35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21">
              <a:extLst>
                <a:ext uri="{FF2B5EF4-FFF2-40B4-BE49-F238E27FC236}">
                  <a16:creationId xmlns:a16="http://schemas.microsoft.com/office/drawing/2014/main" xmlns="" id="{405A866F-D2DC-2040-A148-83DA8FF7673A}"/>
                </a:ext>
              </a:extLst>
            </p:cNvPr>
            <p:cNvSpPr txBox="1"/>
            <p:nvPr/>
          </p:nvSpPr>
          <p:spPr>
            <a:xfrm>
              <a:off x="2102496" y="2060023"/>
              <a:ext cx="1271769" cy="67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Backend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runs</a:t>
              </a:r>
              <a:endParaRPr lang="zh-CN" altLang="en-US" sz="1600" dirty="0"/>
            </a:p>
          </p:txBody>
        </p:sp>
      </p:grpSp>
      <p:grpSp>
        <p:nvGrpSpPr>
          <p:cNvPr id="13" name="组合 33">
            <a:extLst>
              <a:ext uri="{FF2B5EF4-FFF2-40B4-BE49-F238E27FC236}">
                <a16:creationId xmlns:a16="http://schemas.microsoft.com/office/drawing/2014/main" xmlns="" id="{2174B850-4F9A-7A4C-8875-D5AE0CCDCB3B}"/>
              </a:ext>
            </a:extLst>
          </p:cNvPr>
          <p:cNvGrpSpPr/>
          <p:nvPr/>
        </p:nvGrpSpPr>
        <p:grpSpPr>
          <a:xfrm>
            <a:off x="7217079" y="771474"/>
            <a:ext cx="1541066" cy="419786"/>
            <a:chOff x="1938311" y="1957590"/>
            <a:chExt cx="1551864" cy="789642"/>
          </a:xfrm>
        </p:grpSpPr>
        <p:sp>
          <p:nvSpPr>
            <p:cNvPr id="14" name="圆角矩形 34">
              <a:extLst>
                <a:ext uri="{FF2B5EF4-FFF2-40B4-BE49-F238E27FC236}">
                  <a16:creationId xmlns:a16="http://schemas.microsoft.com/office/drawing/2014/main" xmlns="" id="{DAE188E1-FE43-144B-940A-ADFAB340F261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35">
              <a:extLst>
                <a:ext uri="{FF2B5EF4-FFF2-40B4-BE49-F238E27FC236}">
                  <a16:creationId xmlns:a16="http://schemas.microsoft.com/office/drawing/2014/main" xmlns="" id="{71C8EEEC-D26B-7D4A-877F-A33B2A15AF3F}"/>
                </a:ext>
              </a:extLst>
            </p:cNvPr>
            <p:cNvSpPr txBox="1"/>
            <p:nvPr/>
          </p:nvSpPr>
          <p:spPr>
            <a:xfrm>
              <a:off x="2102496" y="2060023"/>
              <a:ext cx="1271769" cy="463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Model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loading</a:t>
              </a:r>
              <a:endParaRPr lang="zh-CN" altLang="en-US" sz="1000" dirty="0"/>
            </a:p>
          </p:txBody>
        </p:sp>
      </p:grpSp>
      <p:grpSp>
        <p:nvGrpSpPr>
          <p:cNvPr id="34" name="组合 22">
            <a:extLst>
              <a:ext uri="{FF2B5EF4-FFF2-40B4-BE49-F238E27FC236}">
                <a16:creationId xmlns:a16="http://schemas.microsoft.com/office/drawing/2014/main" xmlns="" id="{825B8B81-B44E-EB47-8B9A-DAFFD7B03AD1}"/>
              </a:ext>
            </a:extLst>
          </p:cNvPr>
          <p:cNvGrpSpPr/>
          <p:nvPr/>
        </p:nvGrpSpPr>
        <p:grpSpPr>
          <a:xfrm>
            <a:off x="9433772" y="1123047"/>
            <a:ext cx="1551864" cy="454453"/>
            <a:chOff x="1938311" y="1957590"/>
            <a:chExt cx="1551864" cy="789642"/>
          </a:xfrm>
        </p:grpSpPr>
        <p:sp>
          <p:nvSpPr>
            <p:cNvPr id="35" name="圆角矩形 20">
              <a:extLst>
                <a:ext uri="{FF2B5EF4-FFF2-40B4-BE49-F238E27FC236}">
                  <a16:creationId xmlns:a16="http://schemas.microsoft.com/office/drawing/2014/main" xmlns="" id="{88878DF7-1BF6-904E-9DA5-C49F95B64FEE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21">
              <a:extLst>
                <a:ext uri="{FF2B5EF4-FFF2-40B4-BE49-F238E27FC236}">
                  <a16:creationId xmlns:a16="http://schemas.microsoft.com/office/drawing/2014/main" xmlns="" id="{32768D85-D4A6-1847-ABAA-A2CB8D5DC051}"/>
                </a:ext>
              </a:extLst>
            </p:cNvPr>
            <p:cNvSpPr txBox="1"/>
            <p:nvPr/>
          </p:nvSpPr>
          <p:spPr>
            <a:xfrm>
              <a:off x="2102496" y="2060023"/>
              <a:ext cx="1271769" cy="39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Homepage</a:t>
              </a:r>
              <a:endParaRPr lang="zh-CN" altLang="en-US" sz="1600" dirty="0"/>
            </a:p>
          </p:txBody>
        </p:sp>
      </p:grpSp>
      <p:grpSp>
        <p:nvGrpSpPr>
          <p:cNvPr id="37" name="组合 22">
            <a:extLst>
              <a:ext uri="{FF2B5EF4-FFF2-40B4-BE49-F238E27FC236}">
                <a16:creationId xmlns:a16="http://schemas.microsoft.com/office/drawing/2014/main" xmlns="" id="{1636B8FF-5339-6F4D-A65A-84CDA6B4DA93}"/>
              </a:ext>
            </a:extLst>
          </p:cNvPr>
          <p:cNvGrpSpPr/>
          <p:nvPr/>
        </p:nvGrpSpPr>
        <p:grpSpPr>
          <a:xfrm>
            <a:off x="9433772" y="1918140"/>
            <a:ext cx="1551864" cy="444328"/>
            <a:chOff x="1938311" y="1957590"/>
            <a:chExt cx="1551864" cy="789642"/>
          </a:xfrm>
        </p:grpSpPr>
        <p:sp>
          <p:nvSpPr>
            <p:cNvPr id="38" name="圆角矩形 20">
              <a:extLst>
                <a:ext uri="{FF2B5EF4-FFF2-40B4-BE49-F238E27FC236}">
                  <a16:creationId xmlns:a16="http://schemas.microsoft.com/office/drawing/2014/main" xmlns="" id="{8F2A0111-205D-FB49-BFB7-34EA1B58FED8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21">
              <a:extLst>
                <a:ext uri="{FF2B5EF4-FFF2-40B4-BE49-F238E27FC236}">
                  <a16:creationId xmlns:a16="http://schemas.microsoft.com/office/drawing/2014/main" xmlns="" id="{C6772E97-EA1A-2048-9C11-FA1E86D00A17}"/>
                </a:ext>
              </a:extLst>
            </p:cNvPr>
            <p:cNvSpPr txBox="1"/>
            <p:nvPr/>
          </p:nvSpPr>
          <p:spPr>
            <a:xfrm>
              <a:off x="2102496" y="2060023"/>
              <a:ext cx="1271769" cy="39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Upload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page</a:t>
              </a:r>
              <a:endParaRPr lang="zh-CN" altLang="en-US" sz="1600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0AA812E-2BA0-B54F-AE67-B0B7DE774AA7}"/>
              </a:ext>
            </a:extLst>
          </p:cNvPr>
          <p:cNvCxnSpPr>
            <a:stCxn id="8" idx="3"/>
            <a:endCxn id="35" idx="1"/>
          </p:cNvCxnSpPr>
          <p:nvPr/>
        </p:nvCxnSpPr>
        <p:spPr>
          <a:xfrm>
            <a:off x="6524151" y="1344243"/>
            <a:ext cx="2909621" cy="60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5671F592-DAD1-1843-9B00-5175929A46A0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500014" y="1459584"/>
            <a:ext cx="2933758" cy="68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33">
            <a:extLst>
              <a:ext uri="{FF2B5EF4-FFF2-40B4-BE49-F238E27FC236}">
                <a16:creationId xmlns:a16="http://schemas.microsoft.com/office/drawing/2014/main" xmlns="" id="{218F9E63-1803-1D47-96F1-34C519ECE144}"/>
              </a:ext>
            </a:extLst>
          </p:cNvPr>
          <p:cNvGrpSpPr/>
          <p:nvPr/>
        </p:nvGrpSpPr>
        <p:grpSpPr>
          <a:xfrm>
            <a:off x="7349420" y="1503257"/>
            <a:ext cx="546698" cy="823147"/>
            <a:chOff x="1938311" y="1957590"/>
            <a:chExt cx="1551864" cy="789642"/>
          </a:xfrm>
        </p:grpSpPr>
        <p:sp>
          <p:nvSpPr>
            <p:cNvPr id="44" name="圆角矩形 34">
              <a:extLst>
                <a:ext uri="{FF2B5EF4-FFF2-40B4-BE49-F238E27FC236}">
                  <a16:creationId xmlns:a16="http://schemas.microsoft.com/office/drawing/2014/main" xmlns="" id="{681DEA1B-C378-FE40-8E18-D9D33C14F603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35">
              <a:extLst>
                <a:ext uri="{FF2B5EF4-FFF2-40B4-BE49-F238E27FC236}">
                  <a16:creationId xmlns:a16="http://schemas.microsoft.com/office/drawing/2014/main" xmlns="" id="{540BD900-9F9C-B045-8B37-B1E8B72F4EAD}"/>
                </a:ext>
              </a:extLst>
            </p:cNvPr>
            <p:cNvSpPr txBox="1"/>
            <p:nvPr/>
          </p:nvSpPr>
          <p:spPr>
            <a:xfrm>
              <a:off x="2078357" y="2025265"/>
              <a:ext cx="1271770" cy="573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Storing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image</a:t>
              </a:r>
              <a:endParaRPr lang="zh-CN" altLang="en-US" sz="10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E392514-8F17-1446-B2B0-A27B34F924E5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10209704" y="1577500"/>
            <a:ext cx="0" cy="3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9C58AE7-9206-9C41-A2E6-BC19610D3A79}"/>
              </a:ext>
            </a:extLst>
          </p:cNvPr>
          <p:cNvSpPr txBox="1"/>
          <p:nvPr/>
        </p:nvSpPr>
        <p:spPr>
          <a:xfrm>
            <a:off x="444040" y="862357"/>
            <a:ext cx="351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Tool:</a:t>
            </a:r>
            <a:r>
              <a:rPr lang="zh-CN" altLang="en-US" dirty="0"/>
              <a:t>  </a:t>
            </a:r>
            <a:r>
              <a:rPr lang="en-US" altLang="zh-CN" dirty="0"/>
              <a:t>python,</a:t>
            </a:r>
            <a:r>
              <a:rPr lang="zh-CN" altLang="en-US" dirty="0"/>
              <a:t> </a:t>
            </a:r>
            <a:r>
              <a:rPr lang="en-US" altLang="zh-CN" dirty="0"/>
              <a:t>html,</a:t>
            </a:r>
            <a:r>
              <a:rPr lang="zh-CN" altLang="en-US" dirty="0"/>
              <a:t> </a:t>
            </a:r>
            <a:r>
              <a:rPr lang="en-US" altLang="zh-CN" dirty="0"/>
              <a:t>flask,</a:t>
            </a:r>
            <a:r>
              <a:rPr lang="zh-CN" altLang="en-US" dirty="0"/>
              <a:t> </a:t>
            </a:r>
            <a:r>
              <a:rPr lang="en-US" altLang="zh-CN" dirty="0"/>
              <a:t>D3.js,</a:t>
            </a:r>
            <a:r>
              <a:rPr lang="zh-CN" altLang="en-US" dirty="0"/>
              <a:t> </a:t>
            </a:r>
            <a:r>
              <a:rPr lang="en-US" altLang="zh-CN" dirty="0"/>
              <a:t>CSS</a:t>
            </a:r>
            <a:endParaRPr lang="en-US" dirty="0"/>
          </a:p>
        </p:txBody>
      </p:sp>
      <p:grpSp>
        <p:nvGrpSpPr>
          <p:cNvPr id="50" name="组合 22">
            <a:extLst>
              <a:ext uri="{FF2B5EF4-FFF2-40B4-BE49-F238E27FC236}">
                <a16:creationId xmlns:a16="http://schemas.microsoft.com/office/drawing/2014/main" xmlns="" id="{20043345-9D3E-F642-AB69-36A5D0165AD2}"/>
              </a:ext>
            </a:extLst>
          </p:cNvPr>
          <p:cNvGrpSpPr/>
          <p:nvPr/>
        </p:nvGrpSpPr>
        <p:grpSpPr>
          <a:xfrm>
            <a:off x="9433772" y="2703108"/>
            <a:ext cx="1551864" cy="444328"/>
            <a:chOff x="1938311" y="1957590"/>
            <a:chExt cx="1551864" cy="789642"/>
          </a:xfrm>
        </p:grpSpPr>
        <p:sp>
          <p:nvSpPr>
            <p:cNvPr id="51" name="圆角矩形 20">
              <a:extLst>
                <a:ext uri="{FF2B5EF4-FFF2-40B4-BE49-F238E27FC236}">
                  <a16:creationId xmlns:a16="http://schemas.microsoft.com/office/drawing/2014/main" xmlns="" id="{6BF97AE4-D86D-D140-AD9B-9B6A75BE3600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21">
              <a:extLst>
                <a:ext uri="{FF2B5EF4-FFF2-40B4-BE49-F238E27FC236}">
                  <a16:creationId xmlns:a16="http://schemas.microsoft.com/office/drawing/2014/main" xmlns="" id="{DFF21EA5-159A-254E-BBB4-C50E873CF8E1}"/>
                </a:ext>
              </a:extLst>
            </p:cNvPr>
            <p:cNvSpPr txBox="1"/>
            <p:nvPr/>
          </p:nvSpPr>
          <p:spPr>
            <a:xfrm>
              <a:off x="2102496" y="2060024"/>
              <a:ext cx="1271769" cy="6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result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page</a:t>
              </a:r>
              <a:endParaRPr lang="zh-CN" altLang="en-US" sz="1600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08FDDF62-57DE-E74D-BD53-357DA0E02947}"/>
              </a:ext>
            </a:extLst>
          </p:cNvPr>
          <p:cNvCxnSpPr>
            <a:stCxn id="38" idx="2"/>
            <a:endCxn id="51" idx="0"/>
          </p:cNvCxnSpPr>
          <p:nvPr/>
        </p:nvCxnSpPr>
        <p:spPr>
          <a:xfrm>
            <a:off x="10209704" y="2362468"/>
            <a:ext cx="0" cy="3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xmlns="" id="{B84D6618-E22E-3649-A0F5-A5FDBF96A8DA}"/>
              </a:ext>
            </a:extLst>
          </p:cNvPr>
          <p:cNvCxnSpPr>
            <a:stCxn id="8" idx="2"/>
            <a:endCxn id="51" idx="1"/>
          </p:cNvCxnSpPr>
          <p:nvPr/>
        </p:nvCxnSpPr>
        <p:spPr>
          <a:xfrm rot="16200000" flipH="1">
            <a:off x="6971427" y="462927"/>
            <a:ext cx="1239136" cy="368555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33">
            <a:extLst>
              <a:ext uri="{FF2B5EF4-FFF2-40B4-BE49-F238E27FC236}">
                <a16:creationId xmlns:a16="http://schemas.microsoft.com/office/drawing/2014/main" xmlns="" id="{19E12383-2CD9-294E-A38B-E6A681621664}"/>
              </a:ext>
            </a:extLst>
          </p:cNvPr>
          <p:cNvGrpSpPr/>
          <p:nvPr/>
        </p:nvGrpSpPr>
        <p:grpSpPr>
          <a:xfrm>
            <a:off x="6028969" y="2396950"/>
            <a:ext cx="3057428" cy="693000"/>
            <a:chOff x="1938311" y="1957590"/>
            <a:chExt cx="1551864" cy="1080309"/>
          </a:xfrm>
        </p:grpSpPr>
        <p:sp>
          <p:nvSpPr>
            <p:cNvPr id="65" name="圆角矩形 34">
              <a:extLst>
                <a:ext uri="{FF2B5EF4-FFF2-40B4-BE49-F238E27FC236}">
                  <a16:creationId xmlns:a16="http://schemas.microsoft.com/office/drawing/2014/main" xmlns="" id="{4293422D-8B85-0E43-9025-48F33B2E568C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35">
              <a:extLst>
                <a:ext uri="{FF2B5EF4-FFF2-40B4-BE49-F238E27FC236}">
                  <a16:creationId xmlns:a16="http://schemas.microsoft.com/office/drawing/2014/main" xmlns="" id="{DB41580E-AC14-A848-A498-BA468AD4A96C}"/>
                </a:ext>
              </a:extLst>
            </p:cNvPr>
            <p:cNvSpPr txBox="1"/>
            <p:nvPr/>
          </p:nvSpPr>
          <p:spPr>
            <a:xfrm>
              <a:off x="2102496" y="2060024"/>
              <a:ext cx="1271769" cy="9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Recognize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based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on</a:t>
              </a:r>
              <a:r>
                <a:rPr lang="zh-CN" altLang="en-US" sz="1000" dirty="0"/>
                <a:t> </a:t>
              </a:r>
              <a:r>
                <a:rPr lang="en-US" altLang="zh-CN" sz="1000" dirty="0" err="1"/>
                <a:t>nn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model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and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compute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nutrition</a:t>
              </a:r>
              <a:endParaRPr lang="zh-CN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D9A744C-0208-484B-AAC5-8911A0A2145D}"/>
              </a:ext>
            </a:extLst>
          </p:cNvPr>
          <p:cNvSpPr txBox="1"/>
          <p:nvPr/>
        </p:nvSpPr>
        <p:spPr>
          <a:xfrm>
            <a:off x="6540147" y="4465122"/>
            <a:ext cx="316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</a:t>
            </a:r>
            <a:r>
              <a:rPr lang="zh-CN" altLang="en-US" dirty="0"/>
              <a:t> </a:t>
            </a:r>
            <a:r>
              <a:rPr lang="en-US" altLang="zh-CN" dirty="0" err="1"/>
              <a:t>Youtube</a:t>
            </a:r>
            <a:r>
              <a:rPr lang="zh-CN" altLang="en-US" dirty="0"/>
              <a:t> </a:t>
            </a:r>
            <a:r>
              <a:rPr lang="en-US" altLang="zh-CN" dirty="0"/>
              <a:t>link:</a:t>
            </a:r>
          </a:p>
          <a:p>
            <a:r>
              <a:rPr lang="en-US" dirty="0">
                <a:hlinkClick r:id="rId2"/>
              </a:rPr>
              <a:t>https://youtu.be/tm7K8XxK4vU</a:t>
            </a:r>
            <a:endParaRPr lang="en-US" altLang="zh-CN" dirty="0"/>
          </a:p>
        </p:txBody>
      </p:sp>
      <p:grpSp>
        <p:nvGrpSpPr>
          <p:cNvPr id="33" name="组合 22">
            <a:extLst>
              <a:ext uri="{FF2B5EF4-FFF2-40B4-BE49-F238E27FC236}">
                <a16:creationId xmlns:a16="http://schemas.microsoft.com/office/drawing/2014/main" xmlns="" id="{22A9A882-CCCE-DD4B-B0DB-B821D32D8C88}"/>
              </a:ext>
            </a:extLst>
          </p:cNvPr>
          <p:cNvGrpSpPr/>
          <p:nvPr/>
        </p:nvGrpSpPr>
        <p:grpSpPr>
          <a:xfrm>
            <a:off x="9867983" y="3338091"/>
            <a:ext cx="2199840" cy="642414"/>
            <a:chOff x="1938311" y="1957590"/>
            <a:chExt cx="1551864" cy="1141673"/>
          </a:xfrm>
        </p:grpSpPr>
        <p:sp>
          <p:nvSpPr>
            <p:cNvPr id="41" name="圆角矩形 20">
              <a:extLst>
                <a:ext uri="{FF2B5EF4-FFF2-40B4-BE49-F238E27FC236}">
                  <a16:creationId xmlns:a16="http://schemas.microsoft.com/office/drawing/2014/main" xmlns="" id="{D7248F31-71A9-334A-AEB3-67C95231813D}"/>
                </a:ext>
              </a:extLst>
            </p:cNvPr>
            <p:cNvSpPr/>
            <p:nvPr/>
          </p:nvSpPr>
          <p:spPr>
            <a:xfrm>
              <a:off x="1938311" y="1957590"/>
              <a:ext cx="1551864" cy="789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21">
              <a:extLst>
                <a:ext uri="{FF2B5EF4-FFF2-40B4-BE49-F238E27FC236}">
                  <a16:creationId xmlns:a16="http://schemas.microsoft.com/office/drawing/2014/main" xmlns="" id="{67B1DB23-D986-2A49-B44E-1BE1C7346E32}"/>
                </a:ext>
              </a:extLst>
            </p:cNvPr>
            <p:cNvSpPr txBox="1"/>
            <p:nvPr/>
          </p:nvSpPr>
          <p:spPr>
            <a:xfrm>
              <a:off x="2102496" y="2060024"/>
              <a:ext cx="1271769" cy="10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nutrition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page</a:t>
              </a:r>
              <a:endParaRPr lang="zh-CN" altLang="en-US" sz="1600" dirty="0"/>
            </a:p>
          </p:txBody>
        </p:sp>
      </p:grp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4FBB519D-4653-9541-9CE4-7CCA18496BF8}"/>
              </a:ext>
            </a:extLst>
          </p:cNvPr>
          <p:cNvCxnSpPr>
            <a:stCxn id="51" idx="3"/>
            <a:endCxn id="41" idx="0"/>
          </p:cNvCxnSpPr>
          <p:nvPr/>
        </p:nvCxnSpPr>
        <p:spPr>
          <a:xfrm flipH="1">
            <a:off x="10967903" y="2925272"/>
            <a:ext cx="17733" cy="412819"/>
          </a:xfrm>
          <a:prstGeom prst="bentConnector4">
            <a:avLst>
              <a:gd name="adj1" fmla="val -1289122"/>
              <a:gd name="adj2" fmla="val 769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218732-847F-9449-A12A-DC6119E3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3" y="1975779"/>
            <a:ext cx="4550079" cy="45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9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3917" y="143363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Contributions and Timeline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1DFD0C-025F-564E-87D0-45FE16C67C56}"/>
              </a:ext>
            </a:extLst>
          </p:cNvPr>
          <p:cNvSpPr txBox="1"/>
          <p:nvPr/>
        </p:nvSpPr>
        <p:spPr>
          <a:xfrm>
            <a:off x="463917" y="1078992"/>
            <a:ext cx="8243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Contributions: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Finished classification of food-11 dataset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Built a webpage to help utilize the classification model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Food recommendation and nutrition analysis according to classification results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Timeline: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BC41A0-EB12-134C-A93A-703F8D253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97295"/>
              </p:ext>
            </p:extLst>
          </p:nvPr>
        </p:nvGraphicFramePr>
        <p:xfrm>
          <a:off x="579827" y="3134855"/>
          <a:ext cx="8128000" cy="249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3577000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70203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43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11/02~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11/15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r>
                        <a:rPr lang="en-US" baseline="0" dirty="0"/>
                        <a:t> preparation and classification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3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11/15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11/22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Web page and nutrition table building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476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11/22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11/29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altLang="zh-CN" dirty="0"/>
                        <a:t>mage classification and food</a:t>
                      </a:r>
                      <a:r>
                        <a:rPr lang="en-US" altLang="zh-CN" baseline="0" dirty="0"/>
                        <a:t> recommendation function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1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11/29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12/13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Model and web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21130"/>
                  </a:ext>
                </a:extLst>
              </a:tr>
              <a:tr h="373636">
                <a:tc>
                  <a:txBody>
                    <a:bodyPr/>
                    <a:lstStyle/>
                    <a:p>
                      <a:r>
                        <a:rPr lang="en-US" altLang="zh-CN" dirty="0"/>
                        <a:t>12/13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12/20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</a:t>
                      </a:r>
                      <a:r>
                        <a:rPr lang="en-US" altLang="zh-CN" baseline="0" dirty="0"/>
                        <a:t> report and video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917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6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244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Arial</vt:lpstr>
      <vt:lpstr>Arial Bold</vt:lpstr>
      <vt:lpstr>Calibri</vt:lpstr>
      <vt:lpstr>Calibri Light</vt:lpstr>
      <vt:lpstr>Times New Roman</vt:lpstr>
      <vt:lpstr>Office Theme</vt:lpstr>
      <vt:lpstr> E6893 Big Data Analytics:  Food recognition and recommendation web app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E6893 Big Data Analytics:  Your Project Name</dc:title>
  <dc:creator>Eric Li</dc:creator>
  <cp:lastModifiedBy>lenovo</cp:lastModifiedBy>
  <cp:revision>116</cp:revision>
  <dcterms:created xsi:type="dcterms:W3CDTF">2017-10-26T15:12:00Z</dcterms:created>
  <dcterms:modified xsi:type="dcterms:W3CDTF">2018-12-21T01:17:51Z</dcterms:modified>
</cp:coreProperties>
</file>