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image" Target="../media/image2.jpeg"/><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10911840" y="185928"/>
            <a:ext cx="441959" cy="400812"/>
          </a:xfrm>
          <a:prstGeom prst="rect">
            <a:avLst/>
          </a:prstGeom>
        </p:spPr>
      </p:pic>
      <p:pic>
        <p:nvPicPr>
          <p:cNvPr id="17" name="bg object 17"/>
          <p:cNvPicPr/>
          <p:nvPr/>
        </p:nvPicPr>
        <p:blipFill>
          <a:blip r:embed="rId7" cstate="print"/>
          <a:stretch>
            <a:fillRect/>
          </a:stretch>
        </p:blipFill>
        <p:spPr>
          <a:xfrm>
            <a:off x="185928" y="51815"/>
            <a:ext cx="2676144" cy="1039367"/>
          </a:xfrm>
          <a:prstGeom prst="rect">
            <a:avLst/>
          </a:prstGeom>
        </p:spPr>
      </p:pic>
      <p:pic>
        <p:nvPicPr>
          <p:cNvPr id="18" name="bg object 18"/>
          <p:cNvPicPr/>
          <p:nvPr/>
        </p:nvPicPr>
        <p:blipFill>
          <a:blip r:embed="rId8" cstate="print"/>
          <a:stretch>
            <a:fillRect/>
          </a:stretch>
        </p:blipFill>
        <p:spPr>
          <a:xfrm>
            <a:off x="5731764" y="51815"/>
            <a:ext cx="885428" cy="886944"/>
          </a:xfrm>
          <a:prstGeom prst="rect">
            <a:avLst/>
          </a:prstGeom>
        </p:spPr>
      </p:pic>
      <p:sp>
        <p:nvSpPr>
          <p:cNvPr id="2" name="Holder 2"/>
          <p:cNvSpPr>
            <a:spLocks noGrp="1"/>
          </p:cNvSpPr>
          <p:nvPr>
            <p:ph type="title"/>
          </p:nvPr>
        </p:nvSpPr>
        <p:spPr>
          <a:xfrm>
            <a:off x="1915160" y="1115390"/>
            <a:ext cx="9361805" cy="1489710"/>
          </a:xfrm>
          <a:prstGeom prst="rect">
            <a:avLst/>
          </a:prstGeom>
        </p:spPr>
        <p:txBody>
          <a:bodyPr wrap="square" lIns="0" tIns="0" rIns="0" bIns="0">
            <a:spAutoFit/>
          </a:bodyPr>
          <a:lstStyle>
            <a:lvl1pPr>
              <a:defRPr sz="3200" b="1" i="0">
                <a:solidFill>
                  <a:srgbClr val="C0000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2183257" y="2181098"/>
            <a:ext cx="8147050" cy="402653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85710" y="4743450"/>
            <a:ext cx="3519805" cy="1274445"/>
          </a:xfrm>
          <a:prstGeom prst="rect">
            <a:avLst/>
          </a:prstGeom>
        </p:spPr>
        <p:txBody>
          <a:bodyPr vert="horz" wrap="square" lIns="0" tIns="12700" rIns="0" bIns="0" rtlCol="0">
            <a:spAutoFit/>
          </a:bodyPr>
          <a:lstStyle/>
          <a:p>
            <a:pPr marL="18415" marR="5080" indent="-6350">
              <a:lnSpc>
                <a:spcPct val="100000"/>
              </a:lnSpc>
              <a:spcBef>
                <a:spcPts val="100"/>
              </a:spcBef>
            </a:pPr>
            <a:r>
              <a:rPr lang="en-IN" sz="2000" b="1" spc="5" dirty="0">
                <a:latin typeface="Times New Roman" panose="02020603050405020304"/>
                <a:cs typeface="Times New Roman" panose="02020603050405020304"/>
              </a:rPr>
              <a:t>B.SHARMILADEVI M.E., ASSISTANT </a:t>
            </a:r>
            <a:r>
              <a:rPr sz="2200" b="1" spc="-5" dirty="0">
                <a:latin typeface="Times New Roman" panose="02020603050405020304"/>
                <a:cs typeface="Times New Roman" panose="02020603050405020304"/>
              </a:rPr>
              <a:t>PROFESSOR, </a:t>
            </a:r>
            <a:r>
              <a:rPr sz="2200" b="1"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DEPARTMENT OF </a:t>
            </a:r>
            <a:r>
              <a:rPr sz="2000" b="1" spc="-5" dirty="0">
                <a:latin typeface="Times New Roman" panose="02020603050405020304"/>
                <a:cs typeface="Times New Roman" panose="02020603050405020304"/>
              </a:rPr>
              <a:t>EEE, </a:t>
            </a:r>
            <a:r>
              <a:rPr sz="2000" b="1" spc="-484"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MKCE.</a:t>
            </a:r>
            <a:endParaRPr sz="2000">
              <a:latin typeface="Times New Roman" panose="02020603050405020304"/>
              <a:cs typeface="Times New Roman" panose="02020603050405020304"/>
            </a:endParaRPr>
          </a:p>
        </p:txBody>
      </p:sp>
      <p:sp>
        <p:nvSpPr>
          <p:cNvPr id="3" name="object 3"/>
          <p:cNvSpPr txBox="1"/>
          <p:nvPr/>
        </p:nvSpPr>
        <p:spPr>
          <a:xfrm>
            <a:off x="990600" y="4743450"/>
            <a:ext cx="2673985" cy="948690"/>
          </a:xfrm>
          <a:prstGeom prst="rect">
            <a:avLst/>
          </a:prstGeom>
        </p:spPr>
        <p:txBody>
          <a:bodyPr vert="horz" wrap="square" lIns="0" tIns="12700" rIns="0" bIns="0" rtlCol="0">
            <a:spAutoFit/>
          </a:bodyPr>
          <a:lstStyle/>
          <a:p>
            <a:pPr marL="12700" marR="5715">
              <a:lnSpc>
                <a:spcPct val="100000"/>
              </a:lnSpc>
              <a:spcBef>
                <a:spcPts val="100"/>
              </a:spcBef>
            </a:pPr>
            <a:r>
              <a:rPr lang="en-IN" sz="2000" b="1" spc="5" dirty="0">
                <a:latin typeface="Times New Roman" panose="02020603050405020304"/>
                <a:cs typeface="Times New Roman" panose="02020603050405020304"/>
              </a:rPr>
              <a:t>RAM PRAKASH S</a:t>
            </a:r>
            <a:r>
              <a:rPr sz="2000" b="1" spc="5" dirty="0">
                <a:latin typeface="Times New Roman" panose="02020603050405020304"/>
                <a:cs typeface="Times New Roman" panose="02020603050405020304"/>
              </a:rPr>
              <a:t> </a:t>
            </a:r>
            <a:r>
              <a:rPr lang="en-IN" sz="2000" b="1" spc="5" dirty="0">
                <a:latin typeface="Times New Roman" panose="02020603050405020304"/>
                <a:cs typeface="Times New Roman" panose="02020603050405020304"/>
              </a:rPr>
              <a:t>SAPREENA S</a:t>
            </a:r>
            <a:endParaRPr lang="en-IN" sz="2000" b="1" spc="5" dirty="0">
              <a:latin typeface="Times New Roman" panose="02020603050405020304"/>
              <a:cs typeface="Times New Roman" panose="02020603050405020304"/>
            </a:endParaRPr>
          </a:p>
          <a:p>
            <a:pPr marL="12700" marR="5715">
              <a:lnSpc>
                <a:spcPct val="100000"/>
              </a:lnSpc>
              <a:spcBef>
                <a:spcPts val="100"/>
              </a:spcBef>
            </a:pPr>
            <a:r>
              <a:rPr lang="en-IN" sz="2000" b="1">
                <a:latin typeface="Times New Roman" panose="02020603050405020304"/>
                <a:cs typeface="Times New Roman" panose="02020603050405020304"/>
              </a:rPr>
              <a:t>SRINIDHI B</a:t>
            </a:r>
            <a:endParaRPr lang="en-IN" sz="2000" b="1">
              <a:latin typeface="Times New Roman" panose="02020603050405020304"/>
              <a:cs typeface="Times New Roman" panose="02020603050405020304"/>
            </a:endParaRPr>
          </a:p>
        </p:txBody>
      </p:sp>
      <p:sp>
        <p:nvSpPr>
          <p:cNvPr id="4" name="object 4"/>
          <p:cNvSpPr txBox="1"/>
          <p:nvPr/>
        </p:nvSpPr>
        <p:spPr>
          <a:xfrm>
            <a:off x="3664077" y="4743703"/>
            <a:ext cx="1871345" cy="935990"/>
          </a:xfrm>
          <a:prstGeom prst="rect">
            <a:avLst/>
          </a:prstGeom>
        </p:spPr>
        <p:txBody>
          <a:bodyPr vert="horz" wrap="square" lIns="0" tIns="12700" rIns="0" bIns="0" rtlCol="0">
            <a:spAutoFit/>
          </a:bodyPr>
          <a:lstStyle/>
          <a:p>
            <a:pPr marL="30480" marR="5080" indent="-18415" algn="just">
              <a:lnSpc>
                <a:spcPct val="100000"/>
              </a:lnSpc>
              <a:spcBef>
                <a:spcPts val="100"/>
              </a:spcBef>
            </a:pPr>
            <a:r>
              <a:rPr sz="2000" b="1" dirty="0">
                <a:latin typeface="Times New Roman" panose="02020603050405020304"/>
                <a:cs typeface="Times New Roman" panose="02020603050405020304"/>
              </a:rPr>
              <a:t>(927622BEE0</a:t>
            </a:r>
            <a:r>
              <a:rPr lang="en-IN" sz="2000" b="1" dirty="0">
                <a:latin typeface="Times New Roman" panose="02020603050405020304"/>
                <a:cs typeface="Times New Roman" panose="02020603050405020304"/>
              </a:rPr>
              <a:t>86</a:t>
            </a:r>
            <a:r>
              <a:rPr sz="2000" b="1" dirty="0">
                <a:latin typeface="Times New Roman" panose="02020603050405020304"/>
                <a:cs typeface="Times New Roman" panose="02020603050405020304"/>
              </a:rPr>
              <a:t>) </a:t>
            </a:r>
            <a:r>
              <a:rPr sz="2000" b="1" spc="-49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(9</a:t>
            </a:r>
            <a:r>
              <a:rPr sz="2000" b="1" spc="10" dirty="0">
                <a:latin typeface="Times New Roman" panose="02020603050405020304"/>
                <a:cs typeface="Times New Roman" panose="02020603050405020304"/>
              </a:rPr>
              <a:t>2</a:t>
            </a:r>
            <a:r>
              <a:rPr sz="2000" b="1" dirty="0">
                <a:latin typeface="Times New Roman" panose="02020603050405020304"/>
                <a:cs typeface="Times New Roman" panose="02020603050405020304"/>
              </a:rPr>
              <a:t>7622</a:t>
            </a:r>
            <a:r>
              <a:rPr sz="2000" b="1" spc="-5" dirty="0">
                <a:latin typeface="Times New Roman" panose="02020603050405020304"/>
                <a:cs typeface="Times New Roman" panose="02020603050405020304"/>
              </a:rPr>
              <a:t>BEE</a:t>
            </a:r>
            <a:r>
              <a:rPr sz="2000" b="1" spc="5" dirty="0">
                <a:latin typeface="Times New Roman" panose="02020603050405020304"/>
                <a:cs typeface="Times New Roman" panose="02020603050405020304"/>
              </a:rPr>
              <a:t>0</a:t>
            </a:r>
            <a:r>
              <a:rPr lang="en-IN" sz="2000" b="1" spc="5" dirty="0">
                <a:latin typeface="Times New Roman" panose="02020603050405020304"/>
                <a:cs typeface="Times New Roman" panose="02020603050405020304"/>
              </a:rPr>
              <a:t>99</a:t>
            </a:r>
            <a:r>
              <a:rPr sz="2000" b="1" dirty="0">
                <a:latin typeface="Times New Roman" panose="02020603050405020304"/>
                <a:cs typeface="Times New Roman" panose="02020603050405020304"/>
              </a:rPr>
              <a:t>)  (9</a:t>
            </a:r>
            <a:r>
              <a:rPr sz="2000" b="1" spc="10" dirty="0">
                <a:latin typeface="Times New Roman" panose="02020603050405020304"/>
                <a:cs typeface="Times New Roman" panose="02020603050405020304"/>
              </a:rPr>
              <a:t>2</a:t>
            </a:r>
            <a:r>
              <a:rPr sz="2000" b="1" dirty="0">
                <a:latin typeface="Times New Roman" panose="02020603050405020304"/>
                <a:cs typeface="Times New Roman" panose="02020603050405020304"/>
              </a:rPr>
              <a:t>7622</a:t>
            </a:r>
            <a:r>
              <a:rPr sz="2000" b="1" spc="-5" dirty="0">
                <a:latin typeface="Times New Roman" panose="02020603050405020304"/>
                <a:cs typeface="Times New Roman" panose="02020603050405020304"/>
              </a:rPr>
              <a:t>BEE</a:t>
            </a:r>
            <a:r>
              <a:rPr lang="en-IN" sz="2000" b="1" spc="-5" dirty="0">
                <a:latin typeface="Times New Roman" panose="02020603050405020304"/>
                <a:cs typeface="Times New Roman" panose="02020603050405020304"/>
              </a:rPr>
              <a:t>114</a:t>
            </a: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5" name="object 5"/>
          <p:cNvSpPr txBox="1"/>
          <p:nvPr/>
        </p:nvSpPr>
        <p:spPr>
          <a:xfrm>
            <a:off x="11459971" y="6545681"/>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panose="020F0502020204030204"/>
                <a:cs typeface="Calibri" panose="020F0502020204030204"/>
              </a:rPr>
              <a:t>1</a:t>
            </a:r>
            <a:endParaRPr sz="1200">
              <a:latin typeface="Calibri" panose="020F0502020204030204"/>
              <a:cs typeface="Calibri" panose="020F0502020204030204"/>
            </a:endParaRPr>
          </a:p>
        </p:txBody>
      </p:sp>
      <p:sp>
        <p:nvSpPr>
          <p:cNvPr id="6" name="object 6"/>
          <p:cNvSpPr txBox="1">
            <a:spLocks noGrp="1"/>
          </p:cNvSpPr>
          <p:nvPr>
            <p:ph type="title"/>
          </p:nvPr>
        </p:nvSpPr>
        <p:spPr>
          <a:xfrm>
            <a:off x="1915160" y="1115390"/>
            <a:ext cx="9361805" cy="1305560"/>
          </a:xfrm>
          <a:prstGeom prst="rect">
            <a:avLst/>
          </a:prstGeom>
        </p:spPr>
        <p:txBody>
          <a:bodyPr vert="horz" wrap="square" lIns="0" tIns="13335" rIns="0" bIns="0" rtlCol="0">
            <a:spAutoFit/>
          </a:bodyPr>
          <a:lstStyle/>
          <a:p>
            <a:pPr marL="12700" marR="5080" algn="ctr">
              <a:lnSpc>
                <a:spcPct val="100000"/>
              </a:lnSpc>
              <a:spcBef>
                <a:spcPts val="105"/>
              </a:spcBef>
            </a:pPr>
            <a:r>
              <a:rPr sz="2800" dirty="0"/>
              <a:t>Department</a:t>
            </a:r>
            <a:r>
              <a:rPr sz="2800" spc="-35" dirty="0"/>
              <a:t> </a:t>
            </a:r>
            <a:r>
              <a:rPr sz="2800" dirty="0"/>
              <a:t>of</a:t>
            </a:r>
            <a:r>
              <a:rPr sz="2800" spc="-15" dirty="0"/>
              <a:t> </a:t>
            </a:r>
            <a:r>
              <a:rPr sz="2800" dirty="0"/>
              <a:t>Electrical</a:t>
            </a:r>
            <a:r>
              <a:rPr sz="2800" spc="-20" dirty="0"/>
              <a:t> </a:t>
            </a:r>
            <a:r>
              <a:rPr sz="2800" dirty="0"/>
              <a:t>and</a:t>
            </a:r>
            <a:r>
              <a:rPr sz="2800" spc="-20" dirty="0"/>
              <a:t> </a:t>
            </a:r>
            <a:r>
              <a:rPr sz="2800" dirty="0"/>
              <a:t>Electronics</a:t>
            </a:r>
            <a:r>
              <a:rPr sz="2800" spc="-30" dirty="0"/>
              <a:t> </a:t>
            </a:r>
            <a:r>
              <a:rPr sz="2800" dirty="0"/>
              <a:t>Engineering </a:t>
            </a:r>
            <a:r>
              <a:rPr sz="2800" spc="-785" dirty="0"/>
              <a:t> </a:t>
            </a:r>
            <a:r>
              <a:rPr sz="2800" dirty="0"/>
              <a:t>Second Year (2022-2026) Batch - I</a:t>
            </a:r>
            <a:r>
              <a:rPr lang="en-IN" sz="2800" dirty="0"/>
              <a:t>I</a:t>
            </a:r>
            <a:r>
              <a:rPr sz="2800" dirty="0"/>
              <a:t> Semester </a:t>
            </a:r>
            <a:r>
              <a:rPr sz="2800" spc="5" dirty="0"/>
              <a:t> </a:t>
            </a:r>
            <a:r>
              <a:rPr sz="2800" dirty="0"/>
              <a:t>18EEP</a:t>
            </a:r>
            <a:r>
              <a:rPr lang="en-US" sz="2800" dirty="0"/>
              <a:t>2</a:t>
            </a:r>
            <a:r>
              <a:rPr sz="2800" dirty="0"/>
              <a:t>0</a:t>
            </a:r>
            <a:r>
              <a:rPr lang="en-US" sz="2800" dirty="0"/>
              <a:t>2</a:t>
            </a:r>
            <a:r>
              <a:rPr sz="2800" dirty="0"/>
              <a:t>L-MINOR</a:t>
            </a:r>
            <a:r>
              <a:rPr sz="2800" spc="-40" dirty="0"/>
              <a:t> </a:t>
            </a:r>
            <a:r>
              <a:rPr sz="2800" dirty="0"/>
              <a:t>PROJECT</a:t>
            </a:r>
            <a:r>
              <a:rPr sz="2800" spc="-30" dirty="0"/>
              <a:t> </a:t>
            </a:r>
            <a:endParaRPr sz="2800" dirty="0"/>
          </a:p>
        </p:txBody>
      </p:sp>
      <p:sp>
        <p:nvSpPr>
          <p:cNvPr id="7" name="object 7"/>
          <p:cNvSpPr txBox="1"/>
          <p:nvPr/>
        </p:nvSpPr>
        <p:spPr>
          <a:xfrm>
            <a:off x="800100" y="2273935"/>
            <a:ext cx="10476230" cy="2372360"/>
          </a:xfrm>
          <a:prstGeom prst="rect">
            <a:avLst/>
          </a:prstGeom>
        </p:spPr>
        <p:txBody>
          <a:bodyPr vert="horz" wrap="square" lIns="0" tIns="103505" rIns="0" bIns="0" rtlCol="0">
            <a:spAutoFit/>
          </a:bodyPr>
          <a:lstStyle/>
          <a:p>
            <a:pPr marL="796925" algn="ctr">
              <a:lnSpc>
                <a:spcPct val="100000"/>
              </a:lnSpc>
              <a:spcBef>
                <a:spcPts val="815"/>
              </a:spcBef>
            </a:pPr>
            <a:r>
              <a:rPr lang="en-US" sz="3000" b="1" spc="-5" dirty="0">
                <a:latin typeface="Times New Roman" panose="02020603050405020304"/>
                <a:cs typeface="Times New Roman" panose="02020603050405020304"/>
              </a:rPr>
              <a:t>FINAL</a:t>
            </a:r>
            <a:r>
              <a:rPr sz="3000" b="1" spc="-40" dirty="0">
                <a:latin typeface="Times New Roman" panose="02020603050405020304"/>
                <a:cs typeface="Times New Roman" panose="02020603050405020304"/>
              </a:rPr>
              <a:t> </a:t>
            </a:r>
            <a:r>
              <a:rPr sz="3000" b="1" dirty="0">
                <a:latin typeface="Times New Roman" panose="02020603050405020304"/>
                <a:cs typeface="Times New Roman" panose="02020603050405020304"/>
              </a:rPr>
              <a:t>REVIEW</a:t>
            </a:r>
            <a:endParaRPr sz="3000" b="1" dirty="0">
              <a:latin typeface="Times New Roman" panose="02020603050405020304"/>
              <a:cs typeface="Times New Roman" panose="02020603050405020304"/>
            </a:endParaRPr>
          </a:p>
          <a:p>
            <a:pPr marL="796925" algn="ctr">
              <a:lnSpc>
                <a:spcPct val="100000"/>
              </a:lnSpc>
              <a:spcBef>
                <a:spcPts val="815"/>
              </a:spcBef>
            </a:pPr>
            <a:r>
              <a:rPr sz="3200" b="1" dirty="0">
                <a:solidFill>
                  <a:srgbClr val="1F3863"/>
                </a:solidFill>
                <a:latin typeface="Times New Roman" panose="02020603050405020304"/>
                <a:cs typeface="Times New Roman" panose="02020603050405020304"/>
              </a:rPr>
              <a:t>Short</a:t>
            </a:r>
            <a:r>
              <a:rPr sz="3200" b="1" spc="-10" dirty="0">
                <a:solidFill>
                  <a:srgbClr val="1F3863"/>
                </a:solidFill>
                <a:latin typeface="Times New Roman" panose="02020603050405020304"/>
                <a:cs typeface="Times New Roman" panose="02020603050405020304"/>
              </a:rPr>
              <a:t> </a:t>
            </a:r>
            <a:r>
              <a:rPr sz="3200" b="1" dirty="0">
                <a:solidFill>
                  <a:srgbClr val="1F3863"/>
                </a:solidFill>
                <a:latin typeface="Times New Roman" panose="02020603050405020304"/>
                <a:cs typeface="Times New Roman" panose="02020603050405020304"/>
              </a:rPr>
              <a:t>circuit </a:t>
            </a:r>
            <a:r>
              <a:rPr lang="en-US" sz="3200" b="1" dirty="0">
                <a:solidFill>
                  <a:srgbClr val="1F3863"/>
                </a:solidFill>
                <a:latin typeface="Times New Roman" panose="02020603050405020304"/>
                <a:cs typeface="Times New Roman" panose="02020603050405020304"/>
              </a:rPr>
              <a:t>P</a:t>
            </a:r>
            <a:r>
              <a:rPr sz="3200" b="1" dirty="0">
                <a:solidFill>
                  <a:srgbClr val="1F3863"/>
                </a:solidFill>
                <a:latin typeface="Times New Roman" panose="02020603050405020304"/>
                <a:cs typeface="Times New Roman" panose="02020603050405020304"/>
              </a:rPr>
              <a:t>rotection</a:t>
            </a:r>
            <a:r>
              <a:rPr sz="3200" b="1" spc="-20" dirty="0">
                <a:solidFill>
                  <a:srgbClr val="1F3863"/>
                </a:solidFill>
                <a:latin typeface="Times New Roman" panose="02020603050405020304"/>
                <a:cs typeface="Times New Roman" panose="02020603050405020304"/>
              </a:rPr>
              <a:t> </a:t>
            </a:r>
            <a:r>
              <a:rPr sz="3200" b="1" dirty="0">
                <a:solidFill>
                  <a:srgbClr val="1F3863"/>
                </a:solidFill>
                <a:latin typeface="Times New Roman" panose="02020603050405020304"/>
                <a:cs typeface="Times New Roman" panose="02020603050405020304"/>
              </a:rPr>
              <a:t>system</a:t>
            </a:r>
            <a:r>
              <a:rPr sz="3200" b="1" spc="-15" dirty="0">
                <a:solidFill>
                  <a:srgbClr val="1F3863"/>
                </a:solidFill>
                <a:latin typeface="Times New Roman" panose="02020603050405020304"/>
                <a:cs typeface="Times New Roman" panose="02020603050405020304"/>
              </a:rPr>
              <a:t> </a:t>
            </a:r>
            <a:r>
              <a:rPr sz="3200" b="1" dirty="0">
                <a:solidFill>
                  <a:srgbClr val="1F3863"/>
                </a:solidFill>
                <a:latin typeface="Times New Roman" panose="02020603050405020304"/>
                <a:cs typeface="Times New Roman" panose="02020603050405020304"/>
              </a:rPr>
              <a:t>for</a:t>
            </a:r>
            <a:r>
              <a:rPr sz="3200" b="1" spc="10" dirty="0">
                <a:solidFill>
                  <a:srgbClr val="1F3863"/>
                </a:solidFill>
                <a:latin typeface="Times New Roman" panose="02020603050405020304"/>
                <a:cs typeface="Times New Roman" panose="02020603050405020304"/>
              </a:rPr>
              <a:t> </a:t>
            </a:r>
            <a:r>
              <a:rPr lang="en-US" sz="3200" b="1" spc="10" dirty="0">
                <a:solidFill>
                  <a:srgbClr val="1F3863"/>
                </a:solidFill>
                <a:latin typeface="Times New Roman" panose="02020603050405020304"/>
                <a:cs typeface="Times New Roman" panose="02020603050405020304"/>
              </a:rPr>
              <a:t>E</a:t>
            </a:r>
            <a:r>
              <a:rPr sz="3200" b="1" dirty="0">
                <a:solidFill>
                  <a:srgbClr val="1F3863"/>
                </a:solidFill>
                <a:latin typeface="Times New Roman" panose="02020603050405020304"/>
                <a:cs typeface="Times New Roman" panose="02020603050405020304"/>
              </a:rPr>
              <a:t>lectric</a:t>
            </a:r>
            <a:r>
              <a:rPr sz="3200" b="1" spc="-5" dirty="0">
                <a:solidFill>
                  <a:srgbClr val="1F3863"/>
                </a:solidFill>
                <a:latin typeface="Times New Roman" panose="02020603050405020304"/>
                <a:cs typeface="Times New Roman" panose="02020603050405020304"/>
              </a:rPr>
              <a:t> </a:t>
            </a:r>
            <a:r>
              <a:rPr lang="en-US" sz="3200" b="1" spc="-5" dirty="0">
                <a:solidFill>
                  <a:srgbClr val="1F3863"/>
                </a:solidFill>
                <a:latin typeface="Times New Roman" panose="02020603050405020304"/>
                <a:cs typeface="Times New Roman" panose="02020603050405020304"/>
              </a:rPr>
              <a:t>V</a:t>
            </a:r>
            <a:r>
              <a:rPr sz="3200" b="1" dirty="0">
                <a:solidFill>
                  <a:srgbClr val="1F3863"/>
                </a:solidFill>
                <a:latin typeface="Times New Roman" panose="02020603050405020304"/>
                <a:cs typeface="Times New Roman" panose="02020603050405020304"/>
              </a:rPr>
              <a:t>ehicle</a:t>
            </a:r>
            <a:r>
              <a:rPr lang="en-IN" sz="3200" b="1" dirty="0">
                <a:solidFill>
                  <a:srgbClr val="1F3863"/>
                </a:solidFill>
                <a:latin typeface="Times New Roman" panose="02020603050405020304"/>
                <a:cs typeface="Times New Roman" panose="02020603050405020304"/>
              </a:rPr>
              <a:t> Safety</a:t>
            </a:r>
            <a:endParaRPr lang="en-IN" sz="3200" dirty="0">
              <a:latin typeface="Times New Roman" panose="02020603050405020304"/>
              <a:cs typeface="Times New Roman" panose="02020603050405020304"/>
            </a:endParaRPr>
          </a:p>
          <a:p>
            <a:pPr marL="12700">
              <a:lnSpc>
                <a:spcPct val="100000"/>
              </a:lnSpc>
              <a:spcBef>
                <a:spcPts val="2720"/>
              </a:spcBef>
              <a:tabLst>
                <a:tab pos="6939915" algn="l"/>
              </a:tabLst>
            </a:pPr>
            <a:r>
              <a:rPr lang="en-IN" sz="2400" b="1" spc="-10" dirty="0">
                <a:latin typeface="Times New Roman" panose="02020603050405020304"/>
                <a:cs typeface="Times New Roman" panose="02020603050405020304"/>
              </a:rPr>
              <a:t>PRESENTED BY</a:t>
            </a:r>
            <a:r>
              <a:rPr lang="en-IN" sz="2400" b="1" spc="-5" dirty="0">
                <a:latin typeface="Times New Roman" panose="02020603050405020304"/>
                <a:cs typeface="Times New Roman" panose="02020603050405020304"/>
              </a:rPr>
              <a:t>:	GUIDED</a:t>
            </a:r>
            <a:r>
              <a:rPr lang="en-IN" sz="2400" b="1" spc="-10" dirty="0">
                <a:latin typeface="Times New Roman" panose="02020603050405020304"/>
                <a:cs typeface="Times New Roman" panose="02020603050405020304"/>
              </a:rPr>
              <a:t> BY:</a:t>
            </a:r>
            <a:endParaRPr lang="en-IN" sz="24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12440" y="1603375"/>
            <a:ext cx="8958707" cy="307777"/>
          </a:xfrm>
        </p:spPr>
        <p:txBody>
          <a:bodyPr/>
          <a:lstStyle/>
          <a:p>
            <a:r>
              <a:rPr lang="en-US" sz="2000" b="1" dirty="0">
                <a:latin typeface="Times New Roman" panose="02020603050405020304" pitchFamily="18" charset="0"/>
                <a:cs typeface="Times New Roman" panose="02020603050405020304" pitchFamily="18" charset="0"/>
              </a:rPr>
              <a:t>MICROCONTROLLER  </a:t>
            </a:r>
            <a:endParaRPr lang="en-IN"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95400" y="1603177"/>
            <a:ext cx="9144000" cy="3415030"/>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Arduino Uno is open source microcontroller board that can be integrated into a variety of electronics project. This board can be interfaced with other Arduino boards, Arduino shields and can control relays, LED’s and motors as an output. Arduino boards are able to read inputs light in a sensor, a finger on a button, and turn it into an output activating a motor, turning on an LED, publishing something online. It consists of various pins, which makes it more compatible and can be used to connect different electronic components. It is the most popular and widely used development board.</a:t>
            </a:r>
            <a:endParaRPr lang="en-IN" dirty="0">
              <a:latin typeface="Times New Roman" panose="02020603050405020304" pitchFamily="18" charset="0"/>
              <a:cs typeface="Times New Roman" panose="02020603050405020304" pitchFamily="18" charset="0"/>
            </a:endParaRPr>
          </a:p>
        </p:txBody>
      </p:sp>
      <p:pic>
        <p:nvPicPr>
          <p:cNvPr id="7" name="Picture 6" descr="A close-up of a circuit board&#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86300" y="4870908"/>
            <a:ext cx="2362200" cy="16149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2724"/>
            <a:ext cx="9361805" cy="984885"/>
          </a:xfrm>
        </p:spPr>
        <p:txBody>
          <a:bodyPr/>
          <a:lstStyle/>
          <a:p>
            <a:br>
              <a:rPr lang="en-US" dirty="0"/>
            </a:br>
            <a:endParaRPr lang="en-IN" dirty="0"/>
          </a:p>
        </p:txBody>
      </p:sp>
      <p:sp>
        <p:nvSpPr>
          <p:cNvPr id="3" name="Text Placeholder 2"/>
          <p:cNvSpPr>
            <a:spLocks noGrp="1"/>
          </p:cNvSpPr>
          <p:nvPr>
            <p:ph type="body" idx="1"/>
          </p:nvPr>
        </p:nvSpPr>
        <p:spPr>
          <a:xfrm>
            <a:off x="1066801" y="1295400"/>
            <a:ext cx="9067800" cy="2099101"/>
          </a:xfrm>
        </p:spPr>
        <p:txBody>
          <a:bodyPr/>
          <a:lstStyle/>
          <a:p>
            <a:r>
              <a:rPr lang="en-US" sz="2000" b="1" dirty="0">
                <a:latin typeface="Times New Roman" panose="02020603050405020304" pitchFamily="18" charset="0"/>
                <a:cs typeface="Times New Roman" panose="02020603050405020304" pitchFamily="18" charset="0"/>
              </a:rPr>
              <a:t>VOLTAGE SENSOR</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A voltage sensor is a device that measures voltage. Voltage sensors can measure the voltage in various ways, from measuring high voltages to detecting low current levels. These devices are essential for many applications, including industrial controls and power systems.</a:t>
            </a:r>
            <a:endParaRPr lang="en-IN" sz="2000" dirty="0">
              <a:latin typeface="Times New Roman" panose="02020603050405020304" pitchFamily="18" charset="0"/>
              <a:cs typeface="Times New Roman" panose="02020603050405020304" pitchFamily="18" charset="0"/>
            </a:endParaRPr>
          </a:p>
        </p:txBody>
      </p:sp>
      <p:pic>
        <p:nvPicPr>
          <p:cNvPr id="5" name="Picture 4" descr="A blue sensor with a blue square and black square holes&#10;&#10;Description automatically generated with medium confidenc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38600" y="3828307"/>
            <a:ext cx="2743200" cy="20991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292" y="1223772"/>
            <a:ext cx="8968740" cy="498475"/>
          </a:xfrm>
          <a:prstGeom prst="rect">
            <a:avLst/>
          </a:prstGeom>
          <a:solidFill>
            <a:srgbClr val="BAD5ED"/>
          </a:solidFill>
          <a:ln w="12700">
            <a:solidFill>
              <a:srgbClr val="000000"/>
            </a:solidFill>
          </a:ln>
        </p:spPr>
        <p:txBody>
          <a:bodyPr vert="horz" wrap="square" lIns="0" tIns="134620" rIns="0" bIns="0" rtlCol="0">
            <a:spAutoFit/>
          </a:bodyPr>
          <a:lstStyle/>
          <a:p>
            <a:pPr marL="1905" algn="ctr">
              <a:lnSpc>
                <a:spcPct val="100000"/>
              </a:lnSpc>
              <a:spcBef>
                <a:spcPts val="1060"/>
              </a:spcBef>
            </a:pPr>
            <a:r>
              <a:rPr sz="2000" dirty="0">
                <a:solidFill>
                  <a:srgbClr val="000000"/>
                </a:solidFill>
              </a:rPr>
              <a:t>WORKING</a:t>
            </a:r>
            <a:endParaRPr sz="2000"/>
          </a:p>
        </p:txBody>
      </p:sp>
      <p:sp>
        <p:nvSpPr>
          <p:cNvPr id="3" name="object 3"/>
          <p:cNvSpPr txBox="1"/>
          <p:nvPr/>
        </p:nvSpPr>
        <p:spPr>
          <a:xfrm>
            <a:off x="2148585" y="2342134"/>
            <a:ext cx="8699500" cy="2083435"/>
          </a:xfrm>
          <a:prstGeom prst="rect">
            <a:avLst/>
          </a:prstGeom>
        </p:spPr>
        <p:txBody>
          <a:bodyPr vert="horz" wrap="square" lIns="0" tIns="12700" rIns="0" bIns="0" rtlCol="0">
            <a:spAutoFit/>
          </a:bodyPr>
          <a:lstStyle/>
          <a:p>
            <a:pPr marL="299085" marR="6985" indent="-287020" algn="just">
              <a:lnSpc>
                <a:spcPct val="150000"/>
              </a:lnSpc>
              <a:spcBef>
                <a:spcPts val="100"/>
              </a:spcBef>
              <a:buFont typeface="Arial MT"/>
              <a:buChar char="•"/>
              <a:tabLst>
                <a:tab pos="299720" algn="l"/>
              </a:tabLst>
            </a:pPr>
            <a:r>
              <a:rPr sz="1800" dirty="0">
                <a:latin typeface="Times New Roman" panose="02020603050405020304"/>
                <a:cs typeface="Times New Roman" panose="02020603050405020304"/>
              </a:rPr>
              <a:t>In step 1 of the operation, the </a:t>
            </a:r>
            <a:r>
              <a:rPr sz="1800" spc="-5" dirty="0">
                <a:latin typeface="Times New Roman" panose="02020603050405020304"/>
                <a:cs typeface="Times New Roman" panose="02020603050405020304"/>
              </a:rPr>
              <a:t>relay circuit is normally open </a:t>
            </a:r>
            <a:r>
              <a:rPr sz="1800" dirty="0">
                <a:latin typeface="Times New Roman" panose="02020603050405020304"/>
                <a:cs typeface="Times New Roman" panose="02020603050405020304"/>
              </a:rPr>
              <a:t>and a </a:t>
            </a:r>
            <a:r>
              <a:rPr sz="1800" spc="-5" dirty="0">
                <a:latin typeface="Times New Roman" panose="02020603050405020304"/>
                <a:cs typeface="Times New Roman" panose="02020603050405020304"/>
              </a:rPr>
              <a:t>red </a:t>
            </a:r>
            <a:r>
              <a:rPr sz="1800" dirty="0">
                <a:latin typeface="Times New Roman" panose="02020603050405020304"/>
                <a:cs typeface="Times New Roman" panose="02020603050405020304"/>
              </a:rPr>
              <a:t>LED </a:t>
            </a:r>
            <a:r>
              <a:rPr sz="1800" spc="-5" dirty="0">
                <a:latin typeface="Times New Roman" panose="02020603050405020304"/>
                <a:cs typeface="Times New Roman" panose="02020603050405020304"/>
              </a:rPr>
              <a:t>glows </a:t>
            </a:r>
            <a:r>
              <a:rPr sz="1800" dirty="0">
                <a:latin typeface="Times New Roman" panose="02020603050405020304"/>
                <a:cs typeface="Times New Roman" panose="02020603050405020304"/>
              </a:rPr>
              <a:t>when </a:t>
            </a:r>
            <a:r>
              <a:rPr sz="1800" spc="-10" dirty="0">
                <a:latin typeface="Times New Roman" panose="02020603050405020304"/>
                <a:cs typeface="Times New Roman" panose="02020603050405020304"/>
              </a:rPr>
              <a:t>we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connect</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power</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source</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to</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 input terminal</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 circuit.</a:t>
            </a:r>
            <a:endParaRPr sz="1800">
              <a:latin typeface="Times New Roman" panose="02020603050405020304"/>
              <a:cs typeface="Times New Roman" panose="02020603050405020304"/>
            </a:endParaRPr>
          </a:p>
          <a:p>
            <a:pPr marL="299085" marR="5080" indent="-287020" algn="just">
              <a:lnSpc>
                <a:spcPct val="150000"/>
              </a:lnSpc>
              <a:buFont typeface="Arial MT"/>
              <a:buChar char="•"/>
              <a:tabLst>
                <a:tab pos="299720" algn="l"/>
              </a:tabLst>
            </a:pPr>
            <a:r>
              <a:rPr sz="1800" dirty="0">
                <a:latin typeface="Times New Roman" panose="02020603050405020304"/>
                <a:cs typeface="Times New Roman" panose="02020603050405020304"/>
              </a:rPr>
              <a:t>when </a:t>
            </a:r>
            <a:r>
              <a:rPr sz="1800" spc="-5" dirty="0">
                <a:latin typeface="Times New Roman" panose="02020603050405020304"/>
                <a:cs typeface="Times New Roman" panose="02020603050405020304"/>
              </a:rPr>
              <a:t>we press the </a:t>
            </a:r>
            <a:r>
              <a:rPr sz="1800" dirty="0">
                <a:latin typeface="Times New Roman" panose="02020603050405020304"/>
                <a:cs typeface="Times New Roman" panose="02020603050405020304"/>
              </a:rPr>
              <a:t>bell push </a:t>
            </a:r>
            <a:r>
              <a:rPr sz="1800" spc="-5" dirty="0">
                <a:latin typeface="Times New Roman" panose="02020603050405020304"/>
                <a:cs typeface="Times New Roman" panose="02020603050405020304"/>
              </a:rPr>
              <a:t>button, </a:t>
            </a:r>
            <a:r>
              <a:rPr sz="1800" dirty="0">
                <a:latin typeface="Times New Roman" panose="02020603050405020304"/>
                <a:cs typeface="Times New Roman" panose="02020603050405020304"/>
              </a:rPr>
              <a:t>a coil of the </a:t>
            </a:r>
            <a:r>
              <a:rPr sz="1800" spc="-5" dirty="0">
                <a:latin typeface="Times New Roman" panose="02020603050405020304"/>
                <a:cs typeface="Times New Roman" panose="02020603050405020304"/>
              </a:rPr>
              <a:t>relay becomes active </a:t>
            </a:r>
            <a:r>
              <a:rPr sz="1800" dirty="0">
                <a:latin typeface="Times New Roman" panose="02020603050405020304"/>
                <a:cs typeface="Times New Roman" panose="02020603050405020304"/>
              </a:rPr>
              <a:t>and it </a:t>
            </a:r>
            <a:r>
              <a:rPr sz="1800" spc="-5" dirty="0">
                <a:latin typeface="Times New Roman" panose="02020603050405020304"/>
                <a:cs typeface="Times New Roman" panose="02020603050405020304"/>
              </a:rPr>
              <a:t>switches from </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normally </a:t>
            </a:r>
            <a:r>
              <a:rPr sz="1800" dirty="0">
                <a:latin typeface="Times New Roman" panose="02020603050405020304"/>
                <a:cs typeface="Times New Roman" panose="02020603050405020304"/>
              </a:rPr>
              <a:t>closed to </a:t>
            </a:r>
            <a:r>
              <a:rPr sz="1800" spc="-5" dirty="0">
                <a:latin typeface="Times New Roman" panose="02020603050405020304"/>
                <a:cs typeface="Times New Roman" panose="02020603050405020304"/>
              </a:rPr>
              <a:t>normally open </a:t>
            </a:r>
            <a:r>
              <a:rPr sz="1800" dirty="0">
                <a:latin typeface="Times New Roman" panose="02020603050405020304"/>
                <a:cs typeface="Times New Roman" panose="02020603050405020304"/>
              </a:rPr>
              <a:t>contact. </a:t>
            </a:r>
            <a:r>
              <a:rPr sz="1800" spc="-5" dirty="0">
                <a:latin typeface="Times New Roman" panose="02020603050405020304"/>
                <a:cs typeface="Times New Roman" panose="02020603050405020304"/>
              </a:rPr>
              <a:t>In </a:t>
            </a:r>
            <a:r>
              <a:rPr sz="1800" dirty="0">
                <a:latin typeface="Times New Roman" panose="02020603050405020304"/>
                <a:cs typeface="Times New Roman" panose="02020603050405020304"/>
              </a:rPr>
              <a:t>this condition Green LED and </a:t>
            </a:r>
            <a:r>
              <a:rPr sz="1800" spc="-5" dirty="0">
                <a:latin typeface="Times New Roman" panose="02020603050405020304"/>
                <a:cs typeface="Times New Roman" panose="02020603050405020304"/>
              </a:rPr>
              <a:t>motor </a:t>
            </a:r>
            <a:r>
              <a:rPr sz="1800" dirty="0">
                <a:latin typeface="Times New Roman" panose="02020603050405020304"/>
                <a:cs typeface="Times New Roman" panose="02020603050405020304"/>
              </a:rPr>
              <a:t>are </a:t>
            </a:r>
            <a:r>
              <a:rPr sz="1800" spc="-10" dirty="0">
                <a:latin typeface="Times New Roman" panose="02020603050405020304"/>
                <a:cs typeface="Times New Roman" panose="02020603050405020304"/>
              </a:rPr>
              <a:t>ON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start to</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operate</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i.e.</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 vehicle</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starts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to</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operate</a:t>
            </a:r>
            <a:r>
              <a:rPr sz="1800" dirty="0">
                <a:latin typeface="Arial MT"/>
                <a:cs typeface="Arial MT"/>
              </a:rPr>
              <a:t>.</a:t>
            </a:r>
            <a:endParaRPr sz="18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3238" y="2404618"/>
            <a:ext cx="9753600" cy="2202526"/>
          </a:xfrm>
          <a:prstGeom prst="rect">
            <a:avLst/>
          </a:prstGeom>
        </p:spPr>
        <p:txBody>
          <a:bodyPr vert="horz" wrap="square" lIns="0" tIns="12065" rIns="0" bIns="0" rtlCol="0">
            <a:spAutoFit/>
          </a:bodyPr>
          <a:lstStyle/>
          <a:p>
            <a:pPr marL="355600" marR="5080" indent="-342900" algn="just">
              <a:lnSpc>
                <a:spcPct val="150000"/>
              </a:lnSpc>
              <a:spcBef>
                <a:spcPts val="95"/>
              </a:spcBef>
              <a:buFont typeface="Times New Roman" panose="02020603050405020304"/>
              <a:buChar char="•"/>
              <a:tabLst>
                <a:tab pos="355600" algn="l"/>
              </a:tabLst>
            </a:pPr>
            <a:r>
              <a:rPr sz="1800" dirty="0">
                <a:latin typeface="Times New Roman" panose="02020603050405020304"/>
                <a:cs typeface="Times New Roman" panose="02020603050405020304"/>
              </a:rPr>
              <a:t>Here manually </a:t>
            </a:r>
            <a:r>
              <a:rPr sz="1800" spc="-5" dirty="0">
                <a:latin typeface="Times New Roman" panose="02020603050405020304"/>
                <a:cs typeface="Times New Roman" panose="02020603050405020304"/>
              </a:rPr>
              <a:t>short-circuited the </a:t>
            </a:r>
            <a:r>
              <a:rPr sz="1800" dirty="0">
                <a:latin typeface="Times New Roman" panose="02020603050405020304"/>
                <a:cs typeface="Times New Roman" panose="02020603050405020304"/>
              </a:rPr>
              <a:t>terminals of </a:t>
            </a:r>
            <a:r>
              <a:rPr sz="1800" spc="-5" dirty="0">
                <a:latin typeface="Times New Roman" panose="02020603050405020304"/>
                <a:cs typeface="Times New Roman" panose="02020603050405020304"/>
              </a:rPr>
              <a:t>the motor </a:t>
            </a:r>
            <a:r>
              <a:rPr sz="1800" dirty="0">
                <a:latin typeface="Times New Roman" panose="02020603050405020304"/>
                <a:cs typeface="Times New Roman" panose="02020603050405020304"/>
              </a:rPr>
              <a:t>to understand the short </a:t>
            </a:r>
            <a:r>
              <a:rPr sz="1800" spc="-5" dirty="0">
                <a:latin typeface="Times New Roman" panose="02020603050405020304"/>
                <a:cs typeface="Times New Roman" panose="02020603050405020304"/>
              </a:rPr>
              <a:t>circuit </a:t>
            </a:r>
            <a:r>
              <a:rPr sz="1800" dirty="0">
                <a:latin typeface="Times New Roman" panose="02020603050405020304"/>
                <a:cs typeface="Times New Roman" panose="02020603050405020304"/>
              </a:rPr>
              <a:t>condition in </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EV the voltage across </a:t>
            </a:r>
            <a:r>
              <a:rPr sz="1800" dirty="0">
                <a:latin typeface="Times New Roman" panose="02020603050405020304"/>
                <a:cs typeface="Times New Roman" panose="02020603050405020304"/>
              </a:rPr>
              <a:t>the </a:t>
            </a:r>
            <a:r>
              <a:rPr sz="1800" spc="-5" dirty="0">
                <a:latin typeface="Times New Roman" panose="02020603050405020304"/>
                <a:cs typeface="Times New Roman" panose="02020603050405020304"/>
              </a:rPr>
              <a:t>motor </a:t>
            </a:r>
            <a:r>
              <a:rPr sz="1800" spc="-10" dirty="0">
                <a:latin typeface="Times New Roman" panose="02020603050405020304"/>
                <a:cs typeface="Times New Roman" panose="02020603050405020304"/>
              </a:rPr>
              <a:t>is </a:t>
            </a:r>
            <a:r>
              <a:rPr sz="1800" dirty="0">
                <a:latin typeface="Times New Roman" panose="02020603050405020304"/>
                <a:cs typeface="Times New Roman" panose="02020603050405020304"/>
              </a:rPr>
              <a:t>led to zero </a:t>
            </a:r>
            <a:r>
              <a:rPr sz="1800" spc="-5" dirty="0">
                <a:latin typeface="Times New Roman" panose="02020603050405020304"/>
                <a:cs typeface="Times New Roman" panose="02020603050405020304"/>
              </a:rPr>
              <a:t>so the relay becomes discharged because both </a:t>
            </a:r>
            <a:r>
              <a:rPr sz="1800" dirty="0">
                <a:latin typeface="Times New Roman" panose="02020603050405020304"/>
                <a:cs typeface="Times New Roman" panose="02020603050405020304"/>
              </a:rPr>
              <a:t>the </a:t>
            </a:r>
            <a:r>
              <a:rPr sz="1800" spc="-10" dirty="0">
                <a:latin typeface="Times New Roman" panose="02020603050405020304"/>
                <a:cs typeface="Times New Roman" panose="02020603050405020304"/>
              </a:rPr>
              <a:t>relay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motor</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are connected</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in</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parallel.</a:t>
            </a:r>
            <a:endParaRPr sz="1800" dirty="0">
              <a:latin typeface="Times New Roman" panose="02020603050405020304"/>
              <a:cs typeface="Times New Roman" panose="02020603050405020304"/>
            </a:endParaRPr>
          </a:p>
          <a:p>
            <a:pPr marL="298450" indent="-285750">
              <a:lnSpc>
                <a:spcPct val="100000"/>
              </a:lnSpc>
              <a:spcBef>
                <a:spcPts val="1715"/>
              </a:spcBef>
              <a:buFont typeface="Arial" panose="020B0604020202020204" pitchFamily="34" charset="0"/>
              <a:buChar char="•"/>
              <a:tabLst>
                <a:tab pos="354965" algn="l"/>
                <a:tab pos="355600" algn="l"/>
              </a:tabLst>
            </a:pPr>
            <a:r>
              <a:rPr sz="1800" spc="-5" dirty="0">
                <a:latin typeface="Times New Roman" panose="02020603050405020304"/>
                <a:cs typeface="Times New Roman" panose="02020603050405020304"/>
              </a:rPr>
              <a:t>Finally,</a:t>
            </a:r>
            <a:r>
              <a:rPr sz="1800" spc="114" dirty="0">
                <a:latin typeface="Times New Roman" panose="02020603050405020304"/>
                <a:cs typeface="Times New Roman" panose="02020603050405020304"/>
              </a:rPr>
              <a:t> </a:t>
            </a:r>
            <a:r>
              <a:rPr sz="1800" dirty="0">
                <a:latin typeface="Times New Roman" panose="02020603050405020304"/>
                <a:cs typeface="Times New Roman" panose="02020603050405020304"/>
              </a:rPr>
              <a:t>if</a:t>
            </a:r>
            <a:r>
              <a:rPr sz="1800" spc="10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a:t>
            </a:r>
            <a:r>
              <a:rPr sz="1800" spc="1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relay</a:t>
            </a:r>
            <a:r>
              <a:rPr sz="1800" spc="110" dirty="0">
                <a:latin typeface="Times New Roman" panose="02020603050405020304"/>
                <a:cs typeface="Times New Roman" panose="02020603050405020304"/>
              </a:rPr>
              <a:t> </a:t>
            </a:r>
            <a:r>
              <a:rPr sz="1800" dirty="0">
                <a:latin typeface="Times New Roman" panose="02020603050405020304"/>
                <a:cs typeface="Times New Roman" panose="02020603050405020304"/>
              </a:rPr>
              <a:t>is</a:t>
            </a:r>
            <a:r>
              <a:rPr sz="1800" spc="11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discharged</a:t>
            </a:r>
            <a:r>
              <a:rPr sz="1800" spc="114"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then</a:t>
            </a:r>
            <a:r>
              <a:rPr sz="1800" spc="100" dirty="0">
                <a:latin typeface="Times New Roman" panose="02020603050405020304"/>
                <a:cs typeface="Times New Roman" panose="02020603050405020304"/>
              </a:rPr>
              <a:t> </a:t>
            </a:r>
            <a:r>
              <a:rPr sz="1800" dirty="0">
                <a:latin typeface="Times New Roman" panose="02020603050405020304"/>
                <a:cs typeface="Times New Roman" panose="02020603050405020304"/>
              </a:rPr>
              <a:t>Red</a:t>
            </a:r>
            <a:r>
              <a:rPr sz="1800" spc="105" dirty="0">
                <a:latin typeface="Times New Roman" panose="02020603050405020304"/>
                <a:cs typeface="Times New Roman" panose="02020603050405020304"/>
              </a:rPr>
              <a:t> </a:t>
            </a:r>
            <a:r>
              <a:rPr sz="1800" dirty="0">
                <a:latin typeface="Times New Roman" panose="02020603050405020304"/>
                <a:cs typeface="Times New Roman" panose="02020603050405020304"/>
              </a:rPr>
              <a:t>LED</a:t>
            </a:r>
            <a:r>
              <a:rPr sz="1800" spc="100"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1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buzzer</a:t>
            </a:r>
            <a:r>
              <a:rPr sz="1800" spc="110" dirty="0">
                <a:latin typeface="Times New Roman" panose="02020603050405020304"/>
                <a:cs typeface="Times New Roman" panose="02020603050405020304"/>
              </a:rPr>
              <a:t> </a:t>
            </a:r>
            <a:r>
              <a:rPr sz="1800" dirty="0">
                <a:latin typeface="Times New Roman" panose="02020603050405020304"/>
                <a:cs typeface="Times New Roman" panose="02020603050405020304"/>
              </a:rPr>
              <a:t>both</a:t>
            </a:r>
            <a:r>
              <a:rPr sz="1800" spc="105" dirty="0">
                <a:latin typeface="Times New Roman" panose="02020603050405020304"/>
                <a:cs typeface="Times New Roman" panose="02020603050405020304"/>
              </a:rPr>
              <a:t> </a:t>
            </a:r>
            <a:r>
              <a:rPr sz="1800" dirty="0">
                <a:latin typeface="Times New Roman" panose="02020603050405020304"/>
                <a:cs typeface="Times New Roman" panose="02020603050405020304"/>
              </a:rPr>
              <a:t>are</a:t>
            </a:r>
            <a:r>
              <a:rPr sz="1800" spc="1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ON</a:t>
            </a:r>
            <a:r>
              <a:rPr sz="1800" spc="114"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10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thus</a:t>
            </a:r>
            <a:r>
              <a:rPr sz="1800" spc="1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motor</a:t>
            </a:r>
            <a:r>
              <a:rPr sz="1800" spc="120"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12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battery</a:t>
            </a:r>
            <a:endParaRPr sz="1800" dirty="0">
              <a:latin typeface="Times New Roman" panose="02020603050405020304"/>
              <a:cs typeface="Times New Roman" panose="02020603050405020304"/>
            </a:endParaRPr>
          </a:p>
          <a:p>
            <a:pPr marL="355600">
              <a:lnSpc>
                <a:spcPct val="100000"/>
              </a:lnSpc>
              <a:spcBef>
                <a:spcPts val="1080"/>
              </a:spcBef>
            </a:pPr>
            <a:r>
              <a:rPr sz="1800" dirty="0">
                <a:latin typeface="Times New Roman" panose="02020603050405020304"/>
                <a:cs typeface="Times New Roman" panose="02020603050405020304"/>
              </a:rPr>
              <a:t>both</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are</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separated</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protected</a:t>
            </a:r>
            <a:r>
              <a:rPr sz="1800" dirty="0">
                <a:latin typeface="Calibri" panose="020F0502020204030204"/>
                <a:cs typeface="Calibri" panose="020F0502020204030204"/>
              </a:rPr>
              <a:t>.</a:t>
            </a:r>
            <a:endParaRPr sz="1800" dirty="0">
              <a:latin typeface="Calibri" panose="020F0502020204030204"/>
              <a:cs typeface="Calibri" panose="020F0502020204030204"/>
            </a:endParaRPr>
          </a:p>
        </p:txBody>
      </p:sp>
      <p:sp>
        <p:nvSpPr>
          <p:cNvPr id="3" name="object 3"/>
          <p:cNvSpPr txBox="1">
            <a:spLocks noGrp="1"/>
          </p:cNvSpPr>
          <p:nvPr>
            <p:ph type="title"/>
          </p:nvPr>
        </p:nvSpPr>
        <p:spPr>
          <a:xfrm>
            <a:off x="1955292" y="1223772"/>
            <a:ext cx="8968740" cy="498475"/>
          </a:xfrm>
          <a:prstGeom prst="rect">
            <a:avLst/>
          </a:prstGeom>
          <a:solidFill>
            <a:srgbClr val="BAD5ED"/>
          </a:solidFill>
          <a:ln w="12700">
            <a:solidFill>
              <a:srgbClr val="000000"/>
            </a:solidFill>
          </a:ln>
        </p:spPr>
        <p:txBody>
          <a:bodyPr vert="horz" wrap="square" lIns="0" tIns="134620" rIns="0" bIns="0" rtlCol="0">
            <a:spAutoFit/>
          </a:bodyPr>
          <a:lstStyle/>
          <a:p>
            <a:pPr marL="1905" algn="ctr">
              <a:lnSpc>
                <a:spcPct val="100000"/>
              </a:lnSpc>
              <a:spcBef>
                <a:spcPts val="1060"/>
              </a:spcBef>
            </a:pPr>
            <a:r>
              <a:rPr sz="2000" dirty="0">
                <a:solidFill>
                  <a:srgbClr val="000000"/>
                </a:solidFill>
              </a:rPr>
              <a:t>WORKING</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632837" y="2181098"/>
          <a:ext cx="7240905" cy="4389120"/>
        </p:xfrm>
        <a:graphic>
          <a:graphicData uri="http://schemas.openxmlformats.org/drawingml/2006/table">
            <a:tbl>
              <a:tblPr firstRow="1" bandRow="1">
                <a:tableStyleId>{2D5ABB26-0587-4C30-8999-92F81FD0307C}</a:tableStyleId>
              </a:tblPr>
              <a:tblGrid>
                <a:gridCol w="208280"/>
                <a:gridCol w="2967355"/>
                <a:gridCol w="2032635"/>
                <a:gridCol w="2032635"/>
              </a:tblGrid>
              <a:tr h="304800">
                <a:tc>
                  <a:txBody>
                    <a:bodyPr/>
                    <a:lstStyle/>
                    <a:p>
                      <a:pPr algn="ctr">
                        <a:lnSpc>
                          <a:spcPct val="100000"/>
                        </a:lnSpc>
                        <a:spcBef>
                          <a:spcPts val="320"/>
                        </a:spcBef>
                      </a:pPr>
                      <a:r>
                        <a:rPr sz="1400" dirty="0">
                          <a:latin typeface="Arial MT"/>
                          <a:cs typeface="Arial MT"/>
                        </a:rPr>
                        <a:t>S.NO</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6455">
                        <a:lnSpc>
                          <a:spcPct val="100000"/>
                        </a:lnSpc>
                        <a:spcBef>
                          <a:spcPts val="320"/>
                        </a:spcBef>
                      </a:pPr>
                      <a:r>
                        <a:rPr sz="1400" spc="-5" dirty="0">
                          <a:latin typeface="Arial MT"/>
                          <a:cs typeface="Arial MT"/>
                        </a:rPr>
                        <a:t>COMPONENTS</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320"/>
                        </a:spcBef>
                      </a:pPr>
                      <a:r>
                        <a:rPr sz="1400" spc="-5" dirty="0">
                          <a:latin typeface="Arial MT"/>
                          <a:cs typeface="Arial MT"/>
                        </a:rPr>
                        <a:t>QUANTITY</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320"/>
                        </a:spcBef>
                      </a:pPr>
                      <a:r>
                        <a:rPr sz="1400" dirty="0">
                          <a:latin typeface="Arial MT"/>
                          <a:cs typeface="Arial MT"/>
                        </a:rPr>
                        <a:t>COST</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635" algn="ctr">
                        <a:lnSpc>
                          <a:spcPct val="100000"/>
                        </a:lnSpc>
                        <a:spcBef>
                          <a:spcPts val="320"/>
                        </a:spcBef>
                      </a:pPr>
                      <a:r>
                        <a:rPr sz="1400" dirty="0">
                          <a:latin typeface="Arial MT"/>
                          <a:cs typeface="Arial MT"/>
                        </a:rPr>
                        <a:t>1</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sz="1400" spc="-5" dirty="0">
                          <a:latin typeface="Arial MT"/>
                          <a:cs typeface="Arial MT"/>
                        </a:rPr>
                        <a:t>DC</a:t>
                      </a:r>
                      <a:r>
                        <a:rPr sz="1400" spc="-30" dirty="0">
                          <a:latin typeface="Arial MT"/>
                          <a:cs typeface="Arial MT"/>
                        </a:rPr>
                        <a:t> </a:t>
                      </a:r>
                      <a:r>
                        <a:rPr sz="1400" dirty="0">
                          <a:latin typeface="Arial MT"/>
                          <a:cs typeface="Arial MT"/>
                        </a:rPr>
                        <a:t>Motor(12</a:t>
                      </a:r>
                      <a:r>
                        <a:rPr sz="1400" spc="-60" dirty="0">
                          <a:latin typeface="Arial MT"/>
                          <a:cs typeface="Arial MT"/>
                        </a:rPr>
                        <a:t> </a:t>
                      </a:r>
                      <a:r>
                        <a:rPr sz="1400" dirty="0">
                          <a:latin typeface="Arial MT"/>
                          <a:cs typeface="Arial MT"/>
                        </a:rPr>
                        <a:t>V</a:t>
                      </a:r>
                      <a:r>
                        <a:rPr sz="1400" spc="-30" dirty="0">
                          <a:latin typeface="Arial MT"/>
                          <a:cs typeface="Arial MT"/>
                        </a:rPr>
                        <a:t> </a:t>
                      </a:r>
                      <a:r>
                        <a:rPr sz="1400" spc="-5" dirty="0">
                          <a:latin typeface="Arial MT"/>
                          <a:cs typeface="Arial MT"/>
                        </a:rPr>
                        <a:t>DC)</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Arial MT"/>
                          <a:cs typeface="Arial MT"/>
                        </a:rPr>
                        <a:t>1</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lang="en-US" sz="1400" spc="-5" dirty="0">
                          <a:latin typeface="Arial MT"/>
                          <a:cs typeface="Arial MT"/>
                        </a:rPr>
                        <a:t>200</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966">
                <a:tc>
                  <a:txBody>
                    <a:bodyPr/>
                    <a:lstStyle/>
                    <a:p>
                      <a:pPr marL="635" algn="ctr">
                        <a:lnSpc>
                          <a:spcPct val="100000"/>
                        </a:lnSpc>
                        <a:spcBef>
                          <a:spcPts val="320"/>
                        </a:spcBef>
                      </a:pPr>
                      <a:r>
                        <a:rPr sz="1400" dirty="0">
                          <a:latin typeface="Arial MT"/>
                          <a:cs typeface="Arial MT"/>
                        </a:rPr>
                        <a:t>2</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sz="1400" spc="-5" dirty="0">
                          <a:latin typeface="Arial MT"/>
                          <a:cs typeface="Arial MT"/>
                        </a:rPr>
                        <a:t>Relay(12</a:t>
                      </a:r>
                      <a:r>
                        <a:rPr sz="1400" spc="-45" dirty="0">
                          <a:latin typeface="Arial MT"/>
                          <a:cs typeface="Arial MT"/>
                        </a:rPr>
                        <a:t> </a:t>
                      </a:r>
                      <a:r>
                        <a:rPr sz="1400" dirty="0">
                          <a:latin typeface="Arial MT"/>
                          <a:cs typeface="Arial MT"/>
                        </a:rPr>
                        <a:t>V)</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Arial MT"/>
                          <a:cs typeface="Arial MT"/>
                        </a:rPr>
                        <a:t>1</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spc="-5" dirty="0">
                          <a:latin typeface="Arial MT"/>
                          <a:cs typeface="Arial MT"/>
                        </a:rPr>
                        <a:t>1</a:t>
                      </a:r>
                      <a:r>
                        <a:rPr lang="en-US" sz="1400" spc="-5" dirty="0">
                          <a:latin typeface="Arial MT"/>
                          <a:cs typeface="Arial MT"/>
                        </a:rPr>
                        <a:t>5</a:t>
                      </a:r>
                      <a:r>
                        <a:rPr sz="1400" spc="-5" dirty="0">
                          <a:latin typeface="Arial MT"/>
                          <a:cs typeface="Arial MT"/>
                        </a:rPr>
                        <a:t>0</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40">
                <a:tc>
                  <a:txBody>
                    <a:bodyPr/>
                    <a:lstStyle/>
                    <a:p>
                      <a:pPr marL="635" algn="ctr">
                        <a:lnSpc>
                          <a:spcPct val="100000"/>
                        </a:lnSpc>
                        <a:spcBef>
                          <a:spcPts val="320"/>
                        </a:spcBef>
                      </a:pPr>
                      <a:r>
                        <a:rPr sz="1400" dirty="0">
                          <a:latin typeface="Arial MT"/>
                          <a:cs typeface="Arial MT"/>
                        </a:rPr>
                        <a:t>3</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lang="en-US" sz="1400" dirty="0">
                          <a:latin typeface="Arial MT"/>
                          <a:cs typeface="Arial MT"/>
                        </a:rPr>
                        <a:t>Voltage Sensor</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Arial MT"/>
                          <a:cs typeface="Arial MT"/>
                        </a:rPr>
                        <a:t>1</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lang="en-US" sz="1400" spc="-5" dirty="0">
                          <a:latin typeface="Arial MT"/>
                          <a:cs typeface="Arial MT"/>
                        </a:rPr>
                        <a:t>2</a:t>
                      </a:r>
                      <a:r>
                        <a:rPr sz="1400" spc="-5" dirty="0">
                          <a:latin typeface="Arial MT"/>
                          <a:cs typeface="Arial MT"/>
                        </a:rPr>
                        <a:t>00</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635" algn="ctr">
                        <a:lnSpc>
                          <a:spcPct val="100000"/>
                        </a:lnSpc>
                        <a:spcBef>
                          <a:spcPts val="320"/>
                        </a:spcBef>
                      </a:pPr>
                      <a:r>
                        <a:rPr sz="1400" dirty="0">
                          <a:latin typeface="Arial MT"/>
                          <a:cs typeface="Arial MT"/>
                        </a:rPr>
                        <a:t>4</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sz="1400" spc="-5" dirty="0">
                          <a:latin typeface="Arial MT"/>
                          <a:cs typeface="Arial MT"/>
                        </a:rPr>
                        <a:t>Resistance</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Arial MT"/>
                          <a:cs typeface="Arial MT"/>
                        </a:rPr>
                        <a:t>2</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0"/>
                        </a:spcBef>
                      </a:pPr>
                      <a:r>
                        <a:rPr sz="1400" spc="-5" dirty="0">
                          <a:latin typeface="Arial MT"/>
                          <a:cs typeface="Arial MT"/>
                        </a:rPr>
                        <a:t>30</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635" algn="ctr">
                        <a:lnSpc>
                          <a:spcPct val="100000"/>
                        </a:lnSpc>
                        <a:spcBef>
                          <a:spcPts val="320"/>
                        </a:spcBef>
                      </a:pPr>
                      <a:r>
                        <a:rPr sz="1400" dirty="0">
                          <a:latin typeface="Arial MT"/>
                          <a:cs typeface="Arial MT"/>
                        </a:rPr>
                        <a:t>5</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sz="1400" dirty="0">
                          <a:latin typeface="Arial MT"/>
                          <a:cs typeface="Arial MT"/>
                        </a:rPr>
                        <a:t>LED's</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Arial MT"/>
                          <a:cs typeface="Arial MT"/>
                        </a:rPr>
                        <a:t>2</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0"/>
                        </a:spcBef>
                      </a:pPr>
                      <a:r>
                        <a:rPr sz="1400" spc="-5" dirty="0">
                          <a:latin typeface="Arial MT"/>
                          <a:cs typeface="Arial MT"/>
                        </a:rPr>
                        <a:t>20</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635" algn="ctr">
                        <a:lnSpc>
                          <a:spcPct val="100000"/>
                        </a:lnSpc>
                        <a:spcBef>
                          <a:spcPts val="325"/>
                        </a:spcBef>
                      </a:pPr>
                      <a:r>
                        <a:rPr sz="1400" dirty="0">
                          <a:latin typeface="Arial MT"/>
                          <a:cs typeface="Arial MT"/>
                        </a:rPr>
                        <a:t>6</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dirty="0">
                          <a:latin typeface="Arial MT"/>
                          <a:cs typeface="Arial MT"/>
                        </a:rPr>
                        <a:t>Connecting</a:t>
                      </a:r>
                      <a:r>
                        <a:rPr sz="1400" spc="-80" dirty="0">
                          <a:latin typeface="Arial MT"/>
                          <a:cs typeface="Arial MT"/>
                        </a:rPr>
                        <a:t> </a:t>
                      </a:r>
                      <a:r>
                        <a:rPr sz="1400" dirty="0">
                          <a:latin typeface="Arial MT"/>
                          <a:cs typeface="Arial MT"/>
                        </a:rPr>
                        <a:t>Leads</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5"/>
                        </a:spcBef>
                      </a:pPr>
                      <a:r>
                        <a:rPr sz="1400" dirty="0">
                          <a:latin typeface="Arial MT"/>
                          <a:cs typeface="Arial MT"/>
                        </a:rPr>
                        <a:t>Required</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5"/>
                        </a:spcBef>
                      </a:pPr>
                      <a:r>
                        <a:rPr sz="1400" spc="-5" dirty="0">
                          <a:latin typeface="Arial MT"/>
                          <a:cs typeface="Arial MT"/>
                        </a:rPr>
                        <a:t>50</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40">
                <a:tc>
                  <a:txBody>
                    <a:bodyPr/>
                    <a:lstStyle/>
                    <a:p>
                      <a:pPr marL="635" algn="ctr">
                        <a:lnSpc>
                          <a:spcPct val="100000"/>
                        </a:lnSpc>
                        <a:spcBef>
                          <a:spcPts val="325"/>
                        </a:spcBef>
                      </a:pPr>
                      <a:r>
                        <a:rPr sz="1400" dirty="0">
                          <a:latin typeface="Arial MT"/>
                          <a:cs typeface="Arial MT"/>
                        </a:rPr>
                        <a:t>7</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lang="en-US" sz="1400" dirty="0">
                          <a:latin typeface="Arial MT"/>
                          <a:cs typeface="Arial MT"/>
                        </a:rPr>
                        <a:t>Microcontroller</a:t>
                      </a:r>
                      <a:endParaRPr sz="1400" dirty="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lang="en-US" sz="1400" dirty="0">
                          <a:latin typeface="Arial MT"/>
                          <a:cs typeface="Arial MT"/>
                        </a:rPr>
                        <a:t>1</a:t>
                      </a:r>
                      <a:endParaRPr sz="1400" dirty="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lang="en-US" sz="1400" spc="-5" dirty="0">
                          <a:latin typeface="Arial MT"/>
                          <a:cs typeface="Arial MT"/>
                        </a:rPr>
                        <a:t>15</a:t>
                      </a:r>
                      <a:r>
                        <a:rPr sz="1400" spc="-5" dirty="0">
                          <a:latin typeface="Arial MT"/>
                          <a:cs typeface="Arial MT"/>
                        </a:rPr>
                        <a:t>0</a:t>
                      </a:r>
                      <a:endParaRPr sz="1400" dirty="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635" algn="ctr">
                        <a:lnSpc>
                          <a:spcPct val="100000"/>
                        </a:lnSpc>
                        <a:spcBef>
                          <a:spcPts val="325"/>
                        </a:spcBef>
                      </a:pPr>
                      <a:r>
                        <a:rPr sz="1400" dirty="0">
                          <a:latin typeface="Arial MT"/>
                          <a:cs typeface="Arial MT"/>
                        </a:rPr>
                        <a:t>8</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Arial MT"/>
                          <a:cs typeface="Arial MT"/>
                        </a:rPr>
                        <a:t>PCB</a:t>
                      </a:r>
                      <a:r>
                        <a:rPr sz="1400" spc="-35" dirty="0">
                          <a:latin typeface="Arial MT"/>
                          <a:cs typeface="Arial MT"/>
                        </a:rPr>
                        <a:t> </a:t>
                      </a:r>
                      <a:r>
                        <a:rPr sz="1400" dirty="0">
                          <a:latin typeface="Arial MT"/>
                          <a:cs typeface="Arial MT"/>
                        </a:rPr>
                        <a:t>Board</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sz="1400" dirty="0">
                          <a:latin typeface="Arial MT"/>
                          <a:cs typeface="Arial MT"/>
                        </a:rPr>
                        <a:t>1</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lang="en-US" sz="1400" spc="-5" dirty="0">
                          <a:latin typeface="Arial MT"/>
                          <a:cs typeface="Arial MT"/>
                        </a:rPr>
                        <a:t>200</a:t>
                      </a:r>
                      <a:endParaRPr sz="1400" dirty="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52">
                <a:tc>
                  <a:txBody>
                    <a:bodyPr/>
                    <a:lstStyle/>
                    <a:p>
                      <a:pPr marL="635" algn="ctr">
                        <a:lnSpc>
                          <a:spcPct val="100000"/>
                        </a:lnSpc>
                        <a:spcBef>
                          <a:spcPts val="325"/>
                        </a:spcBef>
                      </a:pPr>
                      <a:r>
                        <a:rPr sz="1400" dirty="0">
                          <a:latin typeface="Arial MT"/>
                          <a:cs typeface="Arial MT"/>
                        </a:rPr>
                        <a:t>9</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dirty="0">
                          <a:latin typeface="Arial MT"/>
                          <a:cs typeface="Arial MT"/>
                        </a:rPr>
                        <a:t>Buzzer</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sz="1400" dirty="0">
                          <a:latin typeface="Arial MT"/>
                          <a:cs typeface="Arial MT"/>
                        </a:rPr>
                        <a:t>1</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sz="1400" spc="-5" dirty="0">
                          <a:latin typeface="Arial MT"/>
                          <a:cs typeface="Arial MT"/>
                        </a:rPr>
                        <a:t>1</a:t>
                      </a:r>
                      <a:r>
                        <a:rPr lang="en-US" sz="1400" spc="-5" dirty="0">
                          <a:latin typeface="Arial MT"/>
                          <a:cs typeface="Arial MT"/>
                        </a:rPr>
                        <a:t>50</a:t>
                      </a:r>
                      <a:endParaRPr sz="1400" dirty="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52">
                <a:tc>
                  <a:txBody>
                    <a:bodyPr/>
                    <a:lstStyle/>
                    <a:p>
                      <a:pPr>
                        <a:lnSpc>
                          <a:spcPct val="100000"/>
                        </a:lnSpc>
                      </a:pPr>
                      <a:endParaRPr sz="1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25"/>
                        </a:spcBef>
                      </a:pPr>
                      <a:r>
                        <a:rPr sz="1400" spc="-5" dirty="0">
                          <a:latin typeface="Arial MT"/>
                          <a:cs typeface="Arial MT"/>
                        </a:rPr>
                        <a:t>TOTAL</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lang="en-US" sz="1400" spc="-5" dirty="0">
                          <a:latin typeface="Arial MT"/>
                          <a:cs typeface="Arial MT"/>
                        </a:rPr>
                        <a:t>1150</a:t>
                      </a:r>
                      <a:endParaRPr sz="1400" dirty="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769364" y="1298447"/>
            <a:ext cx="8968740" cy="498475"/>
          </a:xfrm>
          <a:prstGeom prst="rect">
            <a:avLst/>
          </a:prstGeom>
          <a:solidFill>
            <a:srgbClr val="BAD5ED"/>
          </a:solidFill>
          <a:ln w="12700">
            <a:solidFill>
              <a:srgbClr val="000000"/>
            </a:solidFill>
          </a:ln>
        </p:spPr>
        <p:txBody>
          <a:bodyPr vert="horz" wrap="square" lIns="0" tIns="135255" rIns="0" bIns="0" rtlCol="0">
            <a:spAutoFit/>
          </a:bodyPr>
          <a:lstStyle/>
          <a:p>
            <a:pPr algn="ctr">
              <a:lnSpc>
                <a:spcPct val="100000"/>
              </a:lnSpc>
              <a:spcBef>
                <a:spcPts val="1065"/>
              </a:spcBef>
            </a:pPr>
            <a:r>
              <a:rPr sz="2000" dirty="0">
                <a:solidFill>
                  <a:srgbClr val="000000"/>
                </a:solidFill>
              </a:rPr>
              <a:t>COST</a:t>
            </a:r>
            <a:r>
              <a:rPr sz="2000" spc="-90" dirty="0">
                <a:solidFill>
                  <a:srgbClr val="000000"/>
                </a:solidFill>
              </a:rPr>
              <a:t> </a:t>
            </a:r>
            <a:r>
              <a:rPr sz="2000" dirty="0">
                <a:solidFill>
                  <a:srgbClr val="000000"/>
                </a:solidFill>
              </a:rPr>
              <a:t>ESTIMATION</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203325" y="2181225"/>
            <a:ext cx="9534525" cy="3717925"/>
          </a:xfrm>
        </p:spPr>
        <p:txBody>
          <a:bodyPr wrap="square">
            <a:noAutofit/>
          </a:bodyPr>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The short circuit protection system for electric vehicles ensures the safety and reliability of the vehicle's electrical system. By quickly detecting and isolating short circuits, it prevents damage to components and reduces the risk of fire or electrical hazards. With its robust design and swift response, the system contributes to the overall safety and performance of electric vehicles, providing peace of mind for both drivers and manufacturers.</a:t>
            </a:r>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Short circuit protection system plays a vital role in preventing excessive current flow. It detects the overcurrent situations and instantly interrupts the circuit to prevent damage or hazards and protect the motor and battery from short circuit. We are also gaining the popularity as an alternative to traditional fuel powdered electric vehicles.</a:t>
            </a:r>
            <a:endParaRPr lang="en-US" sz="1800">
              <a:latin typeface="Times New Roman" panose="02020603050405020304" pitchFamily="18" charset="0"/>
              <a:cs typeface="Times New Roman" panose="02020603050405020304" pitchFamily="18" charset="0"/>
            </a:endParaRPr>
          </a:p>
        </p:txBody>
      </p:sp>
      <p:sp>
        <p:nvSpPr>
          <p:cNvPr id="4" name="object 3"/>
          <p:cNvSpPr txBox="1">
            <a:spLocks noGrp="1"/>
          </p:cNvSpPr>
          <p:nvPr>
            <p:ph type="title"/>
          </p:nvPr>
        </p:nvSpPr>
        <p:spPr>
          <a:xfrm>
            <a:off x="1769364" y="1298447"/>
            <a:ext cx="8968740" cy="442595"/>
          </a:xfrm>
          <a:prstGeom prst="rect">
            <a:avLst/>
          </a:prstGeom>
          <a:solidFill>
            <a:srgbClr val="BAD5ED"/>
          </a:solidFill>
          <a:ln w="12700">
            <a:solidFill>
              <a:srgbClr val="000000"/>
            </a:solidFill>
          </a:ln>
        </p:spPr>
        <p:txBody>
          <a:bodyPr vert="horz" wrap="square" lIns="0" tIns="135255" rIns="0" bIns="0" rtlCol="0">
            <a:spAutoFit/>
          </a:bodyPr>
          <a:p>
            <a:pPr algn="ctr">
              <a:lnSpc>
                <a:spcPct val="100000"/>
              </a:lnSpc>
              <a:spcBef>
                <a:spcPts val="1065"/>
              </a:spcBef>
            </a:pPr>
            <a:r>
              <a:rPr sz="2000" dirty="0">
                <a:solidFill>
                  <a:srgbClr val="000000"/>
                </a:solidFill>
              </a:rPr>
              <a:t>CO</a:t>
            </a:r>
            <a:r>
              <a:rPr lang="en-IN" sz="2000" dirty="0">
                <a:solidFill>
                  <a:srgbClr val="000000"/>
                </a:solidFill>
              </a:rPr>
              <a:t>NCLUSION</a:t>
            </a:r>
            <a:endParaRPr lang="en-IN" sz="20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6426809"/>
            <a:ext cx="7651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panose="020F0502020204030204"/>
                <a:cs typeface="Calibri" panose="020F0502020204030204"/>
              </a:rPr>
              <a:t>11/17/2023</a:t>
            </a:r>
            <a:endParaRPr sz="1200">
              <a:latin typeface="Calibri" panose="020F0502020204030204"/>
              <a:cs typeface="Calibri" panose="020F0502020204030204"/>
            </a:endParaRPr>
          </a:p>
        </p:txBody>
      </p:sp>
      <p:sp>
        <p:nvSpPr>
          <p:cNvPr id="3" name="object 3"/>
          <p:cNvSpPr txBox="1"/>
          <p:nvPr/>
        </p:nvSpPr>
        <p:spPr>
          <a:xfrm>
            <a:off x="5115305" y="6426809"/>
            <a:ext cx="196215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78787"/>
                </a:solidFill>
                <a:latin typeface="Calibri" panose="020F0502020204030204"/>
                <a:cs typeface="Calibri" panose="020F0502020204030204"/>
              </a:rPr>
              <a:t>SECOND</a:t>
            </a:r>
            <a:r>
              <a:rPr sz="1200" spc="-10" dirty="0">
                <a:solidFill>
                  <a:srgbClr val="878787"/>
                </a:solidFill>
                <a:latin typeface="Calibri" panose="020F0502020204030204"/>
                <a:cs typeface="Calibri" panose="020F0502020204030204"/>
              </a:rPr>
              <a:t> </a:t>
            </a:r>
            <a:r>
              <a:rPr sz="1200" dirty="0">
                <a:solidFill>
                  <a:srgbClr val="878787"/>
                </a:solidFill>
                <a:latin typeface="Calibri" panose="020F0502020204030204"/>
                <a:cs typeface="Calibri" panose="020F0502020204030204"/>
              </a:rPr>
              <a:t>YEAR</a:t>
            </a:r>
            <a:r>
              <a:rPr sz="1200" spc="-25" dirty="0">
                <a:solidFill>
                  <a:srgbClr val="878787"/>
                </a:solidFill>
                <a:latin typeface="Calibri" panose="020F0502020204030204"/>
                <a:cs typeface="Calibri" panose="020F0502020204030204"/>
              </a:rPr>
              <a:t> </a:t>
            </a:r>
            <a:r>
              <a:rPr sz="1200" spc="-5" dirty="0">
                <a:solidFill>
                  <a:srgbClr val="878787"/>
                </a:solidFill>
                <a:latin typeface="Calibri" panose="020F0502020204030204"/>
                <a:cs typeface="Calibri" panose="020F0502020204030204"/>
              </a:rPr>
              <a:t>ZEROTH</a:t>
            </a:r>
            <a:r>
              <a:rPr sz="1200" spc="-10" dirty="0">
                <a:solidFill>
                  <a:srgbClr val="878787"/>
                </a:solidFill>
                <a:latin typeface="Calibri" panose="020F0502020204030204"/>
                <a:cs typeface="Calibri" panose="020F0502020204030204"/>
              </a:rPr>
              <a:t> </a:t>
            </a:r>
            <a:r>
              <a:rPr sz="1200" spc="-5" dirty="0">
                <a:solidFill>
                  <a:srgbClr val="878787"/>
                </a:solidFill>
                <a:latin typeface="Calibri" panose="020F0502020204030204"/>
                <a:cs typeface="Calibri" panose="020F0502020204030204"/>
              </a:rPr>
              <a:t>REVIEW</a:t>
            </a:r>
            <a:endParaRPr sz="1200">
              <a:latin typeface="Calibri" panose="020F0502020204030204"/>
              <a:cs typeface="Calibri" panose="020F0502020204030204"/>
            </a:endParaRPr>
          </a:p>
        </p:txBody>
      </p:sp>
      <p:sp>
        <p:nvSpPr>
          <p:cNvPr id="4" name="object 4"/>
          <p:cNvSpPr txBox="1"/>
          <p:nvPr/>
        </p:nvSpPr>
        <p:spPr>
          <a:xfrm>
            <a:off x="11093957" y="6426809"/>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panose="020F0502020204030204"/>
                <a:cs typeface="Calibri" panose="020F0502020204030204"/>
              </a:rPr>
              <a:t>12</a:t>
            </a:r>
            <a:endParaRPr sz="1200">
              <a:latin typeface="Calibri" panose="020F0502020204030204"/>
              <a:cs typeface="Calibri" panose="020F0502020204030204"/>
            </a:endParaRPr>
          </a:p>
        </p:txBody>
      </p:sp>
      <p:pic>
        <p:nvPicPr>
          <p:cNvPr id="5" name="object 5"/>
          <p:cNvPicPr/>
          <p:nvPr/>
        </p:nvPicPr>
        <p:blipFill>
          <a:blip r:embed="rId1" cstate="print"/>
          <a:stretch>
            <a:fillRect/>
          </a:stretch>
        </p:blipFill>
        <p:spPr>
          <a:xfrm>
            <a:off x="0" y="48"/>
            <a:ext cx="12191999" cy="6857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Shape 20"/>
        <p:cNvGrpSpPr/>
        <p:nvPr/>
      </p:nvGrpSpPr>
      <p:grpSpPr>
        <a:xfrm>
          <a:off x="0" y="0"/>
          <a:ext cx="0" cy="0"/>
          <a:chOff x="0" y="0"/>
          <a:chExt cx="0" cy="0"/>
        </a:xfrm>
      </p:grpSpPr>
      <p:sp>
        <p:nvSpPr>
          <p:cNvPr id="21" name="Google Shape;21;p1"/>
          <p:cNvSpPr txBox="1"/>
          <p:nvPr/>
        </p:nvSpPr>
        <p:spPr>
          <a:xfrm>
            <a:off x="3688126" y="1827400"/>
            <a:ext cx="4170600" cy="4544060"/>
          </a:xfrm>
          <a:prstGeom prst="rect">
            <a:avLst/>
          </a:prstGeom>
          <a:noFill/>
          <a:ln>
            <a:noFill/>
          </a:ln>
        </p:spPr>
        <p:txBody>
          <a:bodyPr spcFirstLastPara="1" wrap="square" lIns="0" tIns="142225" rIns="0" bIns="0" anchor="t" anchorCtr="0">
            <a:spAutoFit/>
          </a:bodyPr>
          <a:lstStyle/>
          <a:p>
            <a:pPr marL="355600" marR="0" lvl="0" indent="-342900" algn="l" rtl="0">
              <a:lnSpc>
                <a:spcPct val="100000"/>
              </a:lnSpc>
              <a:spcBef>
                <a:spcPts val="0"/>
              </a:spcBef>
              <a:spcAft>
                <a:spcPts val="0"/>
              </a:spcAft>
              <a:buClr>
                <a:schemeClr val="dk1"/>
              </a:buClr>
              <a:buSzPts val="2400"/>
              <a:buFont typeface="Arial" panose="020B0604020202020204" pitchFamily="34" charset="0"/>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1320"/>
              </a:spcBef>
              <a:spcAft>
                <a:spcPts val="0"/>
              </a:spcAft>
              <a:buClr>
                <a:schemeClr val="dk1"/>
              </a:buClr>
              <a:buSzPts val="24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1320"/>
              </a:spcBef>
              <a:spcAft>
                <a:spcPts val="0"/>
              </a:spcAft>
              <a:buClr>
                <a:schemeClr val="dk1"/>
              </a:buClr>
              <a:buSzPts val="24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Description</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1320"/>
              </a:spcBef>
              <a:spcAft>
                <a:spcPts val="0"/>
              </a:spcAft>
              <a:buClr>
                <a:schemeClr val="dk1"/>
              </a:buClr>
              <a:buSzPts val="24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Block Diagram</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1325"/>
              </a:spcBef>
              <a:spcAft>
                <a:spcPts val="0"/>
              </a:spcAft>
              <a:buClr>
                <a:schemeClr val="dk1"/>
              </a:buClr>
              <a:buSzPts val="24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Components used</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30200" algn="l" rtl="0">
              <a:lnSpc>
                <a:spcPct val="100000"/>
              </a:lnSpc>
              <a:spcBef>
                <a:spcPts val="1325"/>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 Components</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1320"/>
              </a:spcBef>
              <a:spcAft>
                <a:spcPts val="0"/>
              </a:spcAft>
              <a:buClr>
                <a:schemeClr val="dk1"/>
              </a:buClr>
              <a:buSzPts val="24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Working</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1320"/>
              </a:spcBef>
              <a:spcAft>
                <a:spcPts val="0"/>
              </a:spcAft>
              <a:buClr>
                <a:schemeClr val="dk1"/>
              </a:buClr>
              <a:buSzPts val="24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Cost Estimation</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00000"/>
              </a:lnSpc>
              <a:spcBef>
                <a:spcPts val="1320"/>
              </a:spcBef>
              <a:spcAft>
                <a:spcPts val="0"/>
              </a:spcAft>
              <a:buClr>
                <a:schemeClr val="dk1"/>
              </a:buClr>
              <a:buSzPts val="2400"/>
              <a:buFont typeface="Arial" panose="020B0604020202020204"/>
              <a:buChar char="•"/>
            </a:pPr>
            <a:r>
              <a:rPr lang="en-IN"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IN"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 name="Google Shape;22;p1"/>
          <p:cNvSpPr txBox="1"/>
          <p:nvPr>
            <p:ph type="title"/>
          </p:nvPr>
        </p:nvSpPr>
        <p:spPr>
          <a:xfrm>
            <a:off x="1612391" y="1328927"/>
            <a:ext cx="8967600" cy="498600"/>
          </a:xfrm>
          <a:prstGeom prst="rect">
            <a:avLst/>
          </a:prstGeom>
          <a:solidFill>
            <a:srgbClr val="BAD5ED"/>
          </a:solidFill>
          <a:ln w="12700" cap="flat" cmpd="sng">
            <a:solidFill>
              <a:srgbClr val="000000"/>
            </a:solidFill>
            <a:prstDash val="solid"/>
            <a:round/>
            <a:headEnd type="none" w="sm" len="sm"/>
            <a:tailEnd type="none" w="sm" len="sm"/>
          </a:ln>
        </p:spPr>
        <p:txBody>
          <a:bodyPr spcFirstLastPara="1" wrap="square" lIns="0" tIns="37450" rIns="0" bIns="0" anchor="t" anchorCtr="0">
            <a:spAutoFit/>
          </a:bodyPr>
          <a:lstStyle/>
          <a:p>
            <a:pPr marL="0" lvl="0" indent="0" algn="ctr" rtl="0">
              <a:lnSpc>
                <a:spcPct val="100000"/>
              </a:lnSpc>
              <a:spcBef>
                <a:spcPts val="0"/>
              </a:spcBef>
              <a:spcAft>
                <a:spcPts val="0"/>
              </a:spcAft>
              <a:buNone/>
            </a:pPr>
            <a:r>
              <a:rPr lang="en-US" sz="2000">
                <a:solidFill>
                  <a:srgbClr val="000000"/>
                </a:solidFill>
              </a:rPr>
              <a:t>LIST OF CONTENTS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71681" y="6426809"/>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panose="020F0502020204030204"/>
                <a:cs typeface="Calibri" panose="020F0502020204030204"/>
              </a:rPr>
              <a:t>4</a:t>
            </a:r>
            <a:endParaRPr sz="1200">
              <a:latin typeface="Calibri" panose="020F0502020204030204"/>
              <a:cs typeface="Calibri" panose="020F0502020204030204"/>
            </a:endParaRPr>
          </a:p>
        </p:txBody>
      </p:sp>
      <p:sp>
        <p:nvSpPr>
          <p:cNvPr id="3" name="object 3"/>
          <p:cNvSpPr txBox="1">
            <a:spLocks noGrp="1"/>
          </p:cNvSpPr>
          <p:nvPr>
            <p:ph type="title"/>
          </p:nvPr>
        </p:nvSpPr>
        <p:spPr>
          <a:xfrm>
            <a:off x="1842516" y="1301496"/>
            <a:ext cx="8967470" cy="500380"/>
          </a:xfrm>
          <a:prstGeom prst="rect">
            <a:avLst/>
          </a:prstGeom>
          <a:solidFill>
            <a:srgbClr val="BAD5ED"/>
          </a:solidFill>
          <a:ln w="12700">
            <a:solidFill>
              <a:srgbClr val="000000"/>
            </a:solidFill>
          </a:ln>
        </p:spPr>
        <p:txBody>
          <a:bodyPr vert="horz" wrap="square" lIns="0" tIns="135255" rIns="0" bIns="0" rtlCol="0">
            <a:spAutoFit/>
          </a:bodyPr>
          <a:lstStyle/>
          <a:p>
            <a:pPr marL="635" algn="ctr">
              <a:lnSpc>
                <a:spcPct val="100000"/>
              </a:lnSpc>
              <a:spcBef>
                <a:spcPts val="1065"/>
              </a:spcBef>
            </a:pPr>
            <a:r>
              <a:rPr sz="2000" dirty="0">
                <a:solidFill>
                  <a:srgbClr val="000000"/>
                </a:solidFill>
              </a:rPr>
              <a:t>ABSTRACT</a:t>
            </a:r>
            <a:endParaRPr sz="2000"/>
          </a:p>
        </p:txBody>
      </p:sp>
      <p:sp>
        <p:nvSpPr>
          <p:cNvPr id="4" name="object 4"/>
          <p:cNvSpPr txBox="1"/>
          <p:nvPr/>
        </p:nvSpPr>
        <p:spPr>
          <a:xfrm>
            <a:off x="1545716" y="1984480"/>
            <a:ext cx="9003665" cy="3317875"/>
          </a:xfrm>
          <a:prstGeom prst="rect">
            <a:avLst/>
          </a:prstGeom>
        </p:spPr>
        <p:txBody>
          <a:bodyPr vert="horz" wrap="square" lIns="0" tIns="12065" rIns="0" bIns="0" rtlCol="0">
            <a:spAutoFit/>
          </a:bodyPr>
          <a:lstStyle/>
          <a:p>
            <a:pPr marL="12700" marR="5080">
              <a:lnSpc>
                <a:spcPct val="150000"/>
              </a:lnSpc>
              <a:spcBef>
                <a:spcPts val="95"/>
              </a:spcBef>
            </a:pPr>
            <a:r>
              <a:rPr sz="1800" spc="-5" dirty="0">
                <a:latin typeface="Times New Roman" panose="02020603050405020304"/>
                <a:cs typeface="Times New Roman" panose="02020603050405020304"/>
              </a:rPr>
              <a:t>We </a:t>
            </a:r>
            <a:r>
              <a:rPr sz="1800" dirty="0">
                <a:latin typeface="Times New Roman" panose="02020603050405020304"/>
                <a:cs typeface="Times New Roman" panose="02020603050405020304"/>
              </a:rPr>
              <a:t>often come </a:t>
            </a:r>
            <a:r>
              <a:rPr sz="1800" spc="-5" dirty="0">
                <a:latin typeface="Times New Roman" panose="02020603050405020304"/>
                <a:cs typeface="Times New Roman" panose="02020603050405020304"/>
              </a:rPr>
              <a:t>across news </a:t>
            </a:r>
            <a:r>
              <a:rPr sz="1800" dirty="0">
                <a:latin typeface="Times New Roman" panose="02020603050405020304"/>
                <a:cs typeface="Times New Roman" panose="02020603050405020304"/>
              </a:rPr>
              <a:t>of </a:t>
            </a:r>
            <a:r>
              <a:rPr sz="1800" spc="-5" dirty="0">
                <a:latin typeface="Times New Roman" panose="02020603050405020304"/>
                <a:cs typeface="Times New Roman" panose="02020603050405020304"/>
              </a:rPr>
              <a:t>EVs </a:t>
            </a:r>
            <a:r>
              <a:rPr sz="1800" dirty="0">
                <a:latin typeface="Times New Roman" panose="02020603050405020304"/>
                <a:cs typeface="Times New Roman" panose="02020603050405020304"/>
              </a:rPr>
              <a:t>catching fire or batteries overheating and exploding. To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address this, our Electric Vehicle Safety project focuses on protecting the </a:t>
            </a:r>
            <a:r>
              <a:rPr sz="1800" spc="-5" dirty="0">
                <a:latin typeface="Times New Roman" panose="02020603050405020304"/>
                <a:cs typeface="Times New Roman" panose="02020603050405020304"/>
              </a:rPr>
              <a:t>motor </a:t>
            </a:r>
            <a:r>
              <a:rPr sz="1800" dirty="0">
                <a:latin typeface="Times New Roman" panose="02020603050405020304"/>
                <a:cs typeface="Times New Roman" panose="02020603050405020304"/>
              </a:rPr>
              <a:t>and battery from </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short</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circuits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using</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relays</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in electric</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vehicles.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 world</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relies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heavily</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on</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crude</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oil,</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such</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as</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petrol </a:t>
            </a:r>
            <a:r>
              <a:rPr sz="1800" spc="-434"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diesel,</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for</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vehicle</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energy.</a:t>
            </a:r>
            <a:r>
              <a:rPr sz="1800" spc="-3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However,</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these </a:t>
            </a:r>
            <a:r>
              <a:rPr sz="1800" spc="-5" dirty="0">
                <a:latin typeface="Times New Roman" panose="02020603050405020304"/>
                <a:cs typeface="Times New Roman" panose="02020603050405020304"/>
              </a:rPr>
              <a:t>fossil</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fuels </a:t>
            </a:r>
            <a:r>
              <a:rPr sz="1800" dirty="0">
                <a:latin typeface="Times New Roman" panose="02020603050405020304"/>
                <a:cs typeface="Times New Roman" panose="02020603050405020304"/>
              </a:rPr>
              <a:t>are</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limited</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not</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sustainable</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for</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 </a:t>
            </a:r>
            <a:r>
              <a:rPr sz="1800" dirty="0">
                <a:latin typeface="Times New Roman" panose="02020603050405020304"/>
                <a:cs typeface="Times New Roman" panose="02020603050405020304"/>
              </a:rPr>
              <a:t> long</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term.</a:t>
            </a:r>
            <a:r>
              <a:rPr sz="1800" dirty="0">
                <a:latin typeface="Times New Roman" panose="02020603050405020304"/>
                <a:cs typeface="Times New Roman" panose="02020603050405020304"/>
              </a:rPr>
              <a:t> That's</a:t>
            </a:r>
            <a:r>
              <a:rPr sz="1800" spc="-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why</a:t>
            </a:r>
            <a:r>
              <a:rPr sz="1800" dirty="0">
                <a:latin typeface="Times New Roman" panose="02020603050405020304"/>
                <a:cs typeface="Times New Roman" panose="02020603050405020304"/>
              </a:rPr>
              <a:t> there</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is</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growing</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interest</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in</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finding</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solutions</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through</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electrical</a:t>
            </a:r>
            <a:r>
              <a:rPr sz="1800" spc="-4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power.</a:t>
            </a:r>
            <a:endParaRPr sz="1800">
              <a:latin typeface="Times New Roman" panose="02020603050405020304"/>
              <a:cs typeface="Times New Roman" panose="02020603050405020304"/>
            </a:endParaRPr>
          </a:p>
          <a:p>
            <a:pPr marL="12700" marR="203200" algn="just">
              <a:lnSpc>
                <a:spcPct val="150000"/>
              </a:lnSpc>
            </a:pPr>
            <a:r>
              <a:rPr sz="1800" dirty="0">
                <a:latin typeface="Times New Roman" panose="02020603050405020304"/>
                <a:cs typeface="Times New Roman" panose="02020603050405020304"/>
              </a:rPr>
              <a:t>Electric vehicles </a:t>
            </a:r>
            <a:r>
              <a:rPr sz="1800" spc="-5" dirty="0">
                <a:latin typeface="Times New Roman" panose="02020603050405020304"/>
                <a:cs typeface="Times New Roman" panose="02020603050405020304"/>
              </a:rPr>
              <a:t>(EVS) </a:t>
            </a:r>
            <a:r>
              <a:rPr sz="1800" dirty="0">
                <a:latin typeface="Times New Roman" panose="02020603050405020304"/>
                <a:cs typeface="Times New Roman" panose="02020603050405020304"/>
              </a:rPr>
              <a:t>are gaining popularity </a:t>
            </a:r>
            <a:r>
              <a:rPr sz="1800" spc="-5" dirty="0">
                <a:latin typeface="Times New Roman" panose="02020603050405020304"/>
                <a:cs typeface="Times New Roman" panose="02020603050405020304"/>
              </a:rPr>
              <a:t>as </a:t>
            </a:r>
            <a:r>
              <a:rPr sz="1800" dirty="0">
                <a:latin typeface="Times New Roman" panose="02020603050405020304"/>
                <a:cs typeface="Times New Roman" panose="02020603050405020304"/>
              </a:rPr>
              <a:t>an alternative to traditional fuel-powered cars. </a:t>
            </a:r>
            <a:r>
              <a:rPr sz="1800" spc="-434"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However, EVS </a:t>
            </a:r>
            <a:r>
              <a:rPr sz="1800" dirty="0">
                <a:latin typeface="Times New Roman" panose="02020603050405020304"/>
                <a:cs typeface="Times New Roman" panose="02020603050405020304"/>
              </a:rPr>
              <a:t>face challenges with various components, including </a:t>
            </a:r>
            <a:r>
              <a:rPr sz="1800" spc="-5" dirty="0">
                <a:latin typeface="Times New Roman" panose="02020603050405020304"/>
                <a:cs typeface="Times New Roman" panose="02020603050405020304"/>
              </a:rPr>
              <a:t>motor </a:t>
            </a:r>
            <a:r>
              <a:rPr sz="1800" dirty="0">
                <a:latin typeface="Times New Roman" panose="02020603050405020304"/>
                <a:cs typeface="Times New Roman" panose="02020603050405020304"/>
              </a:rPr>
              <a:t>malfunctions, battery </a:t>
            </a:r>
            <a:r>
              <a:rPr sz="1800" spc="-440" dirty="0">
                <a:latin typeface="Times New Roman" panose="02020603050405020304"/>
                <a:cs typeface="Times New Roman" panose="02020603050405020304"/>
              </a:rPr>
              <a:t> </a:t>
            </a:r>
            <a:r>
              <a:rPr sz="1800" dirty="0">
                <a:latin typeface="Times New Roman" panose="02020603050405020304"/>
                <a:cs typeface="Times New Roman" panose="02020603050405020304"/>
              </a:rPr>
              <a:t>overheating,</a:t>
            </a:r>
            <a:r>
              <a:rPr sz="1800" spc="-3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power</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losses,</a:t>
            </a:r>
            <a:r>
              <a:rPr sz="1800" dirty="0">
                <a:latin typeface="Times New Roman" panose="02020603050405020304"/>
                <a:cs typeface="Times New Roman" panose="02020603050405020304"/>
              </a:rPr>
              <a:t> and</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coil heating.</a:t>
            </a:r>
            <a:endParaRPr sz="180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71681" y="6426809"/>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panose="020F0502020204030204"/>
                <a:cs typeface="Calibri" panose="020F0502020204030204"/>
              </a:rPr>
              <a:t>5</a:t>
            </a:r>
            <a:endParaRPr sz="1200">
              <a:latin typeface="Calibri" panose="020F0502020204030204"/>
              <a:cs typeface="Calibri" panose="020F0502020204030204"/>
            </a:endParaRPr>
          </a:p>
        </p:txBody>
      </p:sp>
      <p:sp>
        <p:nvSpPr>
          <p:cNvPr id="3" name="object 3"/>
          <p:cNvSpPr txBox="1">
            <a:spLocks noGrp="1"/>
          </p:cNvSpPr>
          <p:nvPr>
            <p:ph type="title"/>
          </p:nvPr>
        </p:nvSpPr>
        <p:spPr>
          <a:xfrm>
            <a:off x="1612391" y="1674876"/>
            <a:ext cx="8967470" cy="498475"/>
          </a:xfrm>
          <a:prstGeom prst="rect">
            <a:avLst/>
          </a:prstGeom>
          <a:solidFill>
            <a:srgbClr val="BAD5ED"/>
          </a:solidFill>
          <a:ln w="12700">
            <a:solidFill>
              <a:schemeClr val="tx1"/>
            </a:solidFill>
          </a:ln>
        </p:spPr>
        <p:txBody>
          <a:bodyPr vert="horz" wrap="square" lIns="0" tIns="133985" rIns="0" bIns="0" rtlCol="0">
            <a:spAutoFit/>
          </a:bodyPr>
          <a:lstStyle/>
          <a:p>
            <a:pPr marL="1905" algn="ctr">
              <a:lnSpc>
                <a:spcPct val="100000"/>
              </a:lnSpc>
              <a:spcBef>
                <a:spcPts val="1055"/>
              </a:spcBef>
            </a:pPr>
            <a:r>
              <a:rPr sz="2000" spc="5" dirty="0">
                <a:solidFill>
                  <a:srgbClr val="000000"/>
                </a:solidFill>
              </a:rPr>
              <a:t>INTRODUCTION</a:t>
            </a:r>
            <a:endParaRPr sz="2000" dirty="0"/>
          </a:p>
        </p:txBody>
      </p:sp>
      <p:sp>
        <p:nvSpPr>
          <p:cNvPr id="4" name="object 4"/>
          <p:cNvSpPr txBox="1"/>
          <p:nvPr/>
        </p:nvSpPr>
        <p:spPr>
          <a:xfrm>
            <a:off x="1571625" y="2533650"/>
            <a:ext cx="9599930" cy="3559810"/>
          </a:xfrm>
          <a:prstGeom prst="rect">
            <a:avLst/>
          </a:prstGeom>
        </p:spPr>
        <p:txBody>
          <a:bodyPr vert="horz" wrap="square" lIns="0" tIns="12065" rIns="0" bIns="0" rtlCol="0">
            <a:noAutofit/>
          </a:bodyPr>
          <a:lstStyle/>
          <a:p>
            <a:pPr marL="273050" marR="5080" indent="-260985" algn="just">
              <a:lnSpc>
                <a:spcPct val="150000"/>
              </a:lnSpc>
              <a:spcBef>
                <a:spcPts val="95"/>
              </a:spcBef>
              <a:buChar char="•"/>
              <a:tabLst>
                <a:tab pos="273685" algn="l"/>
              </a:tabLst>
            </a:pPr>
            <a:r>
              <a:rPr sz="1800" dirty="0">
                <a:latin typeface="Times New Roman" panose="02020603050405020304"/>
                <a:cs typeface="Times New Roman" panose="02020603050405020304"/>
              </a:rPr>
              <a:t>The short </a:t>
            </a:r>
            <a:r>
              <a:rPr sz="1800" spc="-5" dirty="0">
                <a:latin typeface="Times New Roman" panose="02020603050405020304"/>
                <a:cs typeface="Times New Roman" panose="02020603050405020304"/>
              </a:rPr>
              <a:t>circuit </a:t>
            </a:r>
            <a:r>
              <a:rPr sz="1800" dirty="0">
                <a:latin typeface="Times New Roman" panose="02020603050405020304"/>
                <a:cs typeface="Times New Roman" panose="02020603050405020304"/>
              </a:rPr>
              <a:t>protection </a:t>
            </a:r>
            <a:r>
              <a:rPr sz="1800" spc="-5" dirty="0">
                <a:latin typeface="Times New Roman" panose="02020603050405020304"/>
                <a:cs typeface="Times New Roman" panose="02020603050405020304"/>
              </a:rPr>
              <a:t>system </a:t>
            </a:r>
            <a:r>
              <a:rPr sz="1800" dirty="0">
                <a:latin typeface="Times New Roman" panose="02020603050405020304"/>
                <a:cs typeface="Times New Roman" panose="02020603050405020304"/>
              </a:rPr>
              <a:t>prevents </a:t>
            </a:r>
            <a:r>
              <a:rPr sz="1800" spc="-5" dirty="0">
                <a:latin typeface="Times New Roman" panose="02020603050405020304"/>
                <a:cs typeface="Times New Roman" panose="02020603050405020304"/>
              </a:rPr>
              <a:t>excessive current flowing </a:t>
            </a:r>
            <a:r>
              <a:rPr sz="1800" dirty="0">
                <a:latin typeface="Times New Roman" panose="02020603050405020304"/>
                <a:cs typeface="Times New Roman" panose="02020603050405020304"/>
              </a:rPr>
              <a:t>through </a:t>
            </a:r>
            <a:r>
              <a:rPr sz="1800" spc="-5" dirty="0">
                <a:latin typeface="Times New Roman" panose="02020603050405020304"/>
                <a:cs typeface="Times New Roman" panose="02020603050405020304"/>
              </a:rPr>
              <a:t>the circuit </a:t>
            </a:r>
            <a:r>
              <a:rPr sz="1800" dirty="0">
                <a:latin typeface="Times New Roman" panose="02020603050405020304"/>
                <a:cs typeface="Times New Roman" panose="02020603050405020304"/>
              </a:rPr>
              <a:t>that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stops the </a:t>
            </a:r>
            <a:r>
              <a:rPr sz="1800" spc="-5" dirty="0">
                <a:latin typeface="Times New Roman" panose="02020603050405020304"/>
                <a:cs typeface="Times New Roman" panose="02020603050405020304"/>
              </a:rPr>
              <a:t>operation when </a:t>
            </a:r>
            <a:r>
              <a:rPr sz="1800" dirty="0">
                <a:latin typeface="Times New Roman" panose="02020603050405020304"/>
                <a:cs typeface="Times New Roman" panose="02020603050405020304"/>
              </a:rPr>
              <a:t>the </a:t>
            </a:r>
            <a:r>
              <a:rPr sz="1800" spc="-5" dirty="0">
                <a:latin typeface="Times New Roman" panose="02020603050405020304"/>
                <a:cs typeface="Times New Roman" panose="02020603050405020304"/>
              </a:rPr>
              <a:t>power supply of line or load </a:t>
            </a:r>
            <a:r>
              <a:rPr sz="1800" dirty="0">
                <a:latin typeface="Times New Roman" panose="02020603050405020304"/>
                <a:cs typeface="Times New Roman" panose="02020603050405020304"/>
              </a:rPr>
              <a:t>is </a:t>
            </a:r>
            <a:r>
              <a:rPr sz="1800" spc="-5" dirty="0">
                <a:latin typeface="Times New Roman" panose="02020603050405020304"/>
                <a:cs typeface="Times New Roman" panose="02020603050405020304"/>
              </a:rPr>
              <a:t>short-circuited due to </a:t>
            </a:r>
            <a:r>
              <a:rPr sz="1800" spc="-10" dirty="0">
                <a:latin typeface="Times New Roman" panose="02020603050405020304"/>
                <a:cs typeface="Times New Roman" panose="02020603050405020304"/>
              </a:rPr>
              <a:t>some </a:t>
            </a:r>
            <a:r>
              <a:rPr sz="1800" dirty="0">
                <a:latin typeface="Times New Roman" panose="02020603050405020304"/>
                <a:cs typeface="Times New Roman" panose="02020603050405020304"/>
              </a:rPr>
              <a:t>kind of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abnormality.Electric vehicles (EVs) have become increasingly popular due to their environmental benefits, lower operating costs, and technological advances. However, like all electric systems, EVs are susceptible to short circuits—faults that occur when there is an unintended, low-resistance connection between two points in an electric circuit, causing excessive current flow. In the context of EVs, short circuits are particularly concerning due to the high-voltage battery systems and advanced electronics these vehicles rely on. Ensuring safety against short circuits is, therefore, essential for protecting passengers, preventing damage to critical components, and maintaining overall vehicle reliability.</a:t>
            </a:r>
            <a:endParaRPr sz="1800"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2391" y="1461516"/>
            <a:ext cx="8967470" cy="500380"/>
          </a:xfrm>
          <a:prstGeom prst="rect">
            <a:avLst/>
          </a:prstGeom>
          <a:solidFill>
            <a:srgbClr val="BAD5ED"/>
          </a:solidFill>
          <a:ln w="12700">
            <a:solidFill>
              <a:srgbClr val="000000"/>
            </a:solidFill>
          </a:ln>
        </p:spPr>
        <p:txBody>
          <a:bodyPr vert="horz" wrap="square" lIns="0" tIns="135255" rIns="0" bIns="0" rtlCol="0">
            <a:spAutoFit/>
          </a:bodyPr>
          <a:lstStyle/>
          <a:p>
            <a:pPr marL="635" algn="ctr">
              <a:lnSpc>
                <a:spcPct val="100000"/>
              </a:lnSpc>
              <a:spcBef>
                <a:spcPts val="1065"/>
              </a:spcBef>
            </a:pPr>
            <a:r>
              <a:rPr sz="2000" dirty="0">
                <a:solidFill>
                  <a:srgbClr val="000000"/>
                </a:solidFill>
              </a:rPr>
              <a:t>DESCRIPTION</a:t>
            </a:r>
            <a:endParaRPr sz="2000"/>
          </a:p>
        </p:txBody>
      </p:sp>
      <p:sp>
        <p:nvSpPr>
          <p:cNvPr id="3" name="object 3"/>
          <p:cNvSpPr txBox="1"/>
          <p:nvPr/>
        </p:nvSpPr>
        <p:spPr>
          <a:xfrm>
            <a:off x="2078482" y="2835610"/>
            <a:ext cx="8437118" cy="2506345"/>
          </a:xfrm>
          <a:prstGeom prst="rect">
            <a:avLst/>
          </a:prstGeom>
        </p:spPr>
        <p:txBody>
          <a:bodyPr vert="horz" wrap="square" lIns="0" tIns="13335" rIns="0" bIns="0" rtlCol="0">
            <a:spAutoFit/>
          </a:bodyPr>
          <a:lstStyle/>
          <a:p>
            <a:pPr marL="298450" marR="5080" indent="-285750" algn="just">
              <a:lnSpc>
                <a:spcPct val="150000"/>
              </a:lnSpc>
              <a:spcBef>
                <a:spcPts val="105"/>
              </a:spcBef>
              <a:buFont typeface="Arial" panose="020B0604020202020204" pitchFamily="34" charset="0"/>
              <a:buChar char="•"/>
            </a:pPr>
            <a:r>
              <a:rPr sz="1800" spc="-5" dirty="0">
                <a:latin typeface="Times New Roman" panose="02020603050405020304"/>
                <a:cs typeface="Times New Roman" panose="02020603050405020304"/>
              </a:rPr>
              <a:t>Short circuit </a:t>
            </a:r>
            <a:r>
              <a:rPr sz="1800" dirty="0">
                <a:latin typeface="Times New Roman" panose="02020603050405020304"/>
                <a:cs typeface="Times New Roman" panose="02020603050405020304"/>
              </a:rPr>
              <a:t>protection </a:t>
            </a:r>
            <a:r>
              <a:rPr sz="1800" spc="-5" dirty="0">
                <a:latin typeface="Times New Roman" panose="02020603050405020304"/>
                <a:cs typeface="Times New Roman" panose="02020603050405020304"/>
              </a:rPr>
              <a:t>system </a:t>
            </a:r>
            <a:r>
              <a:rPr sz="1800" dirty="0">
                <a:latin typeface="Times New Roman" panose="02020603050405020304"/>
                <a:cs typeface="Times New Roman" panose="02020603050405020304"/>
              </a:rPr>
              <a:t>can </a:t>
            </a:r>
            <a:r>
              <a:rPr sz="1800" spc="-5" dirty="0">
                <a:latin typeface="Times New Roman" panose="02020603050405020304"/>
                <a:cs typeface="Times New Roman" panose="02020603050405020304"/>
              </a:rPr>
              <a:t>play </a:t>
            </a:r>
            <a:r>
              <a:rPr sz="1800" dirty="0">
                <a:latin typeface="Times New Roman" panose="02020603050405020304"/>
                <a:cs typeface="Times New Roman" panose="02020603050405020304"/>
              </a:rPr>
              <a:t>a </a:t>
            </a:r>
            <a:r>
              <a:rPr sz="1800" spc="-5" dirty="0">
                <a:latin typeface="Times New Roman" panose="02020603050405020304"/>
                <a:cs typeface="Times New Roman" panose="02020603050405020304"/>
              </a:rPr>
              <a:t>vital role </a:t>
            </a:r>
            <a:r>
              <a:rPr sz="1800" dirty="0">
                <a:latin typeface="Times New Roman" panose="02020603050405020304"/>
                <a:cs typeface="Times New Roman" panose="02020603050405020304"/>
              </a:rPr>
              <a:t>to </a:t>
            </a:r>
            <a:r>
              <a:rPr sz="1800" spc="-5" dirty="0">
                <a:latin typeface="Times New Roman" panose="02020603050405020304"/>
                <a:cs typeface="Times New Roman" panose="02020603050405020304"/>
              </a:rPr>
              <a:t>prevent excessive current </a:t>
            </a:r>
            <a:r>
              <a:rPr sz="1800" dirty="0">
                <a:latin typeface="Times New Roman" panose="02020603050405020304"/>
                <a:cs typeface="Times New Roman" panose="02020603050405020304"/>
              </a:rPr>
              <a:t> flow.It can </a:t>
            </a:r>
            <a:r>
              <a:rPr sz="1800" spc="-5" dirty="0">
                <a:latin typeface="Times New Roman" panose="02020603050405020304"/>
                <a:cs typeface="Times New Roman" panose="02020603050405020304"/>
              </a:rPr>
              <a:t>detect overcurrent situations </a:t>
            </a:r>
            <a:r>
              <a:rPr sz="1800" dirty="0">
                <a:latin typeface="Times New Roman" panose="02020603050405020304"/>
                <a:cs typeface="Times New Roman" panose="02020603050405020304"/>
              </a:rPr>
              <a:t>and </a:t>
            </a:r>
            <a:r>
              <a:rPr sz="1800" spc="-5" dirty="0">
                <a:latin typeface="Times New Roman" panose="02020603050405020304"/>
                <a:cs typeface="Times New Roman" panose="02020603050405020304"/>
              </a:rPr>
              <a:t>instantly interrrupts the circuit </a:t>
            </a:r>
            <a:r>
              <a:rPr sz="1800" dirty="0">
                <a:latin typeface="Times New Roman" panose="02020603050405020304"/>
                <a:cs typeface="Times New Roman" panose="02020603050405020304"/>
              </a:rPr>
              <a:t>to </a:t>
            </a:r>
            <a:r>
              <a:rPr sz="1800" spc="-5" dirty="0">
                <a:latin typeface="Times New Roman" panose="02020603050405020304"/>
                <a:cs typeface="Times New Roman" panose="02020603050405020304"/>
              </a:rPr>
              <a:t>prevent </a:t>
            </a:r>
            <a:r>
              <a:rPr sz="1800" dirty="0">
                <a:latin typeface="Times New Roman" panose="02020603050405020304"/>
                <a:cs typeface="Times New Roman" panose="02020603050405020304"/>
              </a:rPr>
              <a:t> damage</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or</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hazards.Enhance</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the</a:t>
            </a:r>
            <a:r>
              <a:rPr sz="1800" dirty="0">
                <a:latin typeface="Times New Roman" panose="02020603050405020304"/>
                <a:cs typeface="Times New Roman" panose="02020603050405020304"/>
              </a:rPr>
              <a:t> design</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insulation</a:t>
            </a:r>
            <a:r>
              <a:rPr sz="1800" dirty="0">
                <a:latin typeface="Times New Roman" panose="02020603050405020304"/>
                <a:cs typeface="Times New Roman" panose="02020603050405020304"/>
              </a:rPr>
              <a:t> of</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electrical</a:t>
            </a:r>
            <a:r>
              <a:rPr sz="1800" dirty="0">
                <a:latin typeface="Times New Roman" panose="02020603050405020304"/>
                <a:cs typeface="Times New Roman" panose="02020603050405020304"/>
              </a:rPr>
              <a:t> components</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to </a:t>
            </a:r>
            <a:r>
              <a:rPr sz="1800" spc="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minimize the risk of short </a:t>
            </a:r>
            <a:r>
              <a:rPr sz="1800" dirty="0">
                <a:latin typeface="Times New Roman" panose="02020603050405020304"/>
                <a:cs typeface="Times New Roman" panose="02020603050405020304"/>
              </a:rPr>
              <a:t>circuits from </a:t>
            </a:r>
            <a:r>
              <a:rPr sz="1800" spc="-5" dirty="0">
                <a:latin typeface="Times New Roman" panose="02020603050405020304"/>
                <a:cs typeface="Times New Roman" panose="02020603050405020304"/>
              </a:rPr>
              <a:t>electric vehicles.This </a:t>
            </a:r>
            <a:r>
              <a:rPr sz="1800" dirty="0">
                <a:latin typeface="Times New Roman" panose="02020603050405020304"/>
                <a:cs typeface="Times New Roman" panose="02020603050405020304"/>
              </a:rPr>
              <a:t>will </a:t>
            </a:r>
            <a:r>
              <a:rPr sz="1800" spc="-5" dirty="0">
                <a:latin typeface="Times New Roman" panose="02020603050405020304"/>
                <a:cs typeface="Times New Roman" panose="02020603050405020304"/>
              </a:rPr>
              <a:t>prevent injury </a:t>
            </a:r>
            <a:r>
              <a:rPr sz="1800" dirty="0">
                <a:latin typeface="Times New Roman" panose="02020603050405020304"/>
                <a:cs typeface="Times New Roman" panose="02020603050405020304"/>
              </a:rPr>
              <a:t>to </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personnal, </a:t>
            </a:r>
            <a:r>
              <a:rPr sz="1800" spc="-5" dirty="0">
                <a:latin typeface="Times New Roman" panose="02020603050405020304"/>
                <a:cs typeface="Times New Roman" panose="02020603050405020304"/>
              </a:rPr>
              <a:t>minimize</a:t>
            </a:r>
            <a:r>
              <a:rPr sz="1800" spc="44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damage </a:t>
            </a:r>
            <a:r>
              <a:rPr sz="1800" dirty="0">
                <a:latin typeface="Times New Roman" panose="02020603050405020304"/>
                <a:cs typeface="Times New Roman" panose="02020603050405020304"/>
              </a:rPr>
              <a:t>to </a:t>
            </a:r>
            <a:r>
              <a:rPr sz="1800" spc="-5" dirty="0">
                <a:latin typeface="Times New Roman" panose="02020603050405020304"/>
                <a:cs typeface="Times New Roman" panose="02020603050405020304"/>
              </a:rPr>
              <a:t>system components, </a:t>
            </a:r>
            <a:r>
              <a:rPr sz="1800" dirty="0">
                <a:latin typeface="Times New Roman" panose="02020603050405020304"/>
                <a:cs typeface="Times New Roman" panose="02020603050405020304"/>
              </a:rPr>
              <a:t>and </a:t>
            </a:r>
            <a:r>
              <a:rPr sz="1800" spc="-5" dirty="0">
                <a:latin typeface="Times New Roman" panose="02020603050405020304"/>
                <a:cs typeface="Times New Roman" panose="02020603050405020304"/>
              </a:rPr>
              <a:t>limit the</a:t>
            </a:r>
            <a:r>
              <a:rPr sz="1800" spc="44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extent </a:t>
            </a:r>
            <a:r>
              <a:rPr sz="1800" dirty="0">
                <a:latin typeface="Times New Roman" panose="02020603050405020304"/>
                <a:cs typeface="Times New Roman" panose="02020603050405020304"/>
              </a:rPr>
              <a:t>and </a:t>
            </a:r>
            <a:r>
              <a:rPr sz="1800" spc="-5" dirty="0">
                <a:latin typeface="Times New Roman" panose="02020603050405020304"/>
                <a:cs typeface="Times New Roman" panose="02020603050405020304"/>
              </a:rPr>
              <a:t>duration </a:t>
            </a:r>
            <a:r>
              <a:rPr sz="1800" dirty="0">
                <a:latin typeface="Times New Roman" panose="02020603050405020304"/>
                <a:cs typeface="Times New Roman" panose="02020603050405020304"/>
              </a:rPr>
              <a:t> of</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service interruption</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during</a:t>
            </a:r>
            <a:r>
              <a:rPr sz="1800" spc="-5" dirty="0">
                <a:latin typeface="Times New Roman" panose="02020603050405020304"/>
                <a:cs typeface="Times New Roman" panose="02020603050405020304"/>
              </a:rPr>
              <a:t> equipment</a:t>
            </a:r>
            <a:r>
              <a:rPr sz="1800" dirty="0">
                <a:latin typeface="Times New Roman" panose="02020603050405020304"/>
                <a:cs typeface="Times New Roman" panose="02020603050405020304"/>
              </a:rPr>
              <a:t> failures,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overload</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or</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short</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circuit</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conditions.</a:t>
            </a:r>
            <a:endParaRPr sz="1800" dirty="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7464" y="1310639"/>
            <a:ext cx="8967470" cy="629920"/>
          </a:xfrm>
          <a:prstGeom prst="rect">
            <a:avLst/>
          </a:prstGeom>
          <a:solidFill>
            <a:srgbClr val="BAD5ED"/>
          </a:solidFill>
          <a:ln w="12700">
            <a:solidFill>
              <a:srgbClr val="000000"/>
            </a:solidFill>
          </a:ln>
        </p:spPr>
        <p:txBody>
          <a:bodyPr vert="horz" wrap="square" lIns="0" tIns="134620" rIns="0" bIns="0" rtlCol="0">
            <a:spAutoFit/>
          </a:bodyPr>
          <a:lstStyle/>
          <a:p>
            <a:pPr algn="ctr">
              <a:lnSpc>
                <a:spcPct val="100000"/>
              </a:lnSpc>
              <a:spcBef>
                <a:spcPts val="1060"/>
              </a:spcBef>
            </a:pPr>
            <a:r>
              <a:rPr sz="2000" dirty="0">
                <a:solidFill>
                  <a:srgbClr val="000000"/>
                </a:solidFill>
              </a:rPr>
              <a:t>BLOCK</a:t>
            </a:r>
            <a:r>
              <a:rPr sz="2000" spc="-80" dirty="0">
                <a:solidFill>
                  <a:srgbClr val="000000"/>
                </a:solidFill>
              </a:rPr>
              <a:t> </a:t>
            </a:r>
            <a:r>
              <a:rPr sz="2000" dirty="0">
                <a:solidFill>
                  <a:srgbClr val="000000"/>
                </a:solidFill>
              </a:rPr>
              <a:t>DIAGRAM</a:t>
            </a:r>
            <a:endParaRPr sz="2000"/>
          </a:p>
        </p:txBody>
      </p:sp>
      <p:pic>
        <p:nvPicPr>
          <p:cNvPr id="3" name="object 3"/>
          <p:cNvPicPr/>
          <p:nvPr/>
        </p:nvPicPr>
        <p:blipFill>
          <a:blip r:embed="rId1" cstate="print"/>
          <a:stretch>
            <a:fillRect/>
          </a:stretch>
        </p:blipFill>
        <p:spPr>
          <a:xfrm>
            <a:off x="1880020" y="2219452"/>
            <a:ext cx="8414152" cy="40517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WhatsApp Image 2024-11-11 at 19.37.35_01c6a88b"/>
          <p:cNvPicPr>
            <a:picLocks noChangeAspect="1"/>
          </p:cNvPicPr>
          <p:nvPr/>
        </p:nvPicPr>
        <p:blipFill>
          <a:blip r:embed="rId1"/>
          <a:stretch>
            <a:fillRect/>
          </a:stretch>
        </p:blipFill>
        <p:spPr>
          <a:xfrm>
            <a:off x="3366135" y="2553335"/>
            <a:ext cx="5715000" cy="3380740"/>
          </a:xfrm>
          <a:prstGeom prst="rect">
            <a:avLst/>
          </a:prstGeom>
        </p:spPr>
      </p:pic>
      <p:sp>
        <p:nvSpPr>
          <p:cNvPr id="5" name="object 3"/>
          <p:cNvSpPr txBox="1">
            <a:spLocks noGrp="1"/>
          </p:cNvSpPr>
          <p:nvPr>
            <p:ph type="title"/>
          </p:nvPr>
        </p:nvSpPr>
        <p:spPr>
          <a:xfrm>
            <a:off x="1769364" y="1298447"/>
            <a:ext cx="8968740" cy="442595"/>
          </a:xfrm>
          <a:prstGeom prst="rect">
            <a:avLst/>
          </a:prstGeom>
          <a:solidFill>
            <a:schemeClr val="tx2">
              <a:lumMod val="20000"/>
              <a:lumOff val="80000"/>
            </a:schemeClr>
          </a:solidFill>
          <a:ln w="12700">
            <a:solidFill>
              <a:srgbClr val="000000"/>
            </a:solidFill>
          </a:ln>
        </p:spPr>
        <p:txBody>
          <a:bodyPr vert="horz" wrap="square" lIns="0" tIns="135255" rIns="0" bIns="0" rtlCol="0">
            <a:spAutoFit/>
          </a:bodyPr>
          <a:lstStyle/>
          <a:p>
            <a:pPr algn="ctr">
              <a:lnSpc>
                <a:spcPct val="100000"/>
              </a:lnSpc>
              <a:spcBef>
                <a:spcPts val="1065"/>
              </a:spcBef>
            </a:pPr>
            <a:r>
              <a:rPr lang="en-IN" sz="2000">
                <a:solidFill>
                  <a:schemeClr val="tx1">
                    <a:lumMod val="85000"/>
                    <a:lumOff val="15000"/>
                  </a:schemeClr>
                </a:solidFill>
              </a:rPr>
              <a:t>HARDWARE KIT</a:t>
            </a:r>
            <a:endParaRPr lang="en-IN" sz="2000">
              <a:solidFill>
                <a:schemeClr val="tx1">
                  <a:lumMod val="85000"/>
                  <a:lumOff val="1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2400" y="1981200"/>
            <a:ext cx="2643505" cy="4178067"/>
          </a:xfrm>
          <a:prstGeom prst="rect">
            <a:avLst/>
          </a:prstGeom>
        </p:spPr>
        <p:txBody>
          <a:bodyPr vert="horz" wrap="square" lIns="0" tIns="175260" rIns="0" bIns="0" rtlCol="0">
            <a:spAutoFit/>
          </a:bodyPr>
          <a:lstStyle/>
          <a:p>
            <a:pPr marL="384175" indent="-372110">
              <a:lnSpc>
                <a:spcPct val="100000"/>
              </a:lnSpc>
              <a:spcBef>
                <a:spcPts val="1380"/>
              </a:spcBef>
              <a:buSzPct val="102000"/>
              <a:buFont typeface="Times New Roman" panose="02020603050405020304"/>
              <a:buChar char="•"/>
              <a:tabLst>
                <a:tab pos="384175" algn="l"/>
                <a:tab pos="384810" algn="l"/>
              </a:tabLst>
            </a:pPr>
            <a:r>
              <a:rPr lang="en-US" sz="2250" dirty="0">
                <a:latin typeface="Times New Roman" panose="02020603050405020304"/>
                <a:cs typeface="Times New Roman" panose="02020603050405020304"/>
              </a:rPr>
              <a:t>Microcontroller</a:t>
            </a:r>
            <a:endParaRPr sz="2250" dirty="0">
              <a:latin typeface="Times New Roman" panose="02020603050405020304"/>
              <a:cs typeface="Times New Roman" panose="02020603050405020304"/>
            </a:endParaRPr>
          </a:p>
          <a:p>
            <a:pPr marL="384175" indent="-372110">
              <a:lnSpc>
                <a:spcPct val="100000"/>
              </a:lnSpc>
              <a:spcBef>
                <a:spcPts val="1360"/>
              </a:spcBef>
              <a:buSzPct val="102000"/>
              <a:buChar char="•"/>
              <a:tabLst>
                <a:tab pos="384175" algn="l"/>
                <a:tab pos="384810" algn="l"/>
              </a:tabLst>
            </a:pPr>
            <a:r>
              <a:rPr sz="2250" dirty="0">
                <a:latin typeface="Times New Roman" panose="02020603050405020304"/>
                <a:cs typeface="Times New Roman" panose="02020603050405020304"/>
              </a:rPr>
              <a:t>12</a:t>
            </a:r>
            <a:r>
              <a:rPr sz="2250" spc="-30" dirty="0">
                <a:latin typeface="Times New Roman" panose="02020603050405020304"/>
                <a:cs typeface="Times New Roman" panose="02020603050405020304"/>
              </a:rPr>
              <a:t> </a:t>
            </a:r>
            <a:r>
              <a:rPr sz="2250" dirty="0">
                <a:latin typeface="Times New Roman" panose="02020603050405020304"/>
                <a:cs typeface="Times New Roman" panose="02020603050405020304"/>
              </a:rPr>
              <a:t>Volt</a:t>
            </a:r>
            <a:r>
              <a:rPr sz="2250" spc="-20" dirty="0">
                <a:latin typeface="Times New Roman" panose="02020603050405020304"/>
                <a:cs typeface="Times New Roman" panose="02020603050405020304"/>
              </a:rPr>
              <a:t> </a:t>
            </a:r>
            <a:r>
              <a:rPr sz="2250" dirty="0">
                <a:latin typeface="Times New Roman" panose="02020603050405020304"/>
                <a:cs typeface="Times New Roman" panose="02020603050405020304"/>
              </a:rPr>
              <a:t>DC</a:t>
            </a:r>
            <a:r>
              <a:rPr sz="2250" spc="-35" dirty="0">
                <a:latin typeface="Times New Roman" panose="02020603050405020304"/>
                <a:cs typeface="Times New Roman" panose="02020603050405020304"/>
              </a:rPr>
              <a:t> </a:t>
            </a:r>
            <a:r>
              <a:rPr sz="2250" dirty="0">
                <a:latin typeface="Times New Roman" panose="02020603050405020304"/>
                <a:cs typeface="Times New Roman" panose="02020603050405020304"/>
              </a:rPr>
              <a:t>Motor</a:t>
            </a:r>
            <a:endParaRPr sz="2250" dirty="0">
              <a:latin typeface="Times New Roman" panose="02020603050405020304"/>
              <a:cs typeface="Times New Roman" panose="02020603050405020304"/>
            </a:endParaRPr>
          </a:p>
          <a:p>
            <a:pPr marL="384175" indent="-372110">
              <a:lnSpc>
                <a:spcPct val="100000"/>
              </a:lnSpc>
              <a:spcBef>
                <a:spcPts val="1345"/>
              </a:spcBef>
              <a:buSzPct val="102000"/>
              <a:buChar char="•"/>
              <a:tabLst>
                <a:tab pos="384175" algn="l"/>
                <a:tab pos="384810" algn="l"/>
              </a:tabLst>
            </a:pPr>
            <a:r>
              <a:rPr lang="en-US" sz="2250" dirty="0">
                <a:latin typeface="Times New Roman" panose="02020603050405020304"/>
                <a:cs typeface="Times New Roman" panose="02020603050405020304"/>
              </a:rPr>
              <a:t>Voltage Sensor</a:t>
            </a:r>
            <a:endParaRPr sz="2250" dirty="0">
              <a:latin typeface="Times New Roman" panose="02020603050405020304"/>
              <a:cs typeface="Times New Roman" panose="02020603050405020304"/>
            </a:endParaRPr>
          </a:p>
          <a:p>
            <a:pPr marL="384175" indent="-372110">
              <a:lnSpc>
                <a:spcPct val="100000"/>
              </a:lnSpc>
              <a:spcBef>
                <a:spcPts val="1355"/>
              </a:spcBef>
              <a:buSzPct val="102000"/>
              <a:buChar char="•"/>
              <a:tabLst>
                <a:tab pos="384175" algn="l"/>
                <a:tab pos="384810" algn="l"/>
              </a:tabLst>
            </a:pPr>
            <a:r>
              <a:rPr sz="2250" dirty="0">
                <a:latin typeface="Times New Roman" panose="02020603050405020304"/>
                <a:cs typeface="Times New Roman" panose="02020603050405020304"/>
              </a:rPr>
              <a:t>LED's</a:t>
            </a:r>
            <a:endParaRPr sz="2250" dirty="0">
              <a:latin typeface="Times New Roman" panose="02020603050405020304"/>
              <a:cs typeface="Times New Roman" panose="02020603050405020304"/>
            </a:endParaRPr>
          </a:p>
          <a:p>
            <a:pPr marL="384175" indent="-372110">
              <a:lnSpc>
                <a:spcPct val="100000"/>
              </a:lnSpc>
              <a:spcBef>
                <a:spcPts val="1345"/>
              </a:spcBef>
              <a:buSzPct val="102000"/>
              <a:buChar char="•"/>
              <a:tabLst>
                <a:tab pos="384175" algn="l"/>
                <a:tab pos="384810" algn="l"/>
              </a:tabLst>
            </a:pPr>
            <a:r>
              <a:rPr sz="2250" dirty="0">
                <a:latin typeface="Times New Roman" panose="02020603050405020304"/>
                <a:cs typeface="Times New Roman" panose="02020603050405020304"/>
              </a:rPr>
              <a:t>12</a:t>
            </a:r>
            <a:r>
              <a:rPr sz="2250" spc="-40" dirty="0">
                <a:latin typeface="Times New Roman" panose="02020603050405020304"/>
                <a:cs typeface="Times New Roman" panose="02020603050405020304"/>
              </a:rPr>
              <a:t> </a:t>
            </a:r>
            <a:r>
              <a:rPr sz="2250" dirty="0">
                <a:latin typeface="Times New Roman" panose="02020603050405020304"/>
                <a:cs typeface="Times New Roman" panose="02020603050405020304"/>
              </a:rPr>
              <a:t>Volt</a:t>
            </a:r>
            <a:r>
              <a:rPr sz="2250" spc="-25" dirty="0">
                <a:latin typeface="Times New Roman" panose="02020603050405020304"/>
                <a:cs typeface="Times New Roman" panose="02020603050405020304"/>
              </a:rPr>
              <a:t> </a:t>
            </a:r>
            <a:r>
              <a:rPr sz="2250" spc="-5" dirty="0">
                <a:latin typeface="Times New Roman" panose="02020603050405020304"/>
                <a:cs typeface="Times New Roman" panose="02020603050405020304"/>
              </a:rPr>
              <a:t>Relay</a:t>
            </a:r>
            <a:endParaRPr sz="2250" dirty="0">
              <a:latin typeface="Times New Roman" panose="02020603050405020304"/>
              <a:cs typeface="Times New Roman" panose="02020603050405020304"/>
            </a:endParaRPr>
          </a:p>
          <a:p>
            <a:pPr marL="384175" indent="-372110">
              <a:lnSpc>
                <a:spcPct val="100000"/>
              </a:lnSpc>
              <a:spcBef>
                <a:spcPts val="1355"/>
              </a:spcBef>
              <a:buSzPct val="102000"/>
              <a:buChar char="•"/>
              <a:tabLst>
                <a:tab pos="384175" algn="l"/>
                <a:tab pos="384810" algn="l"/>
              </a:tabLst>
            </a:pPr>
            <a:r>
              <a:rPr sz="2250" dirty="0">
                <a:latin typeface="Times New Roman" panose="02020603050405020304"/>
                <a:cs typeface="Times New Roman" panose="02020603050405020304"/>
              </a:rPr>
              <a:t>Piezo</a:t>
            </a:r>
            <a:r>
              <a:rPr sz="2250" spc="-30" dirty="0">
                <a:latin typeface="Times New Roman" panose="02020603050405020304"/>
                <a:cs typeface="Times New Roman" panose="02020603050405020304"/>
              </a:rPr>
              <a:t> </a:t>
            </a:r>
            <a:r>
              <a:rPr sz="2250" spc="-5" dirty="0">
                <a:latin typeface="Times New Roman" panose="02020603050405020304"/>
                <a:cs typeface="Times New Roman" panose="02020603050405020304"/>
              </a:rPr>
              <a:t>Buzzer</a:t>
            </a:r>
            <a:endParaRPr sz="2250" dirty="0">
              <a:latin typeface="Times New Roman" panose="02020603050405020304"/>
              <a:cs typeface="Times New Roman" panose="02020603050405020304"/>
            </a:endParaRPr>
          </a:p>
          <a:p>
            <a:pPr marL="384175" indent="-372110">
              <a:lnSpc>
                <a:spcPct val="100000"/>
              </a:lnSpc>
              <a:spcBef>
                <a:spcPts val="1350"/>
              </a:spcBef>
              <a:buSzPct val="102000"/>
              <a:buChar char="•"/>
              <a:tabLst>
                <a:tab pos="384175" algn="l"/>
                <a:tab pos="384810" algn="l"/>
              </a:tabLst>
            </a:pPr>
            <a:r>
              <a:rPr sz="2250" spc="-5" dirty="0">
                <a:latin typeface="Times New Roman" panose="02020603050405020304"/>
                <a:cs typeface="Times New Roman" panose="02020603050405020304"/>
              </a:rPr>
              <a:t>Resistor</a:t>
            </a:r>
            <a:endParaRPr sz="2250" dirty="0">
              <a:latin typeface="Times New Roman" panose="02020603050405020304"/>
              <a:cs typeface="Times New Roman" panose="02020603050405020304"/>
            </a:endParaRPr>
          </a:p>
          <a:p>
            <a:pPr marL="384175" indent="-372110">
              <a:lnSpc>
                <a:spcPct val="100000"/>
              </a:lnSpc>
              <a:spcBef>
                <a:spcPts val="1355"/>
              </a:spcBef>
              <a:buSzPct val="102000"/>
              <a:buChar char="•"/>
              <a:tabLst>
                <a:tab pos="384175" algn="l"/>
                <a:tab pos="384810" algn="l"/>
              </a:tabLst>
            </a:pPr>
            <a:r>
              <a:rPr sz="2250" dirty="0">
                <a:latin typeface="Times New Roman" panose="02020603050405020304"/>
                <a:cs typeface="Times New Roman" panose="02020603050405020304"/>
              </a:rPr>
              <a:t>Other</a:t>
            </a:r>
            <a:r>
              <a:rPr sz="2250" spc="-40" dirty="0">
                <a:latin typeface="Times New Roman" panose="02020603050405020304"/>
                <a:cs typeface="Times New Roman" panose="02020603050405020304"/>
              </a:rPr>
              <a:t> </a:t>
            </a:r>
            <a:r>
              <a:rPr sz="2250" spc="-5" dirty="0">
                <a:latin typeface="Times New Roman" panose="02020603050405020304"/>
                <a:cs typeface="Times New Roman" panose="02020603050405020304"/>
              </a:rPr>
              <a:t>Materials</a:t>
            </a:r>
            <a:endParaRPr sz="2250" dirty="0">
              <a:latin typeface="Times New Roman" panose="02020603050405020304"/>
              <a:cs typeface="Times New Roman" panose="02020603050405020304"/>
            </a:endParaRPr>
          </a:p>
        </p:txBody>
      </p:sp>
      <p:sp>
        <p:nvSpPr>
          <p:cNvPr id="3" name="object 3"/>
          <p:cNvSpPr txBox="1">
            <a:spLocks noGrp="1"/>
          </p:cNvSpPr>
          <p:nvPr>
            <p:ph type="title"/>
          </p:nvPr>
        </p:nvSpPr>
        <p:spPr>
          <a:xfrm>
            <a:off x="1783079" y="1272539"/>
            <a:ext cx="8968740" cy="498475"/>
          </a:xfrm>
          <a:prstGeom prst="rect">
            <a:avLst/>
          </a:prstGeom>
          <a:solidFill>
            <a:srgbClr val="BAD5ED"/>
          </a:solidFill>
          <a:ln w="12700">
            <a:solidFill>
              <a:srgbClr val="000000"/>
            </a:solidFill>
          </a:ln>
        </p:spPr>
        <p:txBody>
          <a:bodyPr vert="horz" wrap="square" lIns="0" tIns="134620" rIns="0" bIns="0" rtlCol="0">
            <a:spAutoFit/>
          </a:bodyPr>
          <a:lstStyle/>
          <a:p>
            <a:pPr marL="4445" algn="ctr">
              <a:lnSpc>
                <a:spcPct val="100000"/>
              </a:lnSpc>
              <a:spcBef>
                <a:spcPts val="1060"/>
              </a:spcBef>
            </a:pPr>
            <a:r>
              <a:rPr sz="2000" dirty="0">
                <a:solidFill>
                  <a:srgbClr val="000000"/>
                </a:solidFill>
              </a:rPr>
              <a:t>COMPONENTS</a:t>
            </a:r>
            <a:r>
              <a:rPr sz="2000" spc="-60" dirty="0">
                <a:solidFill>
                  <a:srgbClr val="000000"/>
                </a:solidFill>
              </a:rPr>
              <a:t> </a:t>
            </a:r>
            <a:r>
              <a:rPr sz="2000" dirty="0">
                <a:solidFill>
                  <a:srgbClr val="000000"/>
                </a:solidFill>
              </a:rPr>
              <a:t>USED</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1" y="1295400"/>
            <a:ext cx="9144000" cy="381000"/>
          </a:xfrm>
          <a:solidFill>
            <a:schemeClr val="accent1">
              <a:lumMod val="40000"/>
              <a:lumOff val="60000"/>
            </a:schemeClr>
          </a:solidFill>
          <a:ln>
            <a:solidFill>
              <a:schemeClr val="tx1"/>
            </a:solidFill>
          </a:ln>
        </p:spPr>
        <p:txBody>
          <a:bodyPr/>
          <a:lstStyle/>
          <a:p>
            <a:pPr algn="l"/>
            <a:r>
              <a:rPr lang="en-US" sz="2000" dirty="0">
                <a:solidFill>
                  <a:schemeClr val="tx1">
                    <a:lumMod val="95000"/>
                    <a:lumOff val="5000"/>
                  </a:schemeClr>
                </a:solidFill>
              </a:rPr>
              <a:t>                                          HARDWARE COMPONENTS</a:t>
            </a:r>
            <a:endParaRPr lang="en-IN" sz="2000" dirty="0">
              <a:solidFill>
                <a:schemeClr val="tx1">
                  <a:lumMod val="95000"/>
                  <a:lumOff val="5000"/>
                </a:schemeClr>
              </a:solidFill>
            </a:endParaRPr>
          </a:p>
        </p:txBody>
      </p:sp>
      <p:sp>
        <p:nvSpPr>
          <p:cNvPr id="3" name="Text Placeholder 2"/>
          <p:cNvSpPr>
            <a:spLocks noGrp="1"/>
          </p:cNvSpPr>
          <p:nvPr>
            <p:ph type="body" idx="1"/>
          </p:nvPr>
        </p:nvSpPr>
        <p:spPr>
          <a:xfrm>
            <a:off x="1447801" y="1828800"/>
            <a:ext cx="8882506" cy="4924425"/>
          </a:xfrm>
        </p:spPr>
        <p:txBody>
          <a:bodyPr/>
          <a:lstStyle/>
          <a:p>
            <a:r>
              <a:rPr lang="en-US" sz="2000" b="1" dirty="0">
                <a:latin typeface="Times New Roman" panose="02020603050405020304" pitchFamily="18" charset="0"/>
                <a:cs typeface="Times New Roman" panose="02020603050405020304" pitchFamily="18" charset="0"/>
              </a:rPr>
              <a:t> RELAY</a:t>
            </a:r>
            <a:endParaRPr lang="en-US" sz="2000"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primary purpose of a relay is to protect the electrical system from too high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of a voltage or current, allowing the safe operation of any equipment it connects to.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They are commonly found in a variety of applications, from commercial and industrial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uses to home and consumer products. Relays control one electrical circuit by opening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and closing contacts in another circuit. There is an open contact when the relay is not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Energized.</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00600" y="4800600"/>
            <a:ext cx="2667000" cy="1752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6046</Words>
  <Application>WPS Presentation</Application>
  <PresentationFormat/>
  <Paragraphs>194</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Times New Roman</vt:lpstr>
      <vt:lpstr>Calibri</vt:lpstr>
      <vt:lpstr>Arial</vt:lpstr>
      <vt:lpstr>Arial MT</vt:lpstr>
      <vt:lpstr>Times New Roman</vt:lpstr>
      <vt:lpstr>Microsoft YaHei</vt:lpstr>
      <vt:lpstr>Arial Unicode MS</vt:lpstr>
      <vt:lpstr>Calibri</vt:lpstr>
      <vt:lpstr>Franklin Gothic Medium</vt:lpstr>
      <vt:lpstr>Office Theme</vt:lpstr>
      <vt:lpstr>Department of Electrical and Electronics Engineering  Second Year (2022-2026) Batch - IV Semester  18EEP202L-MINOR PROJECT </vt:lpstr>
      <vt:lpstr>LIST OF CONTENTS</vt:lpstr>
      <vt:lpstr>ABSTRACT</vt:lpstr>
      <vt:lpstr>INTRODUCTION</vt:lpstr>
      <vt:lpstr>DESCRIPTION</vt:lpstr>
      <vt:lpstr>BLOCK DIAGRAM</vt:lpstr>
      <vt:lpstr>COST ESTIMATION</vt:lpstr>
      <vt:lpstr>COMPONENTS USED</vt:lpstr>
      <vt:lpstr>                                          HARDWARE COMPONENTS</vt:lpstr>
      <vt:lpstr>PowerPoint 演示文稿</vt:lpstr>
      <vt:lpstr> </vt:lpstr>
      <vt:lpstr>WORKING</vt:lpstr>
      <vt:lpstr>WORKING</vt:lpstr>
      <vt:lpstr>COST ESTIMATION</vt:lpstr>
      <vt:lpstr>COST ESTIMATION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and Electronics Engineering  Second Year (2022-2026) Batch - IV Semester  18EEP202L-MINOR PROJECT </dc:title>
  <dc:creator/>
  <cp:lastModifiedBy>B. SRIDHAR1954</cp:lastModifiedBy>
  <cp:revision>5</cp:revision>
  <dcterms:created xsi:type="dcterms:W3CDTF">2024-09-22T07:57:00Z</dcterms:created>
  <dcterms:modified xsi:type="dcterms:W3CDTF">2024-11-13T15:04:52Z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AE0F2A974152428E96005A306BE88887_13</vt:lpwstr>
  </property>
  <property fmtid="{D5CDD505-2E9C-101B-9397-08002B2CF9AE}" pid="3" name="KSOProductBuildVer">
    <vt:lpwstr>1033-12.2.0.18607</vt:lpwstr>
  </property>
</Properties>
</file>