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embeddedFontLst>
    <p:embeddedFont>
      <p:font typeface="CUOLFT+ArialRoundedMTBold"/>
      <p:regular r:id="rId24"/>
    </p:embeddedFont>
    <p:embeddedFont>
      <p:font typeface="PHGBNM+ArialRoundedMTBold,Bold"/>
      <p:regular r:id="rId25"/>
    </p:embeddedFont>
    <p:embeddedFont>
      <p:font typeface="JVWBON+ColonnaMT,Bold"/>
      <p:regular r:id="rId26"/>
    </p:embeddedFont>
    <p:embeddedFont>
      <p:font typeface="PAIACW+ArialNarrow-Bold"/>
      <p:regular r:id="rId27"/>
    </p:embeddedFont>
    <p:embeddedFont>
      <p:font typeface="ARLSVR+CooperBlack,Bold"/>
      <p:regular r:id="rId28"/>
    </p:embeddedFont>
    <p:embeddedFont>
      <p:font typeface="MMQLUR+CopperplateGothic-Bold,Bold"/>
      <p:regular r:id="rId29"/>
    </p:embeddedFont>
    <p:embeddedFont>
      <p:font typeface="MGVSCB+Calibri-Light,Bold"/>
      <p:regular r:id="rId30"/>
    </p:embeddedFont>
    <p:embeddedFont>
      <p:font typeface="FEWAQB+ArialMT"/>
      <p:regular r:id="rId31"/>
    </p:embeddedFont>
    <p:embeddedFont>
      <p:font typeface="CCWEMD+Calibri-Light"/>
      <p:regular r:id="rId32"/>
    </p:embeddedFont>
    <p:embeddedFont>
      <p:font typeface="ORAGAT+ColonnaMT"/>
      <p:regular r:id="rId3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font" Target="fonts/font1.fntdata" /><Relationship Id="rId25" Type="http://schemas.openxmlformats.org/officeDocument/2006/relationships/font" Target="fonts/font2.fntdata" /><Relationship Id="rId26" Type="http://schemas.openxmlformats.org/officeDocument/2006/relationships/font" Target="fonts/font3.fntdata" /><Relationship Id="rId27" Type="http://schemas.openxmlformats.org/officeDocument/2006/relationships/font" Target="fonts/font4.fntdata" /><Relationship Id="rId28" Type="http://schemas.openxmlformats.org/officeDocument/2006/relationships/font" Target="fonts/font5.fntdata" /><Relationship Id="rId29" Type="http://schemas.openxmlformats.org/officeDocument/2006/relationships/font" Target="fonts/font6.fntdata" /><Relationship Id="rId3" Type="http://schemas.openxmlformats.org/officeDocument/2006/relationships/viewProps" Target="viewProps.xml" /><Relationship Id="rId30" Type="http://schemas.openxmlformats.org/officeDocument/2006/relationships/font" Target="fonts/font7.fntdata" /><Relationship Id="rId31" Type="http://schemas.openxmlformats.org/officeDocument/2006/relationships/font" Target="fonts/font8.fntdata" /><Relationship Id="rId32" Type="http://schemas.openxmlformats.org/officeDocument/2006/relationships/font" Target="fonts/font9.fntdata" /><Relationship Id="rId33" Type="http://schemas.openxmlformats.org/officeDocument/2006/relationships/font" Target="fonts/font10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03312" y="126227"/>
            <a:ext cx="10131087" cy="758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70"/>
              </a:lnSpc>
              <a:spcBef>
                <a:spcPts val="0"/>
              </a:spcBef>
              <a:spcAft>
                <a:spcPts val="0"/>
              </a:spcAft>
            </a:pPr>
            <a:r>
              <a:rPr dirty="0" sz="4900" strike="sngStrike">
                <a:solidFill>
                  <a:srgbClr val="9828ab"/>
                </a:solidFill>
                <a:latin typeface="CUOLFT+ArialRoundedMTBold"/>
                <a:cs typeface="CUOLFT+ArialRoundedMTBold"/>
              </a:rPr>
              <a:t>F</a:t>
            </a:r>
            <a:r>
              <a:rPr dirty="0" sz="4900">
                <a:solidFill>
                  <a:srgbClr val="9828ab"/>
                </a:solidFill>
                <a:latin typeface="CUOLFT+ArialRoundedMTBold"/>
                <a:cs typeface="CUOLFT+ArialRoundedMTBold"/>
              </a:rPr>
              <a:t>li</a:t>
            </a:r>
            <a:r>
              <a:rPr dirty="0" sz="4900">
                <a:solidFill>
                  <a:srgbClr val="9828ab"/>
                </a:solidFill>
                <a:latin typeface="PHGBNM+ArialRoundedMTBold,Bold"/>
                <a:cs typeface="PHGBNM+ArialRoundedMTBold,Bold"/>
              </a:rPr>
              <a:t>ght</a:t>
            </a:r>
            <a:r>
              <a:rPr dirty="0" sz="4900">
                <a:solidFill>
                  <a:srgbClr val="9828ab"/>
                </a:solidFill>
                <a:latin typeface="PHGBNM+ArialRoundedMTBold,Bold"/>
                <a:cs typeface="PHGBNM+ArialRoundedMTBold,Bold"/>
              </a:rPr>
              <a:t> </a:t>
            </a:r>
            <a:r>
              <a:rPr dirty="0" sz="4900">
                <a:solidFill>
                  <a:srgbClr val="9828ab"/>
                </a:solidFill>
                <a:latin typeface="PHGBNM+ArialRoundedMTBold,Bold"/>
                <a:cs typeface="PHGBNM+ArialRoundedMTBold,Bold"/>
              </a:rPr>
              <a:t>Ticket</a:t>
            </a:r>
            <a:r>
              <a:rPr dirty="0" sz="4900">
                <a:solidFill>
                  <a:srgbClr val="9828ab"/>
                </a:solidFill>
                <a:latin typeface="PHGBNM+ArialRoundedMTBold,Bold"/>
                <a:cs typeface="PHGBNM+ArialRoundedMTBold,Bold"/>
              </a:rPr>
              <a:t> </a:t>
            </a:r>
            <a:r>
              <a:rPr dirty="0" sz="4900">
                <a:solidFill>
                  <a:srgbClr val="9828ab"/>
                </a:solidFill>
                <a:latin typeface="PHGBNM+ArialRoundedMTBold,Bold"/>
                <a:cs typeface="PHGBNM+ArialRoundedMTBold,Bold"/>
              </a:rPr>
              <a:t>Registration</a:t>
            </a:r>
            <a:r>
              <a:rPr dirty="0" sz="4900">
                <a:solidFill>
                  <a:srgbClr val="9828ab"/>
                </a:solidFill>
                <a:latin typeface="PHGBNM+ArialRoundedMTBold,Bold"/>
                <a:cs typeface="PHGBNM+ArialRoundedMTBold,Bold"/>
              </a:rPr>
              <a:t> </a:t>
            </a:r>
            <a:r>
              <a:rPr dirty="0" sz="4900">
                <a:solidFill>
                  <a:srgbClr val="9828ab"/>
                </a:solidFill>
                <a:latin typeface="PHGBNM+ArialRoundedMTBold,Bold"/>
                <a:cs typeface="PHGBNM+ArialRoundedMTBold,Bold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9168" y="1588851"/>
            <a:ext cx="2788443" cy="763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08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9828ab"/>
                </a:solidFill>
                <a:latin typeface="JVWBON+ColonnaMT,Bold"/>
                <a:cs typeface="JVWBON+ColonnaMT,Bold"/>
              </a:rPr>
              <a:t>Review-2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87774" y="3295529"/>
            <a:ext cx="4760592" cy="1127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0" marR="0">
              <a:lnSpc>
                <a:spcPts val="41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b050"/>
                </a:solidFill>
                <a:latin typeface="PAIACW+ArialNarrow-Bold"/>
                <a:cs typeface="PAIACW+ArialNarrow-Bold"/>
              </a:rPr>
              <a:t>Team</a:t>
            </a:r>
            <a:r>
              <a:rPr dirty="0" sz="3600" b="1">
                <a:solidFill>
                  <a:srgbClr val="00b050"/>
                </a:solidFill>
                <a:latin typeface="PAIACW+ArialNarrow-Bold"/>
                <a:cs typeface="PAIACW+ArialNarrow-Bold"/>
              </a:rPr>
              <a:t> </a:t>
            </a:r>
            <a:r>
              <a:rPr dirty="0" sz="3600" b="1">
                <a:solidFill>
                  <a:srgbClr val="00b050"/>
                </a:solidFill>
                <a:latin typeface="PAIACW+ArialNarrow-Bold"/>
                <a:cs typeface="PAIACW+ArialNarrow-Bold"/>
              </a:rPr>
              <a:t>member</a:t>
            </a:r>
            <a:r>
              <a:rPr dirty="0" sz="3600" b="1">
                <a:solidFill>
                  <a:srgbClr val="00b050"/>
                </a:solidFill>
                <a:latin typeface="PAIACW+ArialNarrow-Bold"/>
                <a:cs typeface="PAIACW+ArialNarrow-Bold"/>
              </a:rPr>
              <a:t> </a:t>
            </a:r>
            <a:r>
              <a:rPr dirty="0" sz="3600" b="1">
                <a:solidFill>
                  <a:srgbClr val="00b050"/>
                </a:solidFill>
                <a:latin typeface="PAIACW+ArialNarrow-Bold"/>
                <a:cs typeface="PAIACW+ArialNarrow-Bold"/>
              </a:rPr>
              <a:t>names:</a:t>
            </a:r>
          </a:p>
          <a:p>
            <a:pPr marL="0" marR="0">
              <a:lnSpc>
                <a:spcPts val="3671"/>
              </a:lnSpc>
              <a:spcBef>
                <a:spcPts val="778"/>
              </a:spcBef>
              <a:spcAft>
                <a:spcPts val="0"/>
              </a:spcAft>
            </a:pPr>
            <a:r>
              <a:rPr dirty="0" sz="3200" b="1">
                <a:solidFill>
                  <a:srgbClr val="37439f"/>
                </a:solidFill>
                <a:latin typeface="PAIACW+ArialNarrow-Bold"/>
                <a:cs typeface="PAIACW+ArialNarrow-Bold"/>
              </a:rPr>
              <a:t>Saptajit</a:t>
            </a:r>
            <a:r>
              <a:rPr dirty="0" sz="3200" b="1">
                <a:solidFill>
                  <a:srgbClr val="37439f"/>
                </a:solidFill>
                <a:latin typeface="PAIACW+ArialNarrow-Bold"/>
                <a:cs typeface="PAIACW+ArialNarrow-Bold"/>
              </a:rPr>
              <a:t> </a:t>
            </a:r>
            <a:r>
              <a:rPr dirty="0" sz="3200" b="1">
                <a:solidFill>
                  <a:srgbClr val="37439f"/>
                </a:solidFill>
                <a:latin typeface="PAIACW+ArialNarrow-Bold"/>
                <a:cs typeface="PAIACW+ArialNarrow-Bold"/>
              </a:rPr>
              <a:t>Banerjee</a:t>
            </a:r>
            <a:r>
              <a:rPr dirty="0" sz="3200" b="1">
                <a:solidFill>
                  <a:srgbClr val="37439f"/>
                </a:solidFill>
                <a:latin typeface="PAIACW+ArialNarrow-Bold"/>
                <a:cs typeface="PAIACW+ArialNarrow-Bold"/>
              </a:rPr>
              <a:t> </a:t>
            </a:r>
            <a:r>
              <a:rPr dirty="0" sz="3200" b="1">
                <a:solidFill>
                  <a:srgbClr val="37439f"/>
                </a:solidFill>
                <a:latin typeface="PAIACW+ArialNarrow-Bold"/>
                <a:cs typeface="PAIACW+ArialNarrow-Bold"/>
              </a:rPr>
              <a:t>20BCE1513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05085" y="442171"/>
            <a:ext cx="2716472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trike="sngStrike">
                <a:solidFill>
                  <a:srgbClr val="333f50"/>
                </a:solidFill>
                <a:latin typeface="MGVSCB+Calibri-Light,Bold"/>
                <a:cs typeface="MGVSCB+Calibri-Light,Bold"/>
              </a:rPr>
              <a:t>Data</a:t>
            </a:r>
            <a:r>
              <a:rPr dirty="0" sz="4800" spc="-114" strike="sngStrike">
                <a:solidFill>
                  <a:srgbClr val="333f50"/>
                </a:solidFill>
                <a:latin typeface="MGVSCB+Calibri-Light,Bold"/>
                <a:cs typeface="MGVSCB+Calibri-Light,Bold"/>
              </a:rPr>
              <a:t> </a:t>
            </a:r>
            <a:r>
              <a:rPr dirty="0" sz="4800" strike="sngStrike">
                <a:solidFill>
                  <a:srgbClr val="333f50"/>
                </a:solidFill>
                <a:latin typeface="MGVSCB+Calibri-Light,Bold"/>
                <a:cs typeface="MGVSCB+Calibri-Light,Bold"/>
              </a:rPr>
              <a:t>in</a:t>
            </a:r>
            <a:r>
              <a:rPr dirty="0" sz="4800" spc="-114" strike="sngStrike">
                <a:solidFill>
                  <a:srgbClr val="333f50"/>
                </a:solidFill>
                <a:latin typeface="MGVSCB+Calibri-Light,Bold"/>
                <a:cs typeface="MGVSCB+Calibri-Light,Bold"/>
              </a:rPr>
              <a:t> </a:t>
            </a:r>
            <a:r>
              <a:rPr dirty="0" sz="4800" strike="sngStrike">
                <a:solidFill>
                  <a:srgbClr val="333f50"/>
                </a:solidFill>
                <a:latin typeface="MGVSCB+Calibri-Light,Bold"/>
                <a:cs typeface="MGVSCB+Calibri-Light,Bold"/>
              </a:rPr>
              <a:t>DB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6576" y="1073336"/>
            <a:ext cx="1736958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tickets: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6993" y="599035"/>
            <a:ext cx="6244796" cy="65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strike="sngStrike">
                <a:solidFill>
                  <a:srgbClr val="ff0000"/>
                </a:solidFill>
                <a:latin typeface="MMQLUR+CopperplateGothic-Bold,Bold"/>
                <a:cs typeface="MMQLUR+CopperplateGothic-Bold,Bold"/>
              </a:rPr>
              <a:t>For</a:t>
            </a:r>
            <a:r>
              <a:rPr dirty="0" sz="4400" strike="sngStrike">
                <a:solidFill>
                  <a:srgbClr val="ff0000"/>
                </a:solidFill>
                <a:latin typeface="MMQLUR+CopperplateGothic-Bold,Bold"/>
                <a:cs typeface="MMQLUR+CopperplateGothic-Bold,Bold"/>
              </a:rPr>
              <a:t> </a:t>
            </a:r>
            <a:r>
              <a:rPr dirty="0" sz="4400" strike="sngStrike">
                <a:solidFill>
                  <a:srgbClr val="ff0000"/>
                </a:solidFill>
                <a:latin typeface="MMQLUR+CopperplateGothic-Bold,Bold"/>
                <a:cs typeface="MMQLUR+CopperplateGothic-Bold,Bold"/>
              </a:rPr>
              <a:t>Table</a:t>
            </a:r>
            <a:r>
              <a:rPr dirty="0" sz="4400" strike="sngStrike">
                <a:solidFill>
                  <a:srgbClr val="ff0000"/>
                </a:solidFill>
                <a:latin typeface="MMQLUR+CopperplateGothic-Bold,Bold"/>
                <a:cs typeface="MMQLUR+CopperplateGothic-Bold,Bold"/>
              </a:rPr>
              <a:t> </a:t>
            </a:r>
            <a:r>
              <a:rPr dirty="0" sz="4400" strike="sngStrike">
                <a:solidFill>
                  <a:srgbClr val="ff0000"/>
                </a:solidFill>
                <a:latin typeface="MMQLUR+CopperplateGothic-Bold,Bold"/>
                <a:cs typeface="MMQLUR+CopperplateGothic-Bold,Bold"/>
              </a:rPr>
              <a:t>payment: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21480" y="721517"/>
            <a:ext cx="3455204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CWEMD+Calibri-Light"/>
                <a:cs typeface="CCWEMD+Calibri-Light"/>
              </a:rPr>
              <a:t>For</a:t>
            </a:r>
            <a:r>
              <a:rPr dirty="0" sz="4400">
                <a:solidFill>
                  <a:srgbClr val="000000"/>
                </a:solidFill>
                <a:latin typeface="CCWEMD+Calibri-Light"/>
                <a:cs typeface="CCWEMD+Calibri-Light"/>
              </a:rPr>
              <a:t> </a:t>
            </a:r>
            <a:r>
              <a:rPr dirty="0" sz="4400">
                <a:solidFill>
                  <a:srgbClr val="000000"/>
                </a:solidFill>
                <a:latin typeface="CCWEMD+Calibri-Light"/>
                <a:cs typeface="CCWEMD+Calibri-Light"/>
              </a:rPr>
              <a:t>Table</a:t>
            </a:r>
            <a:r>
              <a:rPr dirty="0" sz="4400">
                <a:solidFill>
                  <a:srgbClr val="000000"/>
                </a:solidFill>
                <a:latin typeface="CCWEMD+Calibri-Light"/>
                <a:cs typeface="CCWEMD+Calibri-Light"/>
              </a:rPr>
              <a:t> </a:t>
            </a:r>
            <a:r>
              <a:rPr dirty="0" sz="4400">
                <a:solidFill>
                  <a:srgbClr val="000000"/>
                </a:solidFill>
                <a:latin typeface="CCWEMD+Calibri-Light"/>
                <a:cs typeface="CCWEMD+Calibri-Light"/>
              </a:rPr>
              <a:t>login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19622" y="791855"/>
            <a:ext cx="362854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CWEMD+Calibri-Light"/>
                <a:cs typeface="CCWEMD+Calibri-Light"/>
              </a:rPr>
              <a:t>Table</a:t>
            </a:r>
            <a:r>
              <a:rPr dirty="0" sz="4400">
                <a:solidFill>
                  <a:srgbClr val="000000"/>
                </a:solidFill>
                <a:latin typeface="CCWEMD+Calibri-Light"/>
                <a:cs typeface="CCWEMD+Calibri-Light"/>
              </a:rPr>
              <a:t> </a:t>
            </a:r>
            <a:r>
              <a:rPr dirty="0" sz="4400">
                <a:solidFill>
                  <a:srgbClr val="000000"/>
                </a:solidFill>
                <a:latin typeface="CCWEMD+Calibri-Light"/>
                <a:cs typeface="CCWEMD+Calibri-Light"/>
              </a:rPr>
              <a:t>customer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45744" y="615398"/>
            <a:ext cx="331256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262626"/>
                </a:solidFill>
                <a:latin typeface="MGVSCB+Calibri-Light,Bold"/>
                <a:cs typeface="MGVSCB+Calibri-Light,Bold"/>
              </a:rPr>
              <a:t>Normalisation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797135"/>
            <a:ext cx="9593883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828ab"/>
                </a:solidFill>
                <a:latin typeface="FEWAQB+ArialMT"/>
                <a:cs typeface="FEWAQB+ArialMT"/>
              </a:rPr>
              <a:t>•</a:t>
            </a:r>
            <a:r>
              <a:rPr dirty="0" sz="2450" spc="261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Normalization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reduces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redundancy.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Redundancy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is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the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unnecessary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240" y="2058916"/>
            <a:ext cx="9141912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repetition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of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data.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It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can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cause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problems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with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storage,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reterival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8240" y="2314948"/>
            <a:ext cx="2421584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updating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of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data.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2692231"/>
            <a:ext cx="9938003" cy="1151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828ab"/>
                </a:solidFill>
                <a:latin typeface="FEWAQB+ArialMT"/>
                <a:cs typeface="FEWAQB+ArialMT"/>
              </a:rPr>
              <a:t>•</a:t>
            </a:r>
            <a:r>
              <a:rPr dirty="0" sz="2450" spc="261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This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is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done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to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avoid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data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redundancy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and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data</a:t>
            </a:r>
            <a:r>
              <a:rPr dirty="0" sz="2400" spc="663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inconsistencies</a:t>
            </a:r>
          </a:p>
          <a:p>
            <a:pPr marL="0" marR="0">
              <a:lnSpc>
                <a:spcPts val="2737"/>
              </a:lnSpc>
              <a:spcBef>
                <a:spcPts val="328"/>
              </a:spcBef>
              <a:spcAft>
                <a:spcPts val="0"/>
              </a:spcAft>
            </a:pPr>
            <a:r>
              <a:rPr dirty="0" sz="2450">
                <a:solidFill>
                  <a:srgbClr val="9828ab"/>
                </a:solidFill>
                <a:latin typeface="FEWAQB+ArialMT"/>
                <a:cs typeface="FEWAQB+ArialMT"/>
              </a:rPr>
              <a:t>•</a:t>
            </a:r>
            <a:r>
              <a:rPr dirty="0" sz="2450" spc="261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The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types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of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Normalisation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in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this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project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are:</a:t>
            </a:r>
          </a:p>
          <a:p>
            <a:pPr marL="0" marR="0">
              <a:lnSpc>
                <a:spcPts val="2737"/>
              </a:lnSpc>
              <a:spcBef>
                <a:spcPts val="278"/>
              </a:spcBef>
              <a:spcAft>
                <a:spcPts val="0"/>
              </a:spcAft>
            </a:pPr>
            <a:r>
              <a:rPr dirty="0" sz="2450">
                <a:solidFill>
                  <a:srgbClr val="9828ab"/>
                </a:solidFill>
                <a:latin typeface="FEWAQB+ArialMT"/>
                <a:cs typeface="FEWAQB+ArialMT"/>
              </a:rPr>
              <a:t>1.</a:t>
            </a:r>
            <a:r>
              <a:rPr dirty="0" sz="2450" spc="877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1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NF: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Each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table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cell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has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single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value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and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every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record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in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the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table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6840" y="3720076"/>
            <a:ext cx="1154658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unique.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40" y="4097359"/>
            <a:ext cx="9625160" cy="1151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828ab"/>
                </a:solidFill>
                <a:latin typeface="FEWAQB+ArialMT"/>
                <a:cs typeface="FEWAQB+ArialMT"/>
              </a:rPr>
              <a:t>2.</a:t>
            </a:r>
            <a:r>
              <a:rPr dirty="0" sz="2450" spc="877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2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NF: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Partial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Dependency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is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removed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from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the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table</a:t>
            </a:r>
          </a:p>
          <a:p>
            <a:pPr marL="0" marR="0">
              <a:lnSpc>
                <a:spcPts val="2737"/>
              </a:lnSpc>
              <a:spcBef>
                <a:spcPts val="328"/>
              </a:spcBef>
              <a:spcAft>
                <a:spcPts val="0"/>
              </a:spcAft>
            </a:pPr>
            <a:r>
              <a:rPr dirty="0" sz="2450">
                <a:solidFill>
                  <a:srgbClr val="9828ab"/>
                </a:solidFill>
                <a:latin typeface="FEWAQB+ArialMT"/>
                <a:cs typeface="FEWAQB+ArialMT"/>
              </a:rPr>
              <a:t>3.</a:t>
            </a:r>
            <a:r>
              <a:rPr dirty="0" sz="2450" spc="877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3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NF: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Transitive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and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Partial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Dependency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is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removed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from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the</a:t>
            </a:r>
            <a:r>
              <a:rPr dirty="0" sz="2400" spc="72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table</a:t>
            </a:r>
          </a:p>
          <a:p>
            <a:pPr marL="0" marR="0">
              <a:lnSpc>
                <a:spcPts val="2737"/>
              </a:lnSpc>
              <a:spcBef>
                <a:spcPts val="278"/>
              </a:spcBef>
              <a:spcAft>
                <a:spcPts val="0"/>
              </a:spcAft>
            </a:pPr>
            <a:r>
              <a:rPr dirty="0" sz="2450">
                <a:solidFill>
                  <a:srgbClr val="9828ab"/>
                </a:solidFill>
                <a:latin typeface="FEWAQB+ArialMT"/>
                <a:cs typeface="FEWAQB+ArialMT"/>
              </a:rPr>
              <a:t>4.</a:t>
            </a:r>
            <a:r>
              <a:rPr dirty="0" sz="2450" spc="877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4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NF: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Partial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Dependency,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Transitive</a:t>
            </a:r>
            <a:r>
              <a:rPr dirty="0" sz="2400" spc="-264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Dependency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and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Multivalued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6840" y="5125203"/>
            <a:ext cx="5336902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dependency</a:t>
            </a:r>
            <a:r>
              <a:rPr dirty="0" sz="2400" spc="2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is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removed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from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the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table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9640" y="5502487"/>
            <a:ext cx="9091925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828ab"/>
                </a:solidFill>
                <a:latin typeface="FEWAQB+ArialMT"/>
                <a:cs typeface="FEWAQB+ArialMT"/>
              </a:rPr>
              <a:t>5.</a:t>
            </a:r>
            <a:r>
              <a:rPr dirty="0" sz="2450" spc="877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5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NF: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Partial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Dependency,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Transitive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Dependency,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Multivalued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86840" y="5764267"/>
            <a:ext cx="8365891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dependency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and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Join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Dependency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is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removed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from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the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9828ab"/>
                </a:solidFill>
                <a:latin typeface="FEWAQB+ArialMT"/>
                <a:cs typeface="FEWAQB+ArialMT"/>
              </a:rPr>
              <a:t>table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5038" y="215001"/>
            <a:ext cx="4810292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850" spc="10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customer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307" y="781779"/>
            <a:ext cx="843222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Adhaar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56307" y="781779"/>
            <a:ext cx="1184560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Mobile_no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88308" y="781779"/>
            <a:ext cx="71686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20307" y="781779"/>
            <a:ext cx="967680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Email_id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5038" y="1237098"/>
            <a:ext cx="4148165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850" spc="10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307" y="1781289"/>
            <a:ext cx="951830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Login_id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88308" y="1781289"/>
            <a:ext cx="106646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Password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5038" y="2259194"/>
            <a:ext cx="4390328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850" spc="10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tickets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7369" y="2822789"/>
            <a:ext cx="1014114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Ticket_id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62969" y="2822789"/>
            <a:ext cx="622213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88570" y="2822789"/>
            <a:ext cx="798016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14170" y="2822789"/>
            <a:ext cx="1254658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Destination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39769" y="2822789"/>
            <a:ext cx="104871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Compnay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24306" y="3402692"/>
            <a:ext cx="176219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Passenger_name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159856" y="3402692"/>
            <a:ext cx="927050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Seat_no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5038" y="3792338"/>
            <a:ext cx="4727793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850" spc="10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payment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4307" y="4362193"/>
            <a:ext cx="1014114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Ticket_id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249907" y="4362193"/>
            <a:ext cx="882848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Card_id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875507" y="4362193"/>
            <a:ext cx="485588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PIN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501107" y="4362193"/>
            <a:ext cx="61160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Type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126706" y="4362193"/>
            <a:ext cx="1224408" cy="13022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Receipt_no</a:t>
            </a:r>
          </a:p>
          <a:p>
            <a:pPr marL="0" marR="0">
              <a:lnSpc>
                <a:spcPts val="1800"/>
              </a:lnSpc>
              <a:spcBef>
                <a:spcPts val="6353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Type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5038" y="4814434"/>
            <a:ext cx="4484918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850" spc="10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airlines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24307" y="5397742"/>
            <a:ext cx="35744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ID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249907" y="5397742"/>
            <a:ext cx="71686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875507" y="5397742"/>
            <a:ext cx="517066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City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501107" y="5397742"/>
            <a:ext cx="1058571" cy="12262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Country</a:t>
            </a:r>
          </a:p>
          <a:p>
            <a:pPr marL="541866" marR="0">
              <a:lnSpc>
                <a:spcPts val="1800"/>
              </a:lnSpc>
              <a:spcBef>
                <a:spcPts val="5755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City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15038" y="5836529"/>
            <a:ext cx="4516567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850" spc="642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airport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24307" y="6357243"/>
            <a:ext cx="35744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ID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333640" y="6357243"/>
            <a:ext cx="71686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226" y="148243"/>
            <a:ext cx="4246666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850" spc="10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flights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3NF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496" y="651151"/>
            <a:ext cx="1039341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Flight_no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5496" y="651151"/>
            <a:ext cx="147231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Luggage_limit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7496" y="651151"/>
            <a:ext cx="1399430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No._of_seats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59495" y="651151"/>
            <a:ext cx="1071041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Airline_id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4226" y="1170339"/>
            <a:ext cx="5489844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850" spc="10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food_available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3NF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3496" y="1694123"/>
            <a:ext cx="1014114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Ticket_id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72829" y="1694123"/>
            <a:ext cx="976182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Flight</a:t>
            </a: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no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82163" y="1694123"/>
            <a:ext cx="1244054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Item_name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4226" y="2192435"/>
            <a:ext cx="4008770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850" spc="10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staff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3NF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3496" y="2737095"/>
            <a:ext cx="1039341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Calibri"/>
                <a:cs typeface="Calibri"/>
              </a:rPr>
              <a:t>Flight_no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04454" y="2737095"/>
            <a:ext cx="123891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Pilot_name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45412" y="2737095"/>
            <a:ext cx="1553802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Co-pilot_name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86370" y="2737095"/>
            <a:ext cx="1962894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No_of_airstewards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4226" y="3214531"/>
            <a:ext cx="3733379" cy="454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850" spc="10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tickets_cancelled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3495" y="3780067"/>
            <a:ext cx="1014114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Ticket_id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05886" y="2690181"/>
            <a:ext cx="3324984" cy="6288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51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bc54d3"/>
                </a:solidFill>
                <a:latin typeface="ORAGAT+ColonnaMT"/>
                <a:cs typeface="ORAGAT+ColonnaMT"/>
              </a:rPr>
              <a:t>THANK</a:t>
            </a:r>
            <a:r>
              <a:rPr dirty="0" sz="4400">
                <a:solidFill>
                  <a:srgbClr val="bc54d3"/>
                </a:solidFill>
                <a:latin typeface="ORAGAT+ColonnaMT"/>
                <a:cs typeface="ORAGAT+ColonnaMT"/>
              </a:rPr>
              <a:t> </a:t>
            </a:r>
            <a:r>
              <a:rPr dirty="0" sz="4400">
                <a:solidFill>
                  <a:srgbClr val="bc54d3"/>
                </a:solidFill>
                <a:latin typeface="ORAGAT+ColonnaMT"/>
                <a:cs typeface="ORAGAT+ColonnaMT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64015" y="210458"/>
            <a:ext cx="1993031" cy="9120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881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ff6348"/>
                </a:solidFill>
                <a:latin typeface="ARLSVR+CooperBlack,Bold"/>
                <a:cs typeface="ARLSVR+CooperBlack,Bold"/>
              </a:rPr>
              <a:t>Title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0138" y="1969778"/>
            <a:ext cx="3846111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00"/>
                </a:solidFill>
                <a:latin typeface="Calibri"/>
                <a:cs typeface="Calibri"/>
              </a:rPr>
              <a:t>1.</a:t>
            </a:r>
            <a:r>
              <a:rPr dirty="0" sz="2850" spc="1247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Summary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Review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0138" y="2480826"/>
            <a:ext cx="3132678" cy="24442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50">
                <a:solidFill>
                  <a:srgbClr val="ffff00"/>
                </a:solidFill>
                <a:latin typeface="Calibri"/>
                <a:cs typeface="Calibri"/>
              </a:rPr>
              <a:t>2.</a:t>
            </a:r>
            <a:r>
              <a:rPr dirty="0" sz="2850" spc="1247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Modules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Demo</a:t>
            </a:r>
          </a:p>
          <a:p>
            <a:pPr marL="0" marR="0">
              <a:lnSpc>
                <a:spcPts val="2850"/>
              </a:lnSpc>
              <a:spcBef>
                <a:spcPts val="1173"/>
              </a:spcBef>
              <a:spcAft>
                <a:spcPts val="0"/>
              </a:spcAft>
            </a:pPr>
            <a:r>
              <a:rPr dirty="0" sz="2850">
                <a:solidFill>
                  <a:srgbClr val="ffff00"/>
                </a:solidFill>
                <a:latin typeface="Calibri"/>
                <a:cs typeface="Calibri"/>
              </a:rPr>
              <a:t>3.</a:t>
            </a:r>
            <a:r>
              <a:rPr dirty="0" sz="2850" spc="1247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Table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Creation</a:t>
            </a:r>
          </a:p>
          <a:p>
            <a:pPr marL="0" marR="0">
              <a:lnSpc>
                <a:spcPts val="2850"/>
              </a:lnSpc>
              <a:spcBef>
                <a:spcPts val="1174"/>
              </a:spcBef>
              <a:spcAft>
                <a:spcPts val="0"/>
              </a:spcAft>
            </a:pPr>
            <a:r>
              <a:rPr dirty="0" sz="2850">
                <a:solidFill>
                  <a:srgbClr val="ffff00"/>
                </a:solidFill>
                <a:latin typeface="Calibri"/>
                <a:cs typeface="Calibri"/>
              </a:rPr>
              <a:t>4.</a:t>
            </a:r>
            <a:r>
              <a:rPr dirty="0" sz="2850" spc="1247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Database</a:t>
            </a:r>
          </a:p>
          <a:p>
            <a:pPr marL="0" marR="0">
              <a:lnSpc>
                <a:spcPts val="2850"/>
              </a:lnSpc>
              <a:spcBef>
                <a:spcPts val="1173"/>
              </a:spcBef>
              <a:spcAft>
                <a:spcPts val="0"/>
              </a:spcAft>
            </a:pPr>
            <a:r>
              <a:rPr dirty="0" sz="2850">
                <a:solidFill>
                  <a:srgbClr val="ffff00"/>
                </a:solidFill>
                <a:latin typeface="Calibri"/>
                <a:cs typeface="Calibri"/>
              </a:rPr>
              <a:t>5.</a:t>
            </a:r>
            <a:r>
              <a:rPr dirty="0" sz="2850" spc="1247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Normalisation</a:t>
            </a:r>
          </a:p>
          <a:p>
            <a:pPr marL="0" marR="0">
              <a:lnSpc>
                <a:spcPts val="2850"/>
              </a:lnSpc>
              <a:spcBef>
                <a:spcPts val="1173"/>
              </a:spcBef>
              <a:spcAft>
                <a:spcPts val="0"/>
              </a:spcAft>
            </a:pPr>
            <a:r>
              <a:rPr dirty="0" sz="2850">
                <a:solidFill>
                  <a:srgbClr val="ffff00"/>
                </a:solidFill>
                <a:latin typeface="Calibri"/>
                <a:cs typeface="Calibri"/>
              </a:rPr>
              <a:t>6.</a:t>
            </a:r>
            <a:r>
              <a:rPr dirty="0" sz="2850" spc="1247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ER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00"/>
                </a:solidFill>
                <a:latin typeface="Calibri"/>
                <a:cs typeface="Calibri"/>
              </a:rPr>
              <a:t>Diagram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346452"/>
            <a:ext cx="9129471" cy="16903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91174" marR="0">
              <a:lnSpc>
                <a:spcPts val="48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5ad3c7"/>
                </a:solidFill>
                <a:latin typeface="MMQLUR+CopperplateGothic-Bold,Bold"/>
                <a:cs typeface="MMQLUR+CopperplateGothic-Bold,Bold"/>
              </a:rPr>
              <a:t>SUMMARY</a:t>
            </a:r>
            <a:r>
              <a:rPr dirty="0" sz="4400">
                <a:solidFill>
                  <a:srgbClr val="5ad3c7"/>
                </a:solidFill>
                <a:latin typeface="MMQLUR+CopperplateGothic-Bold,Bold"/>
                <a:cs typeface="MMQLUR+CopperplateGothic-Bold,Bold"/>
              </a:rPr>
              <a:t> </a:t>
            </a:r>
            <a:r>
              <a:rPr dirty="0" sz="4400">
                <a:solidFill>
                  <a:srgbClr val="5ad3c7"/>
                </a:solidFill>
                <a:latin typeface="MMQLUR+CopperplateGothic-Bold,Bold"/>
                <a:cs typeface="MMQLUR+CopperplateGothic-Bold,Bold"/>
              </a:rPr>
              <a:t>OF</a:t>
            </a:r>
            <a:r>
              <a:rPr dirty="0" sz="4400">
                <a:solidFill>
                  <a:srgbClr val="5ad3c7"/>
                </a:solidFill>
                <a:latin typeface="MMQLUR+CopperplateGothic-Bold,Bold"/>
                <a:cs typeface="MMQLUR+CopperplateGothic-Bold,Bold"/>
              </a:rPr>
              <a:t> </a:t>
            </a:r>
            <a:r>
              <a:rPr dirty="0" sz="4400">
                <a:solidFill>
                  <a:srgbClr val="5ad3c7"/>
                </a:solidFill>
                <a:latin typeface="MMQLUR+CopperplateGothic-Bold,Bold"/>
                <a:cs typeface="MMQLUR+CopperplateGothic-Bold,Bold"/>
              </a:rPr>
              <a:t>REVIEW</a:t>
            </a:r>
            <a:r>
              <a:rPr dirty="0" sz="4400">
                <a:solidFill>
                  <a:srgbClr val="5ad3c7"/>
                </a:solidFill>
                <a:latin typeface="MMQLUR+CopperplateGothic-Bold,Bold"/>
                <a:cs typeface="MMQLUR+CopperplateGothic-Bold,Bold"/>
              </a:rPr>
              <a:t> </a:t>
            </a:r>
            <a:r>
              <a:rPr dirty="0" sz="4400">
                <a:solidFill>
                  <a:srgbClr val="5ad3c7"/>
                </a:solidFill>
                <a:latin typeface="MMQLUR+CopperplateGothic-Bold,Bold"/>
                <a:cs typeface="MMQLUR+CopperplateGothic-Bold,Bold"/>
              </a:rPr>
              <a:t>1</a:t>
            </a:r>
          </a:p>
          <a:p>
            <a:pPr marL="0" marR="0">
              <a:lnSpc>
                <a:spcPts val="2800"/>
              </a:lnSpc>
              <a:spcBef>
                <a:spcPts val="1279"/>
              </a:spcBef>
              <a:spcAft>
                <a:spcPts val="0"/>
              </a:spcAft>
            </a:pP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In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Review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1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,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we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cover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these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following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topics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:-</a:t>
            </a:r>
          </a:p>
          <a:p>
            <a:pPr marL="0" marR="0">
              <a:lnSpc>
                <a:spcPts val="2850"/>
              </a:lnSpc>
              <a:spcBef>
                <a:spcPts val="1186"/>
              </a:spcBef>
              <a:spcAft>
                <a:spcPts val="0"/>
              </a:spcAft>
            </a:pPr>
            <a:r>
              <a:rPr dirty="0" sz="2850" b="1">
                <a:solidFill>
                  <a:srgbClr val="bc54d3"/>
                </a:solidFill>
                <a:latin typeface="Calibri"/>
                <a:cs typeface="Calibri"/>
              </a:rPr>
              <a:t>1.</a:t>
            </a:r>
            <a:r>
              <a:rPr dirty="0" sz="2850" spc="755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2147813"/>
            <a:ext cx="4448826" cy="911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50" b="1">
                <a:solidFill>
                  <a:srgbClr val="bc54d3"/>
                </a:solidFill>
                <a:latin typeface="Calibri"/>
                <a:cs typeface="Calibri"/>
              </a:rPr>
              <a:t>2.</a:t>
            </a:r>
            <a:r>
              <a:rPr dirty="0" sz="2850" spc="755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Drawback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Existing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System</a:t>
            </a:r>
          </a:p>
          <a:p>
            <a:pPr marL="0" marR="0">
              <a:lnSpc>
                <a:spcPts val="2850"/>
              </a:lnSpc>
              <a:spcBef>
                <a:spcPts val="1173"/>
              </a:spcBef>
              <a:spcAft>
                <a:spcPts val="0"/>
              </a:spcAft>
            </a:pPr>
            <a:r>
              <a:rPr dirty="0" sz="2850" b="1">
                <a:solidFill>
                  <a:srgbClr val="bc54d3"/>
                </a:solidFill>
                <a:latin typeface="Calibri"/>
                <a:cs typeface="Calibri"/>
              </a:rPr>
              <a:t>3.</a:t>
            </a:r>
            <a:r>
              <a:rPr dirty="0" sz="2850" spc="755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Need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DBMS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In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3169909"/>
            <a:ext cx="1900401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b="1">
                <a:solidFill>
                  <a:srgbClr val="bc54d3"/>
                </a:solidFill>
                <a:latin typeface="Calibri"/>
                <a:cs typeface="Calibri"/>
              </a:rPr>
              <a:t>4.</a:t>
            </a:r>
            <a:r>
              <a:rPr dirty="0" sz="2850" spc="755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Modules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4040" y="3685719"/>
            <a:ext cx="1427733" cy="9047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a)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User</a:t>
            </a:r>
          </a:p>
          <a:p>
            <a:pPr marL="0" marR="0">
              <a:lnSpc>
                <a:spcPts val="2800"/>
              </a:lnSpc>
              <a:spcBef>
                <a:spcPts val="1223"/>
              </a:spcBef>
              <a:spcAft>
                <a:spcPts val="0"/>
              </a:spcAft>
            </a:pP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b)Admin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87240" y="3685719"/>
            <a:ext cx="2961733" cy="9047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c)Tickets</a:t>
            </a:r>
            <a:r>
              <a:rPr dirty="0" sz="2800" spc="3649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e)Staff</a:t>
            </a:r>
          </a:p>
          <a:p>
            <a:pPr marL="0" marR="0">
              <a:lnSpc>
                <a:spcPts val="2800"/>
              </a:lnSpc>
              <a:spcBef>
                <a:spcPts val="1223"/>
              </a:spcBef>
              <a:spcAft>
                <a:spcPts val="0"/>
              </a:spcAft>
            </a:pP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d)Airlines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40" y="4703053"/>
            <a:ext cx="2308826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b="1">
                <a:solidFill>
                  <a:srgbClr val="bc54d3"/>
                </a:solidFill>
                <a:latin typeface="Calibri"/>
                <a:cs typeface="Calibri"/>
              </a:rPr>
              <a:t>1.</a:t>
            </a:r>
            <a:r>
              <a:rPr dirty="0" sz="2850" spc="755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ER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Diagram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40" y="5214101"/>
            <a:ext cx="5977711" cy="911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50" b="1">
                <a:solidFill>
                  <a:srgbClr val="bc54d3"/>
                </a:solidFill>
                <a:latin typeface="Calibri"/>
                <a:cs typeface="Calibri"/>
              </a:rPr>
              <a:t>2.</a:t>
            </a:r>
            <a:r>
              <a:rPr dirty="0" sz="2850" spc="755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Software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&amp;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Hardware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Requirements</a:t>
            </a:r>
          </a:p>
          <a:p>
            <a:pPr marL="0" marR="0">
              <a:lnSpc>
                <a:spcPts val="2850"/>
              </a:lnSpc>
              <a:spcBef>
                <a:spcPts val="1173"/>
              </a:spcBef>
              <a:spcAft>
                <a:spcPts val="0"/>
              </a:spcAft>
            </a:pPr>
            <a:r>
              <a:rPr dirty="0" sz="2850" b="1">
                <a:solidFill>
                  <a:srgbClr val="bc54d3"/>
                </a:solidFill>
                <a:latin typeface="Calibri"/>
                <a:cs typeface="Calibri"/>
              </a:rPr>
              <a:t>3.</a:t>
            </a:r>
            <a:r>
              <a:rPr dirty="0" sz="2850" spc="755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References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40" y="6240959"/>
            <a:ext cx="7332293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Now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we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will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explore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these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things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in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more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bc54d3"/>
                </a:solidFill>
                <a:latin typeface="Calibri"/>
                <a:cs typeface="Calibri"/>
              </a:rPr>
              <a:t>details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10220" y="625092"/>
            <a:ext cx="3059355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strike="sngStrike">
                <a:solidFill>
                  <a:srgbClr val="002060"/>
                </a:solidFill>
                <a:latin typeface="MGVSCB+Calibri-Light,Bold"/>
                <a:cs typeface="MGVSCB+Calibri-Light,Bold"/>
              </a:rPr>
              <a:t>User</a:t>
            </a:r>
            <a:r>
              <a:rPr dirty="0" sz="4400" spc="-106" strike="sngStrike">
                <a:solidFill>
                  <a:srgbClr val="002060"/>
                </a:solidFill>
                <a:latin typeface="MGVSCB+Calibri-Light,Bold"/>
                <a:cs typeface="MGVSCB+Calibri-Light,Bold"/>
              </a:rPr>
              <a:t> </a:t>
            </a:r>
            <a:r>
              <a:rPr dirty="0" sz="4400" strike="sngStrike">
                <a:solidFill>
                  <a:srgbClr val="002060"/>
                </a:solidFill>
                <a:latin typeface="MGVSCB+Calibri-Light,Bold"/>
                <a:cs typeface="MGVSCB+Calibri-Light,Bold"/>
              </a:rPr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1437716"/>
            <a:ext cx="12145918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Here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front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module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shown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written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Tkinter.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graphical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27861" y="615455"/>
            <a:ext cx="3571775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strike="sngStrike">
                <a:solidFill>
                  <a:srgbClr val="385624"/>
                </a:solidFill>
                <a:latin typeface="MGVSCB+Calibri-Light,Bold"/>
                <a:cs typeface="MGVSCB+Calibri-Light,Bold"/>
              </a:rPr>
              <a:t>Tickets</a:t>
            </a:r>
            <a:r>
              <a:rPr dirty="0" sz="4400" spc="-106" strike="sngStrike">
                <a:solidFill>
                  <a:srgbClr val="385624"/>
                </a:solidFill>
                <a:latin typeface="MGVSCB+Calibri-Light,Bold"/>
                <a:cs typeface="MGVSCB+Calibri-Light,Bold"/>
              </a:rPr>
              <a:t> </a:t>
            </a:r>
            <a:r>
              <a:rPr dirty="0" sz="4400" strike="sngStrike">
                <a:solidFill>
                  <a:srgbClr val="385624"/>
                </a:solidFill>
                <a:latin typeface="MGVSCB+Calibri-Light,Bold"/>
                <a:cs typeface="MGVSCB+Calibri-Light,Bold"/>
              </a:rPr>
              <a:t>Module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65209" y="412663"/>
            <a:ext cx="3356078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strike="sngStrike">
                <a:solidFill>
                  <a:srgbClr val="002060"/>
                </a:solidFill>
                <a:latin typeface="MGVSCB+Calibri-Light,Bold"/>
                <a:cs typeface="MGVSCB+Calibri-Light,Bold"/>
              </a:rPr>
              <a:t>Ticket</a:t>
            </a:r>
            <a:r>
              <a:rPr dirty="0" sz="4400" spc="-106" strike="sngStrike">
                <a:solidFill>
                  <a:srgbClr val="002060"/>
                </a:solidFill>
                <a:latin typeface="MGVSCB+Calibri-Light,Bold"/>
                <a:cs typeface="MGVSCB+Calibri-Light,Bold"/>
              </a:rPr>
              <a:t> </a:t>
            </a:r>
            <a:r>
              <a:rPr dirty="0" sz="4400" strike="sngStrike">
                <a:solidFill>
                  <a:srgbClr val="002060"/>
                </a:solidFill>
                <a:latin typeface="MGVSCB+Calibri-Light,Bold"/>
                <a:cs typeface="MGVSCB+Calibri-Light,Bold"/>
              </a:rPr>
              <a:t>Module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1652" y="680769"/>
            <a:ext cx="348013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843c0b"/>
                </a:solidFill>
                <a:latin typeface="MGVSCB+Calibri-Light,Bold"/>
                <a:cs typeface="MGVSCB+Calibri-Light,Bold"/>
              </a:rPr>
              <a:t>Admin</a:t>
            </a:r>
            <a:r>
              <a:rPr dirty="0" sz="4400" spc="-106">
                <a:solidFill>
                  <a:srgbClr val="843c0b"/>
                </a:solidFill>
                <a:latin typeface="MGVSCB+Calibri-Light,Bold"/>
                <a:cs typeface="MGVSCB+Calibri-Light,Bold"/>
              </a:rPr>
              <a:t> </a:t>
            </a:r>
            <a:r>
              <a:rPr dirty="0" sz="4400">
                <a:solidFill>
                  <a:srgbClr val="843c0b"/>
                </a:solidFill>
                <a:latin typeface="MGVSCB+Calibri-Light,Bold"/>
                <a:cs typeface="MGVSCB+Calibri-Light,Bold"/>
              </a:rPr>
              <a:t>Module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02844" y="611797"/>
            <a:ext cx="4333843" cy="679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5ad3c7"/>
                </a:solidFill>
                <a:latin typeface="ARLSVR+CooperBlack,Bold"/>
                <a:cs typeface="ARLSVR+CooperBlack,Bold"/>
              </a:rPr>
              <a:t>Table</a:t>
            </a:r>
            <a:r>
              <a:rPr dirty="0" sz="4400">
                <a:solidFill>
                  <a:srgbClr val="5ad3c7"/>
                </a:solidFill>
                <a:latin typeface="ARLSVR+CooperBlack,Bold"/>
                <a:cs typeface="ARLSVR+CooperBlack,Bold"/>
              </a:rPr>
              <a:t> </a:t>
            </a:r>
            <a:r>
              <a:rPr dirty="0" sz="4400">
                <a:solidFill>
                  <a:srgbClr val="5ad3c7"/>
                </a:solidFill>
                <a:latin typeface="ARLSVR+CooperBlack,Bold"/>
                <a:cs typeface="ARLSVR+CooperBlack,Bold"/>
              </a:rPr>
              <a:t>Creation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5429" y="1401670"/>
            <a:ext cx="8858391" cy="6116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0000"/>
                </a:solidFill>
                <a:latin typeface="FEWAQB+ArialMT"/>
                <a:cs typeface="FEWAQB+ArialMT"/>
              </a:rPr>
              <a:t>•</a:t>
            </a:r>
            <a:r>
              <a:rPr dirty="0" sz="2050" spc="513">
                <a:solidFill>
                  <a:srgbClr val="ff0000"/>
                </a:solidFill>
                <a:latin typeface="FEWAQB+ArialMT"/>
                <a:cs typeface="FEWAQB+ArialMT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customer(adhaar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varchar2(15),mobile_no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varchar2(12)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null,name</a:t>
            </a: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varchar2(30),email_id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varchar2(30),primary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key(adhaar));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5429" y="2077310"/>
            <a:ext cx="7744367" cy="6116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0000"/>
                </a:solidFill>
                <a:latin typeface="FEWAQB+ArialMT"/>
                <a:cs typeface="FEWAQB+ArialMT"/>
              </a:rPr>
              <a:t>•</a:t>
            </a:r>
            <a:r>
              <a:rPr dirty="0" sz="2050" spc="513">
                <a:solidFill>
                  <a:srgbClr val="ff0000"/>
                </a:solidFill>
                <a:latin typeface="FEWAQB+ArialMT"/>
                <a:cs typeface="FEWAQB+ArialMT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login(login_id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varchar2(15),password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varchar2(15),primary</a:t>
            </a: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key(login_id));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5429" y="2752950"/>
            <a:ext cx="8228937" cy="885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0000"/>
                </a:solidFill>
                <a:latin typeface="FEWAQB+ArialMT"/>
                <a:cs typeface="FEWAQB+ArialMT"/>
              </a:rPr>
              <a:t>•</a:t>
            </a:r>
            <a:r>
              <a:rPr dirty="0" sz="2050" spc="513">
                <a:solidFill>
                  <a:srgbClr val="ff0000"/>
                </a:solidFill>
                <a:latin typeface="FEWAQB+ArialMT"/>
                <a:cs typeface="FEWAQB+ArialMT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tickets(price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number,source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varchar2(15),destination</a:t>
            </a: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varchar2(15),company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varchar2(15),passenger_name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varchar2(30),ticket_id</a:t>
            </a:r>
          </a:p>
          <a:p>
            <a:pPr marL="22860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varchar2(15),seat_no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number,primary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key(ticket_id));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35429" y="3702910"/>
            <a:ext cx="7237383" cy="8859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0000"/>
                </a:solidFill>
                <a:latin typeface="FEWAQB+ArialMT"/>
                <a:cs typeface="FEWAQB+ArialMT"/>
              </a:rPr>
              <a:t>•</a:t>
            </a:r>
            <a:r>
              <a:rPr dirty="0" sz="2050" spc="513">
                <a:solidFill>
                  <a:srgbClr val="ff0000"/>
                </a:solidFill>
                <a:latin typeface="FEWAQB+ArialMT"/>
                <a:cs typeface="FEWAQB+ArialMT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payment(card_id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varchar2(15),pin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varchar2(15),type</a:t>
            </a:r>
          </a:p>
          <a:p>
            <a:pPr marL="228600" marR="0">
              <a:lnSpc>
                <a:spcPts val="20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varchar2(20),recipt_no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number(13),ticket_id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varchar2(15),primary</a:t>
            </a:r>
          </a:p>
          <a:p>
            <a:pPr marL="22860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key(ticket_id),foreign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key(ticket_id)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references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tickets(ticket_id));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35429" y="4652870"/>
            <a:ext cx="8737506" cy="6116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0000"/>
                </a:solidFill>
                <a:latin typeface="FEWAQB+ArialMT"/>
                <a:cs typeface="FEWAQB+ArialMT"/>
              </a:rPr>
              <a:t>•</a:t>
            </a:r>
            <a:r>
              <a:rPr dirty="0" sz="2050" spc="513">
                <a:solidFill>
                  <a:srgbClr val="ff0000"/>
                </a:solidFill>
                <a:latin typeface="FEWAQB+ArialMT"/>
                <a:cs typeface="FEWAQB+ArialMT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airlines(id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varchar2(15),name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varchar2(15),city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varchar2(15),country</a:t>
            </a: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varchar2(15),type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varchar2(15),primary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key(id));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35429" y="5328510"/>
            <a:ext cx="8829201" cy="6116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0000"/>
                </a:solidFill>
                <a:latin typeface="FEWAQB+ArialMT"/>
                <a:cs typeface="FEWAQB+ArialMT"/>
              </a:rPr>
              <a:t>•</a:t>
            </a:r>
            <a:r>
              <a:rPr dirty="0" sz="2050" spc="513">
                <a:solidFill>
                  <a:srgbClr val="ff0000"/>
                </a:solidFill>
                <a:latin typeface="FEWAQB+ArialMT"/>
                <a:cs typeface="FEWAQB+ArialMT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airport(id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varchar2(15),name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city</a:t>
            </a:r>
            <a:r>
              <a:rPr dirty="0" sz="2000" spc="45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varchar2(15),primary</a:t>
            </a: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key(id));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35429" y="6004150"/>
            <a:ext cx="8740746" cy="6116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0000"/>
                </a:solidFill>
                <a:latin typeface="FEWAQB+ArialMT"/>
                <a:cs typeface="FEWAQB+ArialMT"/>
              </a:rPr>
              <a:t>•</a:t>
            </a:r>
            <a:r>
              <a:rPr dirty="0" sz="2050" spc="513">
                <a:solidFill>
                  <a:srgbClr val="ff0000"/>
                </a:solidFill>
                <a:latin typeface="FEWAQB+ArialMT"/>
                <a:cs typeface="FEWAQB+ArialMT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employees(emp_id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varchar2(15),name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varchar2(15),age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number,job</a:t>
            </a: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varchar2(15),salary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number,primary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key(emp_id));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258845"/>
            <a:ext cx="10481495" cy="1802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5519" marR="0">
              <a:lnSpc>
                <a:spcPts val="5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9828ab"/>
                </a:solidFill>
                <a:latin typeface="ARLSVR+CooperBlack,Bold"/>
                <a:cs typeface="ARLSVR+CooperBlack,Bold"/>
              </a:rPr>
              <a:t>Table</a:t>
            </a:r>
            <a:r>
              <a:rPr dirty="0" sz="4400">
                <a:solidFill>
                  <a:srgbClr val="9828ab"/>
                </a:solidFill>
                <a:latin typeface="ARLSVR+CooperBlack,Bold"/>
                <a:cs typeface="ARLSVR+CooperBlack,Bold"/>
              </a:rPr>
              <a:t> </a:t>
            </a:r>
            <a:r>
              <a:rPr dirty="0" sz="4400">
                <a:solidFill>
                  <a:srgbClr val="9828ab"/>
                </a:solidFill>
                <a:latin typeface="ARLSVR+CooperBlack,Bold"/>
                <a:cs typeface="ARLSVR+CooperBlack,Bold"/>
              </a:rPr>
              <a:t>Creation</a:t>
            </a:r>
          </a:p>
          <a:p>
            <a:pPr marL="0" marR="0">
              <a:lnSpc>
                <a:spcPts val="2737"/>
              </a:lnSpc>
              <a:spcBef>
                <a:spcPts val="893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450" spc="261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passengers(p_id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varchar2(15),name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varchar2(15),country</a:t>
            </a:r>
          </a:p>
          <a:p>
            <a:pPr marL="228600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varchar2(15),address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varchar2(15),primary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key(p_id),foreign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key(p_id)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references</a:t>
            </a:r>
          </a:p>
          <a:p>
            <a:pPr marL="228600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tickets(ticket_id));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2121403"/>
            <a:ext cx="10352871" cy="1054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450" spc="261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flights(flight_no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varchar2(15),luggage_limit_kg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number,no_of_seats</a:t>
            </a:r>
          </a:p>
          <a:p>
            <a:pPr marL="228600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number,id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varchar2(15),primary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key(flight_no),foreign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key(id)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references</a:t>
            </a:r>
          </a:p>
          <a:p>
            <a:pPr marL="228600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airlines(id));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3235955"/>
            <a:ext cx="7531118" cy="395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450" spc="261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food_available(item_name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varchar2(15),p_id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8240" y="3618216"/>
            <a:ext cx="8754498" cy="6720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varchar2(15),flight_no,primary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key(p_id),foreign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key(p_id)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references</a:t>
            </a:r>
          </a:p>
          <a:p>
            <a:pPr marL="0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passengers(p_id),foreign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key(flight_no)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references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flights(flight_no));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4350508"/>
            <a:ext cx="10305784" cy="725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450" spc="261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class(type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varchar2(20),fare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number,flight_no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varchar2(15),primary</a:t>
            </a:r>
          </a:p>
          <a:p>
            <a:pPr marL="228600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key(flight_no),foreign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key(flight_no)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references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flights(flight_no));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40" y="5135876"/>
            <a:ext cx="9282875" cy="1054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450" spc="261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staff(Pilot_name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varchar2(30),Co_pilot_name</a:t>
            </a:r>
          </a:p>
          <a:p>
            <a:pPr marL="228600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varchar2(30),no_of_airstewards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number,flight_no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varchar2(15),primary</a:t>
            </a:r>
          </a:p>
          <a:p>
            <a:pPr marL="228600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key(flight_no),foreign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key(flight_no)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references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flights(flight_no));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40" y="6250427"/>
            <a:ext cx="7978619" cy="395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FEWAQB+ArialMT"/>
                <a:cs typeface="FEWAQB+ArialMT"/>
              </a:rPr>
              <a:t>•</a:t>
            </a:r>
            <a:r>
              <a:rPr dirty="0" sz="2450" spc="261">
                <a:solidFill>
                  <a:srgbClr val="000000"/>
                </a:solidFill>
                <a:latin typeface="FEWAQB+ArialMT"/>
                <a:cs typeface="FEWAQB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tickets_cancelled(ticket_id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varchar2(15)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unique);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2023-03-18T23:35:46-05:00</dcterms:modified>
</cp:coreProperties>
</file>