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72" r:id="rId7"/>
    <p:sldId id="261" r:id="rId8"/>
    <p:sldId id="264" r:id="rId9"/>
    <p:sldId id="265" r:id="rId10"/>
    <p:sldId id="266" r:id="rId11"/>
    <p:sldId id="267" r:id="rId12"/>
    <p:sldId id="268" r:id="rId13"/>
    <p:sldId id="269"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a:latin typeface="Verdana" panose="020B0604030504040204" charset="0"/>
                <a:cs typeface="Verdana" panose="020B0604030504040204" charset="0"/>
              </a:rPr>
              <a:t>Remote Home Monitoring and Control</a:t>
            </a:r>
            <a:endParaRPr lang="en-US" altLang="en-IN">
              <a:latin typeface="Verdana" panose="020B0604030504040204" charset="0"/>
              <a:cs typeface="Verdana" panose="020B0604030504040204" charset="0"/>
            </a:endParaRPr>
          </a:p>
        </p:txBody>
      </p:sp>
      <p:sp>
        <p:nvSpPr>
          <p:cNvPr id="3" name="Subtitle 2"/>
          <p:cNvSpPr>
            <a:spLocks noGrp="1"/>
          </p:cNvSpPr>
          <p:nvPr>
            <p:ph type="subTitle" idx="1"/>
          </p:nvPr>
        </p:nvSpPr>
        <p:spPr>
          <a:xfrm>
            <a:off x="6550660" y="5641340"/>
            <a:ext cx="5264150" cy="861695"/>
          </a:xfrm>
        </p:spPr>
        <p:txBody>
          <a:bodyPr/>
          <a:lstStyle/>
          <a:p>
            <a:r>
              <a:rPr lang="en-US" altLang="en-IN">
                <a:latin typeface="Verdana" panose="020B0604030504040204" charset="0"/>
                <a:cs typeface="Verdana" panose="020B0604030504040204" charset="0"/>
              </a:rPr>
              <a:t>Made by Saptajit Banerjee 20bce1513</a:t>
            </a:r>
            <a:endParaRPr lang="en-US" altLang="en-IN">
              <a:latin typeface="Verdana" panose="020B0604030504040204" charset="0"/>
              <a:cs typeface="Verdana" panose="020B0604030504040204" charset="0"/>
            </a:endParaRPr>
          </a:p>
        </p:txBody>
      </p:sp>
      <p:pic>
        <p:nvPicPr>
          <p:cNvPr id="107" name="Picture 106"/>
          <p:cNvPicPr/>
          <p:nvPr/>
        </p:nvPicPr>
        <p:blipFill>
          <a:blip r:embed="rId1"/>
          <a:stretch>
            <a:fillRect/>
          </a:stretch>
        </p:blipFill>
        <p:spPr>
          <a:xfrm>
            <a:off x="9007475" y="2117090"/>
            <a:ext cx="2944495" cy="265938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4265" y="1330960"/>
            <a:ext cx="8946515" cy="5372100"/>
          </a:xfrm>
        </p:spPr>
        <p:txBody>
          <a:bodyPr>
            <a:noAutofit/>
          </a:bodyPr>
          <a:p>
            <a:r>
              <a:rPr lang="en-US" sz="2000" b="1">
                <a:latin typeface="Verdana" panose="020B0604030504040204" charset="0"/>
                <a:cs typeface="Verdana" panose="020B0604030504040204" charset="0"/>
              </a:rPr>
              <a:t>Wireless Controlled Methods via Voice and Internet (e-mail) for Home Automation System</a:t>
            </a:r>
            <a:endParaRPr lang="en-US" sz="2000" b="1">
              <a:latin typeface="Verdana" panose="020B0604030504040204" charset="0"/>
              <a:cs typeface="Verdana" panose="020B0604030504040204" charset="0"/>
            </a:endParaRPr>
          </a:p>
          <a:p>
            <a:pPr marL="457200" lvl="1" indent="0">
              <a:buNone/>
            </a:pPr>
            <a:r>
              <a:rPr lang="en-US" sz="2000">
                <a:latin typeface="+mn-lt"/>
                <a:cs typeface="+mn-lt"/>
              </a:rPr>
              <a:t>This paper presents a wireless Home Automation System (HAS) that mainly performed by computer. The system is designed with several control methods in order to control the target electrical appliances. The computer application is designed in Microsoft Windows OS that integrated with speech recognition voice control by using Microsoft Speech Application Programming Interface (SAPI). The voice control method provides more convenience especially to the blind and paralyzed users at home. The system is designed to perform short distance control by using wireless Bluetooth technology and long distance control by using Simple Mail Transfer Protocol (SMTP) email control method. </a:t>
            </a:r>
            <a:endParaRPr lang="en-US" sz="2000">
              <a:latin typeface="+mn-lt"/>
              <a:cs typeface="+mn-lt"/>
            </a:endParaRPr>
          </a:p>
          <a:p>
            <a:pPr marL="457200" lvl="2" indent="0">
              <a:buNone/>
            </a:pPr>
            <a:r>
              <a:rPr lang="en-US" sz="1800" b="1">
                <a:latin typeface="+mn-lt"/>
                <a:cs typeface="+mn-lt"/>
                <a:sym typeface="+mn-ea"/>
              </a:rPr>
              <a:t>Reference: </a:t>
            </a:r>
            <a:r>
              <a:rPr lang="en-US" sz="1800">
                <a:latin typeface="+mn-lt"/>
                <a:cs typeface="+mn-lt"/>
                <a:sym typeface="+mn-ea"/>
              </a:rPr>
              <a:t>https://citeseerx.ist.psu.edu/viewdoc/download?doi=10.1.1.411.911&amp;rep=rep1&amp;type</a:t>
            </a:r>
            <a:r>
              <a:rPr lang="en-US" sz="1800">
                <a:latin typeface="Verdana" panose="020B0604030504040204" charset="0"/>
                <a:cs typeface="Verdana" panose="020B0604030504040204" charset="0"/>
                <a:sym typeface="+mn-ea"/>
              </a:rPr>
              <a:t>=pdf</a:t>
            </a:r>
            <a:endParaRPr lang="en-US" sz="1800" b="1">
              <a:latin typeface="Verdana" panose="020B0604030504040204" charset="0"/>
              <a:cs typeface="Verdana" panose="020B0604030504040204" charset="0"/>
            </a:endParaRPr>
          </a:p>
          <a:p>
            <a:pPr marL="457200" lvl="1" indent="0">
              <a:buNone/>
            </a:pPr>
            <a:endParaRPr lang="en-US" sz="1800">
              <a:latin typeface="Verdana" panose="020B0604030504040204" charset="0"/>
              <a:cs typeface="Verdana" panose="020B060403050404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2995" y="1253490"/>
            <a:ext cx="8946515" cy="5431790"/>
          </a:xfrm>
        </p:spPr>
        <p:txBody>
          <a:bodyPr>
            <a:normAutofit fontScale="60000"/>
          </a:bodyPr>
          <a:p>
            <a:r>
              <a:rPr lang="en-US" sz="3335" b="1">
                <a:latin typeface="Verdana" panose="020B0604030504040204" charset="0"/>
                <a:cs typeface="Verdana" panose="020B0604030504040204" charset="0"/>
              </a:rPr>
              <a:t>Bluetooth based home automation system</a:t>
            </a:r>
            <a:endParaRPr lang="en-US" sz="3335" b="1">
              <a:latin typeface="Verdana" panose="020B0604030504040204" charset="0"/>
              <a:cs typeface="Verdana" panose="020B0604030504040204" charset="0"/>
            </a:endParaRPr>
          </a:p>
          <a:p>
            <a:pPr marL="457200" lvl="1" indent="0">
              <a:buNone/>
            </a:pPr>
            <a:r>
              <a:rPr lang="en-US" sz="3335"/>
              <a:t>This paper describes an application of Bluetooth technology in home automation and networking environment. It proposes a network, which contains a remote, mobile host controller and several client modules (home appliances). The client modules communicate with the host controller through Bluetooth devices. The objective of this proposal was to develop a home automation system based on Bluetooth wireless technology. The result is the HAP, which allows the user to monitor and control different appliances connected over a Bluetooth network in home environment. The system has been demonstrated to be functioning by developing a room temperature control system.</a:t>
            </a:r>
            <a:endParaRPr lang="en-US" sz="3335"/>
          </a:p>
          <a:p>
            <a:pPr marL="457200" lvl="1" indent="0">
              <a:buNone/>
            </a:pPr>
            <a:endParaRPr lang="en-US" sz="2000"/>
          </a:p>
          <a:p>
            <a:pPr marL="457200" lvl="2" indent="0">
              <a:buNone/>
            </a:pPr>
            <a:r>
              <a:rPr lang="en-US" sz="3000" b="1">
                <a:sym typeface="+mn-ea"/>
              </a:rPr>
              <a:t>Reference: </a:t>
            </a:r>
            <a:r>
              <a:rPr lang="en-US" sz="3000">
                <a:sym typeface="+mn-ea"/>
              </a:rPr>
              <a:t>https://www.sciencedirect.com/science/article/abs/pii/S014193310200039X</a:t>
            </a:r>
            <a:endParaRPr lang="en-US" sz="3000"/>
          </a:p>
          <a:p>
            <a:pPr marL="457200" lvl="1" indent="0">
              <a:buNone/>
            </a:pPr>
            <a:endParaRPr lang="en-US"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b="1">
                <a:latin typeface="Verdana" panose="020B0604030504040204" charset="0"/>
                <a:cs typeface="Verdana" panose="020B0604030504040204" charset="0"/>
              </a:rPr>
              <a:t>Smart Home automation system using IR, bluetooth, GSM and android</a:t>
            </a:r>
            <a:endParaRPr lang="en-US" b="1">
              <a:latin typeface="Verdana" panose="020B0604030504040204" charset="0"/>
              <a:cs typeface="Verdana" panose="020B0604030504040204" charset="0"/>
            </a:endParaRPr>
          </a:p>
          <a:p>
            <a:pPr marL="457200" lvl="1" indent="0">
              <a:buNone/>
            </a:pPr>
            <a:r>
              <a:rPr lang="en-US" sz="2000"/>
              <a:t>In this paper a home automation system that uses IR remote, Bluetooth and GSM to control AC appliances using android app is introduced that is easy to use over the traditional method of the switch. Therefore, the motivation behind the development of this system is to let people know about these technologies, and make the system as simple as possible for an ordinary person to understand. The result of this research is the implementation of home automation system which involves control and automation of home appliances through mobile application from remote locations.</a:t>
            </a:r>
            <a:endParaRPr lang="en-US" sz="2000"/>
          </a:p>
          <a:p>
            <a:pPr marL="457200" lvl="1" indent="0">
              <a:buNone/>
            </a:pPr>
            <a:endParaRPr lang="en-US" sz="2000"/>
          </a:p>
          <a:p>
            <a:pPr marL="457200" lvl="2" indent="0">
              <a:buNone/>
            </a:pPr>
            <a:r>
              <a:rPr lang="en-US" sz="1780" b="1">
                <a:sym typeface="+mn-ea"/>
              </a:rPr>
              <a:t>Reference: </a:t>
            </a:r>
            <a:r>
              <a:rPr lang="en-US" sz="1780">
                <a:sym typeface="+mn-ea"/>
              </a:rPr>
              <a:t>https://ieeexplore.ieee.org/abstract/document/8313770</a:t>
            </a:r>
            <a:endParaRPr lang="en-US" sz="1780" b="1"/>
          </a:p>
          <a:p>
            <a:pPr marL="457200" lvl="1" indent="0">
              <a:buNone/>
            </a:pPr>
            <a:endParaRPr lang="en-US" sz="178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Block Diagram</a:t>
            </a:r>
            <a:endParaRPr lang="en-US"/>
          </a:p>
        </p:txBody>
      </p:sp>
      <p:pic>
        <p:nvPicPr>
          <p:cNvPr id="6" name="Content Placeholder 5"/>
          <p:cNvPicPr>
            <a:picLocks noChangeAspect="1"/>
          </p:cNvPicPr>
          <p:nvPr>
            <p:ph idx="1"/>
          </p:nvPr>
        </p:nvPicPr>
        <p:blipFill>
          <a:blip r:embed="rId1"/>
          <a:stretch>
            <a:fillRect/>
          </a:stretch>
        </p:blipFill>
        <p:spPr>
          <a:xfrm>
            <a:off x="2780665" y="2192655"/>
            <a:ext cx="5591175" cy="3914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Review 3, I will show the system and the mobile app which will enable the user to control LEDs and the system will send notifications to the user in the user’s Gmail account (using SMTP) as well as in the app when the system detects an intruder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Verdana" panose="020B0604030504040204" charset="0"/>
                <a:cs typeface="Verdana" panose="020B0604030504040204" charset="0"/>
              </a:rPr>
              <a:t>Abstract</a:t>
            </a:r>
            <a:endParaRPr lang="en-US" b="1">
              <a:latin typeface="Verdana" panose="020B0604030504040204" charset="0"/>
              <a:cs typeface="Verdana" panose="020B0604030504040204" charset="0"/>
            </a:endParaRPr>
          </a:p>
        </p:txBody>
      </p:sp>
      <p:sp>
        <p:nvSpPr>
          <p:cNvPr id="3" name="Content Placeholder 2"/>
          <p:cNvSpPr>
            <a:spLocks noGrp="1"/>
          </p:cNvSpPr>
          <p:nvPr>
            <p:ph idx="1"/>
          </p:nvPr>
        </p:nvSpPr>
        <p:spPr/>
        <p:txBody>
          <a:bodyPr/>
          <a:p>
            <a:r>
              <a:rPr lang="en-US">
                <a:latin typeface="Verdana" panose="020B0604030504040204" charset="0"/>
                <a:cs typeface="Verdana" panose="020B0604030504040204" charset="0"/>
              </a:rPr>
              <a:t>People nowadays are very busy with their work for which they pay less attention to their household work. It becomes hectic for people to manage their office and their household work. To make household work easier and reduce the burden on people, I have proposed a system that can automate some parts of the household work and also secure the house in case of an intruder breaks in.</a:t>
            </a:r>
            <a:endParaRPr lang="en-US">
              <a:latin typeface="Verdana" panose="020B0604030504040204" charset="0"/>
              <a:cs typeface="Verdana" panose="020B060403050404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3" name="Content Placeholder 2"/>
          <p:cNvSpPr>
            <a:spLocks noGrp="1"/>
          </p:cNvSpPr>
          <p:nvPr>
            <p:ph sz="half" idx="1"/>
          </p:nvPr>
        </p:nvSpPr>
        <p:spPr>
          <a:xfrm>
            <a:off x="1102995" y="2060575"/>
            <a:ext cx="9798050" cy="4196080"/>
          </a:xfrm>
        </p:spPr>
        <p:txBody>
          <a:bodyPr/>
          <a:p>
            <a:r>
              <a:rPr lang="en-US" sz="2000">
                <a:latin typeface="Verdana" panose="020B0604030504040204" charset="0"/>
                <a:cs typeface="Verdana" panose="020B0604030504040204" charset="0"/>
              </a:rPr>
              <a:t>The proposed system will enable the user to control the devices in the system remotely by using a mobile app. The app will communicate with the system using the HTTP protocol. For the app to communicate with the system, both the mobile and the system have to be connected with the same WLAN.</a:t>
            </a:r>
            <a:endParaRPr lang="en-US" sz="2000">
              <a:latin typeface="Verdana" panose="020B0604030504040204" charset="0"/>
              <a:cs typeface="Verdana" panose="020B0604030504040204" charset="0"/>
            </a:endParaRPr>
          </a:p>
          <a:p>
            <a:endParaRPr lang="en-US" sz="2000">
              <a:latin typeface="Verdana" panose="020B0604030504040204" charset="0"/>
              <a:cs typeface="Verdana" panose="020B0604030504040204" charset="0"/>
            </a:endParaRPr>
          </a:p>
          <a:p>
            <a:r>
              <a:rPr lang="en-US" sz="2000">
                <a:latin typeface="Verdana" panose="020B0604030504040204" charset="0"/>
                <a:cs typeface="Verdana" panose="020B0604030504040204" charset="0"/>
              </a:rPr>
              <a:t>A PIR (Passive Infrared) sensor too will be installed in the system for security purposes. The PIR sensor will notify the system if it detects an intruder and the system, in turn, will send notifications to the user in the app as well as the user’s Gmail account</a:t>
            </a:r>
            <a:endParaRPr lang="en-US" sz="2000">
              <a:latin typeface="Verdana" panose="020B0604030504040204" charset="0"/>
              <a:cs typeface="Verdana" panose="020B0604030504040204" charset="0"/>
            </a:endParaRPr>
          </a:p>
        </p:txBody>
      </p:sp>
      <p:pic>
        <p:nvPicPr>
          <p:cNvPr id="110" name="Content Placeholder 109"/>
          <p:cNvPicPr>
            <a:picLocks noChangeAspect="1"/>
          </p:cNvPicPr>
          <p:nvPr>
            <p:ph sz="half" idx="2"/>
          </p:nvPr>
        </p:nvPicPr>
        <p:blipFill>
          <a:blip r:embed="rId1"/>
          <a:stretch>
            <a:fillRect/>
          </a:stretch>
        </p:blipFill>
        <p:spPr>
          <a:xfrm>
            <a:off x="9702165" y="5225415"/>
            <a:ext cx="1979930" cy="13296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Verdana" panose="020B0604030504040204" charset="0"/>
                <a:cs typeface="Verdana" panose="020B0604030504040204" charset="0"/>
              </a:rPr>
              <a:t>Hardware and Software Requirements</a:t>
            </a:r>
            <a:endParaRPr lang="en-US" b="1">
              <a:latin typeface="Verdana" panose="020B0604030504040204" charset="0"/>
              <a:cs typeface="Verdana" panose="020B0604030504040204" charset="0"/>
            </a:endParaRPr>
          </a:p>
        </p:txBody>
      </p:sp>
      <p:sp>
        <p:nvSpPr>
          <p:cNvPr id="3" name="Content Placeholder 2"/>
          <p:cNvSpPr>
            <a:spLocks noGrp="1"/>
          </p:cNvSpPr>
          <p:nvPr>
            <p:ph sz="half" idx="1"/>
          </p:nvPr>
        </p:nvSpPr>
        <p:spPr/>
        <p:txBody>
          <a:bodyPr>
            <a:normAutofit lnSpcReduction="10000"/>
          </a:bodyPr>
          <a:p>
            <a:r>
              <a:rPr lang="en-US" b="1">
                <a:latin typeface="Verdana" panose="020B0604030504040204" charset="0"/>
                <a:cs typeface="Verdana" panose="020B0604030504040204" charset="0"/>
              </a:rPr>
              <a:t>Hardware Requirements:</a:t>
            </a:r>
            <a:endParaRPr lang="en-US" b="1">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Raspberry Pi 4 Model B 2GB RAM</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Mobile Phone</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PIR Sensor</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LEDs</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Bread Board</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Jumper Wires</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Micro SD Card</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Multi Format Card Reader</a:t>
            </a:r>
            <a:endParaRPr lang="en-US" sz="1800">
              <a:latin typeface="Verdana" panose="020B0604030504040204" charset="0"/>
              <a:cs typeface="Verdana" panose="020B0604030504040204" charset="0"/>
            </a:endParaRPr>
          </a:p>
          <a:p>
            <a:pPr marL="457200" indent="-457200">
              <a:buAutoNum type="arabicPeriod"/>
            </a:pPr>
            <a:r>
              <a:rPr lang="en-US" sz="1800">
                <a:latin typeface="Verdana" panose="020B0604030504040204" charset="0"/>
                <a:cs typeface="Verdana" panose="020B0604030504040204" charset="0"/>
              </a:rPr>
              <a:t>Ethernet Cable</a:t>
            </a:r>
            <a:endParaRPr lang="en-US" sz="1800">
              <a:latin typeface="Verdana" panose="020B0604030504040204" charset="0"/>
              <a:cs typeface="Verdana" panose="020B0604030504040204" charset="0"/>
            </a:endParaRPr>
          </a:p>
        </p:txBody>
      </p:sp>
      <p:pic>
        <p:nvPicPr>
          <p:cNvPr id="111" name="Content Placeholder 110"/>
          <p:cNvPicPr/>
          <p:nvPr>
            <p:ph sz="half" idx="2"/>
          </p:nvPr>
        </p:nvPicPr>
        <p:blipFill>
          <a:blip r:embed="rId1"/>
          <a:stretch>
            <a:fillRect/>
          </a:stretch>
        </p:blipFill>
        <p:spPr>
          <a:xfrm>
            <a:off x="5654675" y="2056130"/>
            <a:ext cx="4396105" cy="419989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b="1">
                <a:latin typeface="Verdana" panose="020B0604030504040204" charset="0"/>
                <a:cs typeface="Verdana" panose="020B0604030504040204" charset="0"/>
                <a:sym typeface="+mn-ea"/>
              </a:rPr>
              <a:t>Software Requirements:</a:t>
            </a:r>
            <a:endParaRPr lang="en-US" b="1">
              <a:latin typeface="Verdana" panose="020B0604030504040204" charset="0"/>
              <a:cs typeface="Verdana" panose="020B0604030504040204" charset="0"/>
            </a:endParaRPr>
          </a:p>
          <a:p>
            <a:pPr marL="457200" indent="-457200">
              <a:buAutoNum type="arabicPeriod"/>
            </a:pPr>
            <a:r>
              <a:rPr lang="en-US">
                <a:sym typeface="+mn-ea"/>
              </a:rPr>
              <a:t>PuTTy</a:t>
            </a:r>
            <a:endParaRPr lang="en-US"/>
          </a:p>
          <a:p>
            <a:pPr marL="457200" indent="-457200">
              <a:buAutoNum type="arabicPeriod"/>
            </a:pPr>
            <a:r>
              <a:rPr lang="en-US">
                <a:sym typeface="+mn-ea"/>
              </a:rPr>
              <a:t>Raspberry Pi Imager</a:t>
            </a:r>
            <a:endParaRPr lang="en-US"/>
          </a:p>
          <a:p>
            <a:pPr marL="457200" indent="-457200">
              <a:buAutoNum type="arabicPeriod"/>
            </a:pPr>
            <a:r>
              <a:rPr lang="en-US">
                <a:sym typeface="+mn-ea"/>
              </a:rPr>
              <a:t>VNC Viewer</a:t>
            </a:r>
            <a:endParaRPr lang="en-US"/>
          </a:p>
          <a:p>
            <a:pPr marL="457200" indent="-457200">
              <a:buAutoNum type="arabicPeriod"/>
            </a:pPr>
            <a:r>
              <a:rPr lang="en-US">
                <a:sym typeface="+mn-ea"/>
              </a:rPr>
              <a:t>Kodular App Inventor</a:t>
            </a:r>
            <a:endParaRPr lang="en-US"/>
          </a:p>
          <a:p>
            <a:pPr marL="457200" indent="-457200">
              <a:buAutoNum type="arabicPeriod"/>
            </a:pPr>
            <a:r>
              <a:rPr lang="en-US">
                <a:sym typeface="+mn-ea"/>
              </a:rPr>
              <a:t>Android OS</a:t>
            </a:r>
            <a:endParaRPr lang="en-US"/>
          </a:p>
          <a:p>
            <a:pPr marL="457200" indent="-457200">
              <a:buAutoNum type="arabicPeriod"/>
            </a:pPr>
            <a:r>
              <a:rPr lang="en-US">
                <a:sym typeface="+mn-ea"/>
              </a:rPr>
              <a:t>Raspbian OS</a:t>
            </a:r>
            <a:endParaRPr lang="en-US"/>
          </a:p>
          <a:p>
            <a:pPr marL="457200" indent="-457200">
              <a:buAutoNum type="arabicPeriod"/>
            </a:pPr>
            <a:r>
              <a:rPr lang="en-US">
                <a:sym typeface="+mn-ea"/>
              </a:rPr>
              <a:t>Python</a:t>
            </a:r>
            <a:endParaRPr lang="en-US"/>
          </a:p>
          <a:p>
            <a:endParaRPr lang="en-US"/>
          </a:p>
        </p:txBody>
      </p:sp>
      <p:pic>
        <p:nvPicPr>
          <p:cNvPr id="106" name="Content Placeholder 105"/>
          <p:cNvPicPr>
            <a:picLocks noChangeAspect="1"/>
          </p:cNvPicPr>
          <p:nvPr>
            <p:ph sz="half" idx="2"/>
          </p:nvPr>
        </p:nvPicPr>
        <p:blipFill>
          <a:blip r:embed="rId1"/>
          <a:stretch>
            <a:fillRect/>
          </a:stretch>
        </p:blipFill>
        <p:spPr>
          <a:xfrm>
            <a:off x="6221095" y="3180080"/>
            <a:ext cx="3171825" cy="14382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Verdana" panose="020B0604030504040204" charset="0"/>
                <a:cs typeface="Verdana" panose="020B0604030504040204" charset="0"/>
              </a:rPr>
              <a:t>Literature Survey</a:t>
            </a:r>
            <a:endParaRPr lang="en-US" b="1">
              <a:latin typeface="Verdana" panose="020B0604030504040204" charset="0"/>
              <a:cs typeface="Verdana" panose="020B0604030504040204" charset="0"/>
            </a:endParaRPr>
          </a:p>
        </p:txBody>
      </p:sp>
      <p:sp>
        <p:nvSpPr>
          <p:cNvPr id="3" name="Content Placeholder 2"/>
          <p:cNvSpPr>
            <a:spLocks noGrp="1"/>
          </p:cNvSpPr>
          <p:nvPr>
            <p:ph idx="1"/>
          </p:nvPr>
        </p:nvSpPr>
        <p:spPr/>
        <p:txBody>
          <a:bodyPr>
            <a:normAutofit lnSpcReduction="20000"/>
          </a:bodyPr>
          <a:p>
            <a:r>
              <a:rPr lang="en-US" b="1">
                <a:latin typeface="Verdana" panose="020B0604030504040204" charset="0"/>
                <a:cs typeface="Verdana" panose="020B0604030504040204" charset="0"/>
              </a:rPr>
              <a:t>A zigbee-based home automation system</a:t>
            </a:r>
            <a:endParaRPr lang="en-US" b="1">
              <a:latin typeface="Verdana" panose="020B0604030504040204" charset="0"/>
              <a:cs typeface="Verdana" panose="020B0604030504040204" charset="0"/>
            </a:endParaRPr>
          </a:p>
          <a:p>
            <a:pPr marL="457200" lvl="1" indent="0">
              <a:buNone/>
            </a:pPr>
            <a:r>
              <a:rPr lang="en-US" sz="2000"/>
              <a:t>With the rapid expansion of the Internet, there is the added potential for the remote control and monitoring of network enabled devices. However, the adoption of home automation systems has been slow. This paper identifies the reasons for this slow adoption and evaluates the potential of ZigBee for addressing these problems through the design and implementation of a flexible home automation architecture. A ZigBee based home automation system and Wi-Fi network are integrated through a common home gateway. The home gateway provides network interoperability, a simple and flexible user interface, and remote access to the system.</a:t>
            </a:r>
            <a:endParaRPr lang="en-US" sz="2000"/>
          </a:p>
          <a:p>
            <a:pPr marL="457200" lvl="1" indent="0">
              <a:buNone/>
            </a:pPr>
            <a:endParaRPr lang="en-US" sz="2000"/>
          </a:p>
          <a:p>
            <a:pPr marL="457200" lvl="2" indent="0">
              <a:buNone/>
            </a:pPr>
            <a:r>
              <a:rPr lang="en-US" sz="1775" b="1">
                <a:sym typeface="+mn-ea"/>
              </a:rPr>
              <a:t>Reference:</a:t>
            </a:r>
            <a:r>
              <a:rPr lang="en-US" sz="1775">
                <a:sym typeface="+mn-ea"/>
              </a:rPr>
              <a:t> https://ieeexplore.ieee.org/abstract/document/5174403</a:t>
            </a:r>
            <a:endParaRPr lang="en-US" sz="1775"/>
          </a:p>
          <a:p>
            <a:pPr marL="457200" lvl="1" indent="0">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4265" y="1162050"/>
            <a:ext cx="8946515" cy="5055870"/>
          </a:xfrm>
        </p:spPr>
        <p:txBody>
          <a:bodyPr>
            <a:noAutofit/>
          </a:bodyPr>
          <a:p>
            <a:r>
              <a:rPr lang="en-US" sz="2000" b="1">
                <a:latin typeface="Verdana" panose="020B0604030504040204" charset="0"/>
                <a:cs typeface="Verdana" panose="020B0604030504040204" charset="0"/>
              </a:rPr>
              <a:t>Home automation in the wild: challenges and opportunities</a:t>
            </a:r>
            <a:endParaRPr lang="en-US" sz="2000" b="1">
              <a:latin typeface="Verdana" panose="020B0604030504040204" charset="0"/>
              <a:cs typeface="Verdana" panose="020B0604030504040204" charset="0"/>
            </a:endParaRPr>
          </a:p>
          <a:p>
            <a:pPr marL="457200" lvl="1" indent="0">
              <a:buNone/>
            </a:pPr>
            <a:r>
              <a:rPr lang="en-US" sz="2000"/>
              <a:t>Home automation technologies have not been widely adopted despite being available for over three decades. To gain insight into this state of affairs, home visits were conducted in 14 households with home automation. The long term experience, both positive and negative, of the households interviewed illustrates four barriers that need to be addressed before home automation becomes amenable to broader adoption. These barriers are high cost of ownership, inflexibility, poor manageability, and difficulty achieving security. The findings also provide several directions for further research, which include eliminating the need for structural changes for installing home automation, providing users with simple security primitives that they can confidently configure, and enabling composition of home devices.</a:t>
            </a:r>
            <a:endParaRPr lang="en-US" sz="2000"/>
          </a:p>
          <a:p>
            <a:pPr marL="457200" lvl="1" indent="0">
              <a:buNone/>
            </a:pPr>
            <a:endParaRPr lang="en-US" sz="1900"/>
          </a:p>
          <a:p>
            <a:pPr marL="457200" lvl="2" indent="0">
              <a:buNone/>
            </a:pPr>
            <a:r>
              <a:rPr lang="en-US" sz="1800" b="1">
                <a:sym typeface="+mn-ea"/>
              </a:rPr>
              <a:t>Reference: </a:t>
            </a:r>
            <a:r>
              <a:rPr lang="en-US" sz="1800">
                <a:sym typeface="+mn-ea"/>
              </a:rPr>
              <a:t>https://dl.acm.org/doi/abs/10.1145/1978942.1979249</a:t>
            </a:r>
            <a:endParaRPr lang="en-US" sz="1800" b="1"/>
          </a:p>
          <a:p>
            <a:pPr marL="457200" lvl="1" indent="0">
              <a:buNone/>
            </a:pP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4265" y="1600200"/>
            <a:ext cx="8946515" cy="4708525"/>
          </a:xfrm>
        </p:spPr>
        <p:txBody>
          <a:bodyPr>
            <a:noAutofit/>
          </a:bodyPr>
          <a:p>
            <a:r>
              <a:rPr lang="en-US" sz="1900" b="1">
                <a:latin typeface="Verdana" panose="020B0604030504040204" charset="0"/>
                <a:cs typeface="Verdana" panose="020B0604030504040204" charset="0"/>
              </a:rPr>
              <a:t>Java-based home automation system</a:t>
            </a:r>
            <a:endParaRPr lang="en-US" sz="1900" b="1">
              <a:latin typeface="Verdana" panose="020B0604030504040204" charset="0"/>
              <a:cs typeface="Verdana" panose="020B0604030504040204" charset="0"/>
            </a:endParaRPr>
          </a:p>
          <a:p>
            <a:pPr marL="457200" lvl="1" indent="0">
              <a:buNone/>
            </a:pPr>
            <a:r>
              <a:rPr lang="en-US" sz="1900"/>
              <a:t>This paper presents the design and implementation of a Java-based automation system that can monitor and control home appliances via the World Wide Web. The design is based on a stand alone embedded system board integrated into a PC-based server at home. The home appliances are connected to the input/output ports of the embedded system board and their status are passed to the server. The monitoring and control software engine is based on the combination of JavaServer pages, JavaBeans, and interactive C. The home appliances can be monitored and controlled locally via the embedded system board, or remotely through a Web browser from anywhere in the world provided that an Internet access is available. The system is scalable and allows multi-vendor appliances to be added with no major changes to its core.</a:t>
            </a:r>
            <a:endParaRPr lang="en-US" sz="1900"/>
          </a:p>
          <a:p>
            <a:pPr marL="457200" lvl="1" indent="0">
              <a:buNone/>
            </a:pPr>
            <a:endParaRPr lang="en-US" sz="1900"/>
          </a:p>
          <a:p>
            <a:pPr marL="457200" lvl="2" indent="0">
              <a:buNone/>
            </a:pPr>
            <a:r>
              <a:rPr lang="en-US" sz="1800" b="1">
                <a:sym typeface="+mn-ea"/>
              </a:rPr>
              <a:t>Reference:</a:t>
            </a:r>
            <a:r>
              <a:rPr lang="en-US" sz="1800">
                <a:sym typeface="+mn-ea"/>
              </a:rPr>
              <a:t> https://ieeexplore.ieee.org/abstract/document/1309414</a:t>
            </a:r>
            <a:endParaRPr lang="en-US" sz="1800"/>
          </a:p>
          <a:p>
            <a:pPr marL="457200" lvl="1" indent="0">
              <a:buNone/>
            </a:pP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104265" y="1479550"/>
            <a:ext cx="8946515" cy="4723130"/>
          </a:xfrm>
        </p:spPr>
        <p:txBody>
          <a:bodyPr>
            <a:noAutofit/>
          </a:bodyPr>
          <a:p>
            <a:r>
              <a:rPr lang="en-US" sz="1900" b="1">
                <a:latin typeface="Verdana" panose="020B0604030504040204" charset="0"/>
                <a:cs typeface="Verdana" panose="020B0604030504040204" charset="0"/>
              </a:rPr>
              <a:t>An Integral and Networked Home Automation Solution for Indoor Ambient Intelligence</a:t>
            </a:r>
            <a:endParaRPr lang="en-US" sz="1900" b="1">
              <a:latin typeface="Verdana" panose="020B0604030504040204" charset="0"/>
              <a:cs typeface="Verdana" panose="020B0604030504040204" charset="0"/>
            </a:endParaRPr>
          </a:p>
          <a:p>
            <a:pPr marL="457200" lvl="1" indent="0">
              <a:buNone/>
            </a:pPr>
            <a:r>
              <a:rPr lang="en-US" sz="1900"/>
              <a:t>The system presented in this article considers user requirements, including novel advances, all in an integral home automation solution suitable for many services. The architecture's modular nature allows direct adaptation to specific cases using standard domotic technologies, for managing in-house devices, and a proposal of an IP-based network for connecting the main home automation module with other platform elements. A remote security system has been developed, and managing tasks are enabled via in-home control panels and an advanced 3D application for local and remote homeowner access. The system has been deployed on a prototype house, testing a wide set of domotic services.</a:t>
            </a:r>
            <a:endParaRPr lang="en-US" sz="1900"/>
          </a:p>
          <a:p>
            <a:pPr marL="457200" lvl="1" indent="0">
              <a:buNone/>
            </a:pPr>
            <a:endParaRPr lang="en-US" sz="1900" b="1">
              <a:sym typeface="+mn-ea"/>
            </a:endParaRPr>
          </a:p>
          <a:p>
            <a:pPr marL="457200" lvl="1" indent="0">
              <a:buNone/>
            </a:pPr>
            <a:r>
              <a:rPr lang="en-US" b="1">
                <a:sym typeface="+mn-ea"/>
              </a:rPr>
              <a:t>Reference: </a:t>
            </a:r>
            <a:r>
              <a:rPr lang="en-US">
                <a:sym typeface="+mn-ea"/>
              </a:rPr>
              <a:t>https://ieeexplore.ieee.org/abstract/document/5396313</a:t>
            </a:r>
            <a:endParaRPr lang="en-US" b="1"/>
          </a:p>
          <a:p>
            <a:pPr marL="457200" lvl="1" indent="0">
              <a:buNone/>
            </a:pPr>
            <a:endParaRPr lang="en-US" b="1"/>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7320</Words>
  <Application>WPS Presentation</Application>
  <PresentationFormat>Widescreen</PresentationFormat>
  <Paragraphs>82</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Wingdings 3</vt:lpstr>
      <vt:lpstr>Arial</vt:lpstr>
      <vt:lpstr>Verdana</vt:lpstr>
      <vt:lpstr>Microsoft YaHei</vt:lpstr>
      <vt:lpstr>Arial Unicode MS</vt:lpstr>
      <vt:lpstr>Century Gothic</vt:lpstr>
      <vt:lpstr>Calibri</vt:lpstr>
      <vt:lpstr>Ion</vt:lpstr>
      <vt:lpstr>Remote Home Monitoring and Control</vt:lpstr>
      <vt:lpstr>Abstract</vt:lpstr>
      <vt:lpstr>PowerPoint 演示文稿</vt:lpstr>
      <vt:lpstr>Hardware and Software Requirements</vt:lpstr>
      <vt:lpstr>PowerPoint 演示文稿</vt:lpstr>
      <vt:lpstr>Literature Survey</vt:lpstr>
      <vt:lpstr>PowerPoint 演示文稿</vt:lpstr>
      <vt:lpstr>PowerPoint 演示文稿</vt:lpstr>
      <vt:lpstr>PowerPoint 演示文稿</vt:lpstr>
      <vt:lpstr>PowerPoint 演示文稿</vt:lpstr>
      <vt:lpstr>PowerPoint 演示文稿</vt:lpstr>
      <vt:lpstr>PowerPoint 演示文稿</vt:lpstr>
      <vt:lpstr>Block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Santanu Banerjee</dc:creator>
  <cp:lastModifiedBy>Santanu Banerjee</cp:lastModifiedBy>
  <cp:revision>4</cp:revision>
  <dcterms:created xsi:type="dcterms:W3CDTF">2022-09-14T05:52:00Z</dcterms:created>
  <dcterms:modified xsi:type="dcterms:W3CDTF">2022-11-15T12:36:25Z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D88FA0D3E92B4289A758D807CB84DB89</vt:lpwstr>
  </property>
  <property fmtid="{D5CDD505-2E9C-101B-9397-08002B2CF9AE}" pid="3" name="KSOProductBuildVer">
    <vt:lpwstr>1033-11.2.0.11380</vt:lpwstr>
  </property>
</Properties>
</file>