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notesMasterIdLst>
    <p:notesMasterId r:id="rId21"/>
  </p:notesMasterIdLst>
  <p:sldIdLst>
    <p:sldId id="256" r:id="rId2"/>
    <p:sldId id="257" r:id="rId3"/>
    <p:sldId id="273" r:id="rId4"/>
    <p:sldId id="274" r:id="rId5"/>
    <p:sldId id="283" r:id="rId6"/>
    <p:sldId id="275" r:id="rId7"/>
    <p:sldId id="276" r:id="rId8"/>
    <p:sldId id="277" r:id="rId9"/>
    <p:sldId id="282" r:id="rId10"/>
    <p:sldId id="262" r:id="rId11"/>
    <p:sldId id="263" r:id="rId12"/>
    <p:sldId id="264" r:id="rId13"/>
    <p:sldId id="265" r:id="rId14"/>
    <p:sldId id="266" r:id="rId15"/>
    <p:sldId id="267" r:id="rId16"/>
    <p:sldId id="269" r:id="rId17"/>
    <p:sldId id="272" r:id="rId18"/>
    <p:sldId id="271"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5B552F-B522-448D-8DB9-A588BB32EE6F}" v="233" dt="2023-11-21T22:21:43.465"/>
    <p1510:client id="{5DF9405E-54D9-45B4-AEC8-F1A987DBBD26}" v="31" dt="2023-11-21T22:34:41.659"/>
    <p1510:client id="{739C954E-F786-4035-884F-4ECA6BD98925}" v="1" dt="2023-11-21T22:26:56.665"/>
    <p1510:client id="{C96253D4-5DBB-40C9-841B-628825ACB45E}" v="569" dt="2023-11-21T11:09:06.953"/>
    <p1510:client id="{CEE1611D-1071-49F2-BA26-02F34CF109D8}" v="1" dt="2023-11-21T20:40:27.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250" y="-149"/>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4CCC8-BB4B-4111-BED2-4960A84E1882}" type="datetimeFigureOut">
              <a:rPr lang="en-US" smtClean="0"/>
              <a:t>11/22/2023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17CDB8-897A-4196-A12B-B0A6421D42BC}" type="slidenum">
              <a:rPr lang="en-US" smtClean="0"/>
              <a:t>‹#›</a:t>
            </a:fld>
            <a:endParaRPr lang="en-US"/>
          </a:p>
        </p:txBody>
      </p:sp>
    </p:spTree>
    <p:extLst>
      <p:ext uri="{BB962C8B-B14F-4D97-AF65-F5344CB8AC3E}">
        <p14:creationId xmlns:p14="http://schemas.microsoft.com/office/powerpoint/2010/main" val="4133772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8"/>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518042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43259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1"/>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5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56501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759293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3"/>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895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764DE79-268F-4C1A-8933-263129D2AF90}"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6703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6"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6"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764DE79-268F-4C1A-8933-263129D2AF90}" type="datetimeFigureOut">
              <a:rPr lang="en-US" smtClean="0"/>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219352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764DE79-268F-4C1A-8933-263129D2AF90}" type="datetimeFigureOut">
              <a:rPr lang="en-US" smtClean="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27964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54479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6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454484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01528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6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11/22/2023</a:t>
            </a:fld>
            <a:endParaRPr lang="en-US"/>
          </a:p>
        </p:txBody>
      </p:sp>
      <p:sp>
        <p:nvSpPr>
          <p:cNvPr id="5" name="Footer Placeholder 4"/>
          <p:cNvSpPr>
            <a:spLocks noGrp="1"/>
          </p:cNvSpPr>
          <p:nvPr>
            <p:ph type="ftr" sz="quarter" idx="3"/>
          </p:nvPr>
        </p:nvSpPr>
        <p:spPr>
          <a:xfrm>
            <a:off x="4165600" y="635636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186151317"/>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dc.gov/ncbddd/disabilityandhealth/infographic-disability-impacts-all.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trikingly.com/clothing-websites" TargetMode="External"/><Relationship Id="rId2" Type="http://schemas.openxmlformats.org/officeDocument/2006/relationships/hyperlink" Target="https://upbooks.io/" TargetMode="External"/><Relationship Id="rId1" Type="http://schemas.openxmlformats.org/officeDocument/2006/relationships/slideLayout" Target="../slideLayouts/slideLayout2.xml"/><Relationship Id="rId6" Type="http://schemas.openxmlformats.org/officeDocument/2006/relationships/hyperlink" Target="https://www.strikingly.com/photography-websites" TargetMode="External"/><Relationship Id="rId5" Type="http://schemas.openxmlformats.org/officeDocument/2006/relationships/hyperlink" Target="https://www.strikingly.com/content/blog/online-store/" TargetMode="External"/><Relationship Id="rId4" Type="http://schemas.openxmlformats.org/officeDocument/2006/relationships/hyperlink" Target="https://www.strikingly.com/free-ecommerce-website-builder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4124" y="332512"/>
            <a:ext cx="9144000" cy="1512916"/>
          </a:xfrm>
        </p:spPr>
        <p:txBody>
          <a:bodyPr>
            <a:normAutofit/>
          </a:bodyPr>
          <a:lstStyle/>
          <a:p>
            <a:pPr algn="l"/>
            <a:r>
              <a:rPr lang="en-US" sz="2000" b="1" dirty="0">
                <a:latin typeface="Calibri"/>
                <a:ea typeface="Calibri"/>
                <a:cs typeface="Calibri"/>
              </a:rPr>
              <a:t>                                            </a:t>
            </a:r>
            <a:r>
              <a:rPr lang="en-US" sz="2000" i="1" dirty="0">
                <a:latin typeface="Calibri"/>
                <a:ea typeface="Calibri"/>
                <a:cs typeface="Calibri"/>
              </a:rPr>
              <a:t>   E-Commerce website using PHP</a:t>
            </a:r>
            <a:r>
              <a:rPr lang="en-US" sz="2000" b="1" dirty="0">
                <a:latin typeface="Calibri"/>
                <a:ea typeface="Calibri"/>
                <a:cs typeface="Calibri"/>
              </a:rPr>
              <a:t/>
            </a:r>
            <a:br>
              <a:rPr lang="en-US" sz="2000" b="1" dirty="0">
                <a:latin typeface="Calibri"/>
                <a:ea typeface="Calibri"/>
                <a:cs typeface="Calibri"/>
              </a:rPr>
            </a:br>
            <a:r>
              <a:rPr lang="en-US" sz="2000" b="1" dirty="0">
                <a:latin typeface="Calibri"/>
                <a:ea typeface="Calibri"/>
                <a:cs typeface="Calibri"/>
              </a:rPr>
              <a:t/>
            </a:r>
            <a:br>
              <a:rPr lang="en-US" sz="2000" b="1" dirty="0">
                <a:latin typeface="Calibri"/>
                <a:ea typeface="Calibri"/>
                <a:cs typeface="Calibri"/>
              </a:rPr>
            </a:br>
            <a:r>
              <a:rPr lang="en-US" sz="1600" dirty="0">
                <a:solidFill>
                  <a:srgbClr val="2F5496"/>
                </a:solidFill>
                <a:latin typeface="Calibri"/>
                <a:ea typeface="Calibri"/>
                <a:cs typeface="Calibri"/>
              </a:rPr>
              <a:t>                                                         Project Report Submitted for the Approval of </a:t>
            </a:r>
          </a:p>
          <a:p>
            <a:pPr algn="l"/>
            <a:r>
              <a:rPr lang="en-US" sz="1600" dirty="0">
                <a:solidFill>
                  <a:srgbClr val="2F5496"/>
                </a:solidFill>
                <a:latin typeface="Calibri"/>
                <a:ea typeface="Calibri"/>
                <a:cs typeface="Calibri"/>
              </a:rPr>
              <a:t>                                                           Minor Project and Seminar (MCAN-381) </a:t>
            </a:r>
            <a:br>
              <a:rPr lang="en-US" sz="1600" dirty="0">
                <a:solidFill>
                  <a:srgbClr val="2F5496"/>
                </a:solidFill>
                <a:latin typeface="Calibri"/>
                <a:ea typeface="Calibri"/>
                <a:cs typeface="Calibri"/>
              </a:rPr>
            </a:br>
            <a:r>
              <a:rPr lang="en-US" sz="1600" dirty="0">
                <a:solidFill>
                  <a:srgbClr val="2F5496"/>
                </a:solidFill>
                <a:latin typeface="Calibri"/>
                <a:ea typeface="Calibri"/>
                <a:cs typeface="Calibri"/>
              </a:rPr>
              <a:t>				          In</a:t>
            </a:r>
          </a:p>
          <a:p>
            <a:endParaRPr lang="en-US" sz="2000" b="1" dirty="0">
              <a:latin typeface="Calibri"/>
              <a:ea typeface="Calibri"/>
              <a:cs typeface="Calibri"/>
            </a:endParaRPr>
          </a:p>
        </p:txBody>
      </p:sp>
      <p:sp>
        <p:nvSpPr>
          <p:cNvPr id="3" name="Subtitle 2"/>
          <p:cNvSpPr>
            <a:spLocks noGrp="1"/>
          </p:cNvSpPr>
          <p:nvPr>
            <p:ph type="subTitle" idx="1"/>
          </p:nvPr>
        </p:nvSpPr>
        <p:spPr>
          <a:xfrm>
            <a:off x="1167410" y="1658195"/>
            <a:ext cx="10570159" cy="4867296"/>
          </a:xfrm>
        </p:spPr>
        <p:txBody>
          <a:bodyPr vert="horz" lIns="91440" tIns="45720" rIns="91440" bIns="45720" rtlCol="0" anchor="t">
            <a:normAutofit fontScale="92500" lnSpcReduction="10000"/>
          </a:bodyPr>
          <a:lstStyle/>
          <a:p>
            <a:pPr algn="l"/>
            <a:r>
              <a:rPr lang="en-US" sz="1600" b="1" dirty="0">
                <a:ea typeface="Calibri"/>
                <a:cs typeface="Calibri"/>
              </a:rPr>
              <a:t>			          Master of Computer Applications</a:t>
            </a:r>
          </a:p>
          <a:p>
            <a:endParaRPr lang="en-US" sz="1400" b="1" dirty="0">
              <a:ea typeface="Calibri"/>
              <a:cs typeface="Calibri"/>
            </a:endParaRPr>
          </a:p>
          <a:p>
            <a:endParaRPr lang="en-US" sz="1400" b="1" dirty="0">
              <a:ea typeface="Calibri"/>
              <a:cs typeface="Calibri"/>
            </a:endParaRPr>
          </a:p>
          <a:p>
            <a:pPr algn="l"/>
            <a:r>
              <a:rPr lang="en-US" sz="1400" dirty="0">
                <a:solidFill>
                  <a:srgbClr val="1F3864"/>
                </a:solidFill>
                <a:ea typeface="Calibri"/>
                <a:cs typeface="Calibri"/>
              </a:rPr>
              <a:t>                                                                                  </a:t>
            </a:r>
            <a:r>
              <a:rPr lang="en-US" sz="1600" dirty="0">
                <a:solidFill>
                  <a:srgbClr val="1F3864"/>
                </a:solidFill>
                <a:ea typeface="Calibri"/>
                <a:cs typeface="Calibri"/>
              </a:rPr>
              <a:t>        </a:t>
            </a:r>
            <a:r>
              <a:rPr lang="en-US" sz="1600" dirty="0" err="1">
                <a:solidFill>
                  <a:srgbClr val="1F3864"/>
                </a:solidFill>
                <a:ea typeface="Calibri"/>
                <a:cs typeface="Calibri"/>
              </a:rPr>
              <a:t>Saptangshu</a:t>
            </a:r>
            <a:r>
              <a:rPr lang="en-US" sz="1600" dirty="0">
                <a:solidFill>
                  <a:srgbClr val="1F3864"/>
                </a:solidFill>
                <a:ea typeface="Calibri"/>
                <a:cs typeface="Calibri"/>
              </a:rPr>
              <a:t> Ghosh (14871022041) </a:t>
            </a:r>
          </a:p>
          <a:p>
            <a:pPr algn="l"/>
            <a:r>
              <a:rPr lang="en-US" sz="1600" dirty="0">
                <a:solidFill>
                  <a:srgbClr val="1F3864"/>
                </a:solidFill>
                <a:ea typeface="Calibri"/>
                <a:cs typeface="Calibri"/>
              </a:rPr>
              <a:t>                                                                               </a:t>
            </a:r>
            <a:r>
              <a:rPr lang="en-US" sz="1600" dirty="0" err="1">
                <a:solidFill>
                  <a:srgbClr val="1F3864"/>
                </a:solidFill>
                <a:ea typeface="Calibri"/>
                <a:cs typeface="Calibri"/>
              </a:rPr>
              <a:t>Roop</a:t>
            </a:r>
            <a:r>
              <a:rPr lang="en-US" sz="1600" dirty="0">
                <a:solidFill>
                  <a:srgbClr val="1F3864"/>
                </a:solidFill>
                <a:ea typeface="Calibri"/>
                <a:cs typeface="Calibri"/>
              </a:rPr>
              <a:t> Paul (14871022036) </a:t>
            </a:r>
          </a:p>
          <a:p>
            <a:pPr algn="l"/>
            <a:r>
              <a:rPr lang="en-US" sz="1600" dirty="0">
                <a:solidFill>
                  <a:srgbClr val="1F3864"/>
                </a:solidFill>
                <a:ea typeface="Calibri"/>
                <a:cs typeface="Calibri"/>
              </a:rPr>
              <a:t>                                                                               </a:t>
            </a:r>
            <a:r>
              <a:rPr lang="en-US" sz="1600" dirty="0" err="1">
                <a:solidFill>
                  <a:srgbClr val="1F3864"/>
                </a:solidFill>
                <a:ea typeface="Calibri"/>
                <a:cs typeface="Calibri"/>
              </a:rPr>
              <a:t>Pritam</a:t>
            </a:r>
            <a:r>
              <a:rPr lang="en-US" sz="1600" dirty="0">
                <a:solidFill>
                  <a:srgbClr val="1F3864"/>
                </a:solidFill>
                <a:ea typeface="Calibri"/>
                <a:cs typeface="Calibri"/>
              </a:rPr>
              <a:t> Sarkar (14871022057) </a:t>
            </a:r>
          </a:p>
          <a:p>
            <a:pPr algn="l"/>
            <a:r>
              <a:rPr lang="en-US" sz="1600" dirty="0">
                <a:solidFill>
                  <a:srgbClr val="1F3864"/>
                </a:solidFill>
                <a:ea typeface="Calibri"/>
                <a:cs typeface="Calibri"/>
              </a:rPr>
              <a:t>                                                                               Abhijit </a:t>
            </a:r>
            <a:r>
              <a:rPr lang="en-US" sz="1600" dirty="0" err="1">
                <a:solidFill>
                  <a:srgbClr val="1F3864"/>
                </a:solidFill>
                <a:ea typeface="Calibri"/>
                <a:cs typeface="Calibri"/>
              </a:rPr>
              <a:t>Haldar</a:t>
            </a:r>
            <a:r>
              <a:rPr lang="en-US" sz="1600" dirty="0">
                <a:solidFill>
                  <a:srgbClr val="1F3864"/>
                </a:solidFill>
                <a:ea typeface="Calibri"/>
                <a:cs typeface="Calibri"/>
              </a:rPr>
              <a:t> (14871022039) </a:t>
            </a:r>
          </a:p>
          <a:p>
            <a:pPr algn="l"/>
            <a:r>
              <a:rPr lang="en-US" sz="1600" dirty="0">
                <a:solidFill>
                  <a:srgbClr val="1F3864"/>
                </a:solidFill>
                <a:ea typeface="Calibri"/>
                <a:cs typeface="Calibri"/>
              </a:rPr>
              <a:t>                                                                               Abhijit Das (14871022047)</a:t>
            </a:r>
          </a:p>
          <a:p>
            <a:pPr algn="l"/>
            <a:endParaRPr lang="en-US" sz="1600" dirty="0">
              <a:solidFill>
                <a:srgbClr val="1F3864"/>
              </a:solidFill>
              <a:ea typeface="Calibri"/>
              <a:cs typeface="Calibri"/>
            </a:endParaRPr>
          </a:p>
          <a:p>
            <a:pPr algn="l"/>
            <a:r>
              <a:rPr lang="en-US" sz="1400" dirty="0">
                <a:solidFill>
                  <a:srgbClr val="1F3864"/>
                </a:solidFill>
                <a:ea typeface="Calibri"/>
                <a:cs typeface="Calibri"/>
              </a:rPr>
              <a:t>                                             </a:t>
            </a:r>
          </a:p>
          <a:p>
            <a:pPr algn="l"/>
            <a:r>
              <a:rPr lang="en-US" sz="1400" dirty="0">
                <a:solidFill>
                  <a:srgbClr val="1F3864"/>
                </a:solidFill>
                <a:ea typeface="Calibri"/>
                <a:cs typeface="Calibri"/>
              </a:rPr>
              <a:t>                                                                                             </a:t>
            </a:r>
            <a:r>
              <a:rPr lang="en-US" sz="1600" b="1" dirty="0">
                <a:solidFill>
                  <a:srgbClr val="000000"/>
                </a:solidFill>
                <a:ea typeface="Calibri"/>
                <a:cs typeface="Calibri"/>
              </a:rPr>
              <a:t>Under the guidance of </a:t>
            </a:r>
            <a:endParaRPr lang="en-US" sz="1600" dirty="0">
              <a:solidFill>
                <a:srgbClr val="000000"/>
              </a:solidFill>
              <a:ea typeface="Calibri"/>
              <a:cs typeface="Calibri"/>
            </a:endParaRPr>
          </a:p>
          <a:p>
            <a:pPr algn="l"/>
            <a:r>
              <a:rPr lang="en-US" sz="1600" b="1" dirty="0">
                <a:solidFill>
                  <a:srgbClr val="000000"/>
                </a:solidFill>
                <a:ea typeface="Calibri"/>
                <a:cs typeface="Calibri"/>
              </a:rPr>
              <a:t>                                                                                 Prof. </a:t>
            </a:r>
            <a:r>
              <a:rPr lang="en-US" sz="1600" b="1" dirty="0" err="1">
                <a:solidFill>
                  <a:srgbClr val="000000"/>
                </a:solidFill>
                <a:ea typeface="Calibri"/>
                <a:cs typeface="Calibri"/>
              </a:rPr>
              <a:t>Shreyasi</a:t>
            </a:r>
            <a:r>
              <a:rPr lang="en-US" sz="1600" b="1" dirty="0">
                <a:solidFill>
                  <a:srgbClr val="000000"/>
                </a:solidFill>
                <a:ea typeface="Calibri"/>
                <a:cs typeface="Calibri"/>
              </a:rPr>
              <a:t> Bhattacharya</a:t>
            </a:r>
          </a:p>
          <a:p>
            <a:pPr algn="l"/>
            <a:endParaRPr lang="en-US" sz="1400" b="1" dirty="0">
              <a:solidFill>
                <a:srgbClr val="000000"/>
              </a:solidFill>
              <a:ea typeface="Calibri"/>
              <a:cs typeface="Calibri"/>
            </a:endParaRPr>
          </a:p>
          <a:p>
            <a:pPr algn="l"/>
            <a:endParaRPr lang="en-US" sz="1800" dirty="0">
              <a:solidFill>
                <a:srgbClr val="2F5496"/>
              </a:solidFill>
              <a:ea typeface="Calibri"/>
              <a:cs typeface="Calibri"/>
            </a:endParaRPr>
          </a:p>
          <a:p>
            <a:pPr algn="l"/>
            <a:r>
              <a:rPr lang="en-US" sz="1800" dirty="0">
                <a:solidFill>
                  <a:srgbClr val="2F5496"/>
                </a:solidFill>
                <a:ea typeface="Calibri"/>
                <a:cs typeface="Calibri"/>
              </a:rPr>
              <a:t>           </a:t>
            </a:r>
            <a:endParaRPr lang="en-US" sz="1400" b="1" dirty="0">
              <a:solidFill>
                <a:srgbClr val="000000"/>
              </a:solidFill>
              <a:ea typeface="Calibri"/>
              <a:cs typeface="Calibri"/>
            </a:endParaRPr>
          </a:p>
          <a:p>
            <a:pPr algn="l"/>
            <a:r>
              <a:rPr lang="en-US" sz="1800" dirty="0">
                <a:solidFill>
                  <a:srgbClr val="2F5496"/>
                </a:solidFill>
                <a:ea typeface="Calibri"/>
                <a:cs typeface="Calibri"/>
              </a:rPr>
              <a:t>                                           FUTURE INSTITUTE OF ENGINEERING AND MANAGEMENT</a:t>
            </a:r>
            <a:endParaRPr lang="en-US" sz="1400" b="1" dirty="0">
              <a:solidFill>
                <a:srgbClr val="000000"/>
              </a:solidFill>
              <a:ea typeface="Calibri"/>
              <a:cs typeface="Calibri"/>
            </a:endParaRPr>
          </a:p>
          <a:p>
            <a:pPr algn="l"/>
            <a:r>
              <a:rPr lang="en-US" sz="1400" dirty="0">
                <a:solidFill>
                  <a:srgbClr val="2F5496"/>
                </a:solidFill>
                <a:ea typeface="Calibri"/>
                <a:cs typeface="Calibri"/>
              </a:rPr>
              <a:t>                                                     (Affiliated to </a:t>
            </a:r>
            <a:r>
              <a:rPr lang="en-US" sz="1400" dirty="0" err="1">
                <a:solidFill>
                  <a:srgbClr val="2F5496"/>
                </a:solidFill>
                <a:ea typeface="Calibri"/>
                <a:cs typeface="Calibri"/>
              </a:rPr>
              <a:t>Maulana</a:t>
            </a:r>
            <a:r>
              <a:rPr lang="en-US" sz="1400" dirty="0">
                <a:solidFill>
                  <a:srgbClr val="2F5496"/>
                </a:solidFill>
                <a:ea typeface="Calibri"/>
                <a:cs typeface="Calibri"/>
              </a:rPr>
              <a:t> </a:t>
            </a:r>
            <a:r>
              <a:rPr lang="en-US" sz="1400" dirty="0" err="1">
                <a:solidFill>
                  <a:srgbClr val="2F5496"/>
                </a:solidFill>
                <a:ea typeface="Calibri"/>
                <a:cs typeface="Calibri"/>
              </a:rPr>
              <a:t>Abul</a:t>
            </a:r>
            <a:r>
              <a:rPr lang="en-US" sz="1400" dirty="0">
                <a:solidFill>
                  <a:srgbClr val="2F5496"/>
                </a:solidFill>
                <a:ea typeface="Calibri"/>
                <a:cs typeface="Calibri"/>
              </a:rPr>
              <a:t> </a:t>
            </a:r>
            <a:r>
              <a:rPr lang="en-US" sz="1400" dirty="0" err="1">
                <a:solidFill>
                  <a:srgbClr val="2F5496"/>
                </a:solidFill>
                <a:ea typeface="Calibri"/>
                <a:cs typeface="Calibri"/>
              </a:rPr>
              <a:t>Kalam</a:t>
            </a:r>
            <a:r>
              <a:rPr lang="en-US" sz="1400" dirty="0">
                <a:solidFill>
                  <a:srgbClr val="2F5496"/>
                </a:solidFill>
                <a:ea typeface="Calibri"/>
                <a:cs typeface="Calibri"/>
              </a:rPr>
              <a:t> Azad University of Technology, West Bengal </a:t>
            </a:r>
          </a:p>
          <a:p>
            <a:pPr algn="l"/>
            <a:r>
              <a:rPr lang="en-US" sz="1400" dirty="0">
                <a:solidFill>
                  <a:srgbClr val="2F5496"/>
                </a:solidFill>
                <a:ea typeface="Calibri"/>
                <a:cs typeface="Calibri"/>
              </a:rPr>
              <a:t>			Formerly known as West Bengal University of Technology)</a:t>
            </a:r>
            <a:endParaRPr lang="en-US" dirty="0">
              <a:ea typeface="Calibri"/>
              <a:cs typeface="Calibri"/>
            </a:endParaRPr>
          </a:p>
          <a:p>
            <a:pPr algn="l"/>
            <a:r>
              <a:rPr lang="en-US" sz="1400" dirty="0">
                <a:solidFill>
                  <a:srgbClr val="2F5496"/>
                </a:solidFill>
                <a:ea typeface="Calibri"/>
                <a:cs typeface="Calibri"/>
              </a:rPr>
              <a:t>                                                                                                      KOLKATA 700 150 2022</a:t>
            </a:r>
          </a:p>
          <a:p>
            <a:pPr algn="l"/>
            <a:endParaRPr lang="en-US" sz="1800" dirty="0">
              <a:solidFill>
                <a:srgbClr val="2F5496"/>
              </a:solidFill>
              <a:ea typeface="Calibri"/>
              <a:cs typeface="Calibri"/>
            </a:endParaRPr>
          </a:p>
          <a:p>
            <a:pPr algn="l"/>
            <a:endParaRPr lang="en-US" sz="1400" dirty="0">
              <a:solidFill>
                <a:srgbClr val="1F3864"/>
              </a:solidFill>
              <a:ea typeface="Calibri"/>
              <a:cs typeface="Calibri"/>
            </a:endParaRPr>
          </a:p>
          <a:p>
            <a:endParaRPr lang="en-US" sz="1400" b="1" dirty="0">
              <a:ea typeface="Calibri"/>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6160" y="811877"/>
            <a:ext cx="10363200" cy="1905000"/>
          </a:xfrm>
        </p:spPr>
        <p:txBody>
          <a:bodyPr>
            <a:normAutofit/>
          </a:bodyPr>
          <a:lstStyle/>
          <a:p>
            <a:r>
              <a:rPr lang="en-US" sz="4000" spc="300">
                <a:effectLst/>
                <a:latin typeface="Algerian" panose="04020705040A02060702" pitchFamily="82" charset="0"/>
              </a:rPr>
              <a:t>DFD Level 0</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2998124"/>
            <a:ext cx="9753600" cy="22098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815509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2057400"/>
          </a:xfrm>
        </p:spPr>
        <p:txBody>
          <a:bodyPr>
            <a:normAutofit/>
          </a:bodyPr>
          <a:lstStyle/>
          <a:p>
            <a:r>
              <a:rPr lang="en-US" spc="300">
                <a:effectLst/>
                <a:latin typeface="Algerian" panose="04020705040A02060702" pitchFamily="82" charset="0"/>
              </a:rPr>
              <a:t>DFD Level 1</a:t>
            </a:r>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03665" y="1868127"/>
            <a:ext cx="6168044" cy="442237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541178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858962"/>
          </a:xfrm>
        </p:spPr>
        <p:txBody>
          <a:bodyPr>
            <a:normAutofit/>
          </a:bodyPr>
          <a:lstStyle/>
          <a:p>
            <a:r>
              <a:rPr lang="en-US" spc="300">
                <a:effectLst/>
                <a:latin typeface="Algerian" panose="04020705040A02060702" pitchFamily="82" charset="0"/>
              </a:rPr>
              <a:t>DFD Level 2</a:t>
            </a:r>
            <a:endParaRPr lang="en-US">
              <a:latin typeface="Algerian" panose="04020705040A02060702" pitchFamily="82"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10642" y="1728889"/>
            <a:ext cx="6770716" cy="426858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776633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477962"/>
          </a:xfrm>
        </p:spPr>
        <p:txBody>
          <a:bodyPr>
            <a:normAutofit/>
          </a:bodyPr>
          <a:lstStyle/>
          <a:p>
            <a:r>
              <a:rPr lang="en-US">
                <a:latin typeface="Algerian" panose="04020705040A02060702" pitchFamily="82" charset="0"/>
              </a:rPr>
              <a:t>ERD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3290" y="1752441"/>
            <a:ext cx="5265420" cy="422148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54908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a:t>Use Case Diagram</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93441" y="1600200"/>
            <a:ext cx="6624632" cy="476734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629783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rotWithShape="1">
          <a:blip r:embed="rId2" cstate="print">
            <a:extLst>
              <a:ext uri="{28A0092B-C50C-407E-A947-70E740481C1C}">
                <a14:useLocalDpi xmlns:a14="http://schemas.microsoft.com/office/drawing/2010/main" val="0"/>
              </a:ext>
            </a:extLst>
          </a:blip>
          <a:srcRect b="7985"/>
          <a:stretch/>
        </p:blipFill>
        <p:spPr bwMode="auto">
          <a:xfrm>
            <a:off x="1554480" y="399017"/>
            <a:ext cx="9543010" cy="2510444"/>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cstate="print">
            <a:extLst>
              <a:ext uri="{28A0092B-C50C-407E-A947-70E740481C1C}">
                <a14:useLocalDpi xmlns:a14="http://schemas.microsoft.com/office/drawing/2010/main" val="0"/>
              </a:ext>
            </a:extLst>
          </a:blip>
          <a:srcRect t="11597" r="1604" b="12919"/>
          <a:stretch/>
        </p:blipFill>
        <p:spPr bwMode="auto">
          <a:xfrm>
            <a:off x="1446412" y="3043706"/>
            <a:ext cx="9734205" cy="27668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40787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rotWithShape="1">
          <a:blip r:embed="rId2" cstate="print">
            <a:extLst>
              <a:ext uri="{28A0092B-C50C-407E-A947-70E740481C1C}">
                <a14:useLocalDpi xmlns:a14="http://schemas.microsoft.com/office/drawing/2010/main" val="0"/>
              </a:ext>
            </a:extLst>
          </a:blip>
          <a:srcRect r="2032" b="29087"/>
          <a:stretch/>
        </p:blipFill>
        <p:spPr bwMode="auto">
          <a:xfrm>
            <a:off x="2211186" y="1534498"/>
            <a:ext cx="8296102" cy="2950507"/>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cstate="print">
            <a:extLst>
              <a:ext uri="{28A0092B-C50C-407E-A947-70E740481C1C}">
                <a14:useLocalDpi xmlns:a14="http://schemas.microsoft.com/office/drawing/2010/main" val="0"/>
              </a:ext>
            </a:extLst>
          </a:blip>
          <a:srcRect t="53612" r="1283" b="4748"/>
          <a:stretch/>
        </p:blipFill>
        <p:spPr bwMode="auto">
          <a:xfrm>
            <a:off x="2962852" y="4493318"/>
            <a:ext cx="6962544" cy="2032173"/>
          </a:xfrm>
          <a:prstGeom prst="rect">
            <a:avLst/>
          </a:prstGeom>
          <a:ln>
            <a:noFill/>
          </a:ln>
          <a:extLst>
            <a:ext uri="{53640926-AAD7-44D8-BBD7-CCE9431645EC}">
              <a14:shadowObscured xmlns:a14="http://schemas.microsoft.com/office/drawing/2010/main"/>
            </a:ext>
          </a:extLst>
        </p:spPr>
      </p:pic>
      <p:pic>
        <p:nvPicPr>
          <p:cNvPr id="6" name="Content Placeholder 3"/>
          <p:cNvPicPr>
            <a:picLocks noGrp="1"/>
          </p:cNvPicPr>
          <p:nvPr>
            <p:ph idx="1"/>
          </p:nvPr>
        </p:nvPicPr>
        <p:blipFill rotWithShape="1">
          <a:blip r:embed="rId4" cstate="print">
            <a:extLst>
              <a:ext uri="{28A0092B-C50C-407E-A947-70E740481C1C}">
                <a14:useLocalDpi xmlns:a14="http://schemas.microsoft.com/office/drawing/2010/main" val="0"/>
              </a:ext>
            </a:extLst>
          </a:blip>
          <a:srcRect b="66790"/>
          <a:stretch/>
        </p:blipFill>
        <p:spPr bwMode="auto">
          <a:xfrm>
            <a:off x="2859577" y="399012"/>
            <a:ext cx="7323514" cy="11471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05594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97860" y="419794"/>
            <a:ext cx="7943915" cy="3636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p:nvPr/>
        </p:nvPicPr>
        <p:blipFill rotWithShape="1">
          <a:blip r:embed="rId3" cstate="print">
            <a:extLst>
              <a:ext uri="{28A0092B-C50C-407E-A947-70E740481C1C}">
                <a14:useLocalDpi xmlns:a14="http://schemas.microsoft.com/office/drawing/2010/main" val="0"/>
              </a:ext>
            </a:extLst>
          </a:blip>
          <a:srcRect t="53612" r="1283" b="4748"/>
          <a:stretch/>
        </p:blipFill>
        <p:spPr bwMode="auto">
          <a:xfrm>
            <a:off x="2310938" y="4272743"/>
            <a:ext cx="7656022" cy="18121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41320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743" y="615142"/>
            <a:ext cx="8113223" cy="4048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Content Placeholder 4"/>
          <p:cNvPicPr>
            <a:picLocks noGrp="1"/>
          </p:cNvPicPr>
          <p:nvPr>
            <p:ph idx="1"/>
          </p:nvPr>
        </p:nvPicPr>
        <p:blipFill rotWithShape="1">
          <a:blip r:embed="rId3" cstate="print">
            <a:extLst>
              <a:ext uri="{28A0092B-C50C-407E-A947-70E740481C1C}">
                <a14:useLocalDpi xmlns:a14="http://schemas.microsoft.com/office/drawing/2010/main" val="0"/>
              </a:ext>
            </a:extLst>
          </a:blip>
          <a:srcRect t="53612" r="1283" b="4748"/>
          <a:stretch/>
        </p:blipFill>
        <p:spPr bwMode="auto">
          <a:xfrm>
            <a:off x="2286000" y="4763193"/>
            <a:ext cx="7847215" cy="17258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00034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p:cNvPicPr>
          <p:nvPr>
            <p:ph idx="1"/>
          </p:nvPr>
        </p:nvPicPr>
        <p:blipFill rotWithShape="1">
          <a:blip r:embed="rId2" cstate="print">
            <a:extLst>
              <a:ext uri="{28A0092B-C50C-407E-A947-70E740481C1C}">
                <a14:useLocalDpi xmlns:a14="http://schemas.microsoft.com/office/drawing/2010/main" val="0"/>
              </a:ext>
            </a:extLst>
          </a:blip>
          <a:srcRect b="7762"/>
          <a:stretch/>
        </p:blipFill>
        <p:spPr bwMode="auto">
          <a:xfrm>
            <a:off x="1970106" y="286789"/>
            <a:ext cx="8487512" cy="3686695"/>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cstate="print">
            <a:extLst>
              <a:ext uri="{28A0092B-C50C-407E-A947-70E740481C1C}">
                <a14:useLocalDpi xmlns:a14="http://schemas.microsoft.com/office/drawing/2010/main" val="0"/>
              </a:ext>
            </a:extLst>
          </a:blip>
          <a:srcRect t="53612" r="1283" b="4748"/>
          <a:stretch/>
        </p:blipFill>
        <p:spPr bwMode="auto">
          <a:xfrm>
            <a:off x="2651745" y="4112490"/>
            <a:ext cx="7656022" cy="21844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8783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EB87E5-79E0-306E-DBE7-107100D437E7}"/>
              </a:ext>
            </a:extLst>
          </p:cNvPr>
          <p:cNvSpPr>
            <a:spLocks noGrp="1"/>
          </p:cNvSpPr>
          <p:nvPr>
            <p:ph type="title"/>
          </p:nvPr>
        </p:nvSpPr>
        <p:spPr/>
        <p:txBody>
          <a:bodyPr>
            <a:normAutofit/>
          </a:bodyPr>
          <a:lstStyle/>
          <a:p>
            <a:pPr algn="ctr"/>
            <a:r>
              <a:rPr lang="en-US" sz="2400" b="1">
                <a:solidFill>
                  <a:schemeClr val="accent1"/>
                </a:solidFill>
                <a:ea typeface="Calibri Light"/>
                <a:cs typeface="Calibri Light"/>
              </a:rPr>
              <a:t>Contents</a:t>
            </a:r>
            <a:endParaRPr lang="en-US">
              <a:ea typeface="Calibri Light" panose="020F0302020204030204"/>
              <a:cs typeface="Calibri Light" panose="020F0302020204030204"/>
            </a:endParaRPr>
          </a:p>
        </p:txBody>
      </p:sp>
      <p:sp>
        <p:nvSpPr>
          <p:cNvPr id="3" name="Content Placeholder 2">
            <a:extLst>
              <a:ext uri="{FF2B5EF4-FFF2-40B4-BE49-F238E27FC236}">
                <a16:creationId xmlns="" xmlns:a16="http://schemas.microsoft.com/office/drawing/2014/main" id="{464E4A84-4403-7D09-7D72-3D918B46B922}"/>
              </a:ext>
            </a:extLst>
          </p:cNvPr>
          <p:cNvSpPr>
            <a:spLocks noGrp="1"/>
          </p:cNvSpPr>
          <p:nvPr>
            <p:ph idx="1"/>
          </p:nvPr>
        </p:nvSpPr>
        <p:spPr>
          <a:xfrm>
            <a:off x="927265" y="1353400"/>
            <a:ext cx="10515600" cy="5403112"/>
          </a:xfrm>
        </p:spPr>
        <p:txBody>
          <a:bodyPr vert="horz" lIns="91440" tIns="45720" rIns="91440" bIns="45720" rtlCol="0" anchor="t">
            <a:normAutofit/>
          </a:bodyPr>
          <a:lstStyle/>
          <a:p>
            <a:pPr marL="0" indent="0">
              <a:buNone/>
            </a:pPr>
            <a:endParaRPr lang="en-US" dirty="0">
              <a:ea typeface="Calibri" panose="020F0502020204030204"/>
              <a:cs typeface="Calibri" panose="020F0502020204030204"/>
            </a:endParaRPr>
          </a:p>
          <a:p>
            <a:pPr marL="285750" indent="-285750">
              <a:lnSpc>
                <a:spcPct val="90000"/>
              </a:lnSpc>
              <a:spcBef>
                <a:spcPts val="1000"/>
              </a:spcBef>
            </a:pPr>
            <a:r>
              <a:rPr lang="en-US" sz="1800" dirty="0">
                <a:ea typeface="Calibri" panose="020F0502020204030204"/>
                <a:cs typeface="Calibri" panose="020F0502020204030204"/>
              </a:rPr>
              <a:t>Introductions</a:t>
            </a:r>
          </a:p>
          <a:p>
            <a:pPr marL="285750" indent="-285750">
              <a:lnSpc>
                <a:spcPct val="90000"/>
              </a:lnSpc>
              <a:spcBef>
                <a:spcPts val="1000"/>
              </a:spcBef>
            </a:pPr>
            <a:r>
              <a:rPr lang="en-US" sz="1800" dirty="0">
                <a:ea typeface="Calibri" panose="020F0502020204030204"/>
                <a:cs typeface="Calibri" panose="020F0502020204030204"/>
              </a:rPr>
              <a:t>Advantages of Ecommerce</a:t>
            </a:r>
          </a:p>
          <a:p>
            <a:pPr marL="285750" indent="-285750">
              <a:lnSpc>
                <a:spcPct val="90000"/>
              </a:lnSpc>
              <a:spcBef>
                <a:spcPts val="1000"/>
              </a:spcBef>
            </a:pPr>
            <a:r>
              <a:rPr lang="en-US" sz="1800" dirty="0">
                <a:ea typeface="Calibri" panose="020F0502020204030204"/>
                <a:cs typeface="Calibri" panose="020F0502020204030204"/>
              </a:rPr>
              <a:t>Features Of Ecommerce Sites</a:t>
            </a:r>
          </a:p>
          <a:p>
            <a:pPr marL="285750" indent="-285750">
              <a:lnSpc>
                <a:spcPct val="90000"/>
              </a:lnSpc>
              <a:spcBef>
                <a:spcPts val="1000"/>
              </a:spcBef>
            </a:pPr>
            <a:r>
              <a:rPr lang="en-US" sz="1800" dirty="0">
                <a:ea typeface="Calibri" panose="020F0502020204030204"/>
                <a:cs typeface="Calibri" panose="020F0502020204030204"/>
              </a:rPr>
              <a:t>Objective of E-commerce website</a:t>
            </a:r>
          </a:p>
          <a:p>
            <a:pPr marL="285750" indent="-285750">
              <a:lnSpc>
                <a:spcPct val="90000"/>
              </a:lnSpc>
              <a:spcBef>
                <a:spcPts val="1000"/>
              </a:spcBef>
            </a:pPr>
            <a:r>
              <a:rPr lang="en-US" sz="1800" dirty="0">
                <a:ea typeface="Calibri" panose="020F0502020204030204"/>
                <a:cs typeface="Calibri" panose="020F0502020204030204"/>
              </a:rPr>
              <a:t> DFD(0 Level , Level 1)</a:t>
            </a:r>
          </a:p>
          <a:p>
            <a:pPr marL="285750" indent="-285750">
              <a:lnSpc>
                <a:spcPct val="90000"/>
              </a:lnSpc>
              <a:spcBef>
                <a:spcPts val="1000"/>
              </a:spcBef>
            </a:pPr>
            <a:r>
              <a:rPr lang="en-US" sz="1800" dirty="0">
                <a:ea typeface="Calibri" panose="020F0502020204030204"/>
                <a:cs typeface="Calibri" panose="020F0502020204030204"/>
              </a:rPr>
              <a:t> DFD (Level 2)</a:t>
            </a:r>
          </a:p>
          <a:p>
            <a:pPr marL="285750" indent="-285750">
              <a:lnSpc>
                <a:spcPct val="90000"/>
              </a:lnSpc>
              <a:spcBef>
                <a:spcPts val="1000"/>
              </a:spcBef>
            </a:pPr>
            <a:r>
              <a:rPr lang="en-US" sz="1800" dirty="0">
                <a:ea typeface="Calibri" panose="020F0502020204030204"/>
                <a:cs typeface="Calibri" panose="020F0502020204030204"/>
              </a:rPr>
              <a:t> ERD</a:t>
            </a:r>
          </a:p>
          <a:p>
            <a:pPr marL="285750" indent="-285750">
              <a:lnSpc>
                <a:spcPct val="90000"/>
              </a:lnSpc>
              <a:spcBef>
                <a:spcPts val="1000"/>
              </a:spcBef>
            </a:pPr>
            <a:r>
              <a:rPr lang="en-US" sz="1800" dirty="0">
                <a:ea typeface="Calibri" panose="020F0502020204030204"/>
                <a:cs typeface="Calibri" panose="020F0502020204030204"/>
              </a:rPr>
              <a:t> Use case Diagram</a:t>
            </a:r>
          </a:p>
          <a:p>
            <a:pPr marL="285750" indent="-285750">
              <a:lnSpc>
                <a:spcPct val="90000"/>
              </a:lnSpc>
              <a:spcBef>
                <a:spcPts val="1000"/>
              </a:spcBef>
            </a:pPr>
            <a:r>
              <a:rPr lang="en-US" sz="1800" dirty="0" smtClean="0">
                <a:ea typeface="Calibri" panose="020F0502020204030204"/>
                <a:cs typeface="Calibri" panose="020F0502020204030204"/>
              </a:rPr>
              <a:t>Our Web Pages</a:t>
            </a:r>
            <a:endParaRPr lang="en-US" sz="1800" dirty="0">
              <a:ea typeface="Calibri" panose="020F0502020204030204"/>
              <a:cs typeface="Calibri" panose="020F0502020204030204"/>
            </a:endParaRPr>
          </a:p>
          <a:p>
            <a:pPr marL="285750" indent="-285750">
              <a:lnSpc>
                <a:spcPct val="90000"/>
              </a:lnSpc>
              <a:spcBef>
                <a:spcPts val="1000"/>
              </a:spcBef>
            </a:pPr>
            <a:r>
              <a:rPr lang="en-US" sz="1800" dirty="0">
                <a:ea typeface="Calibri" panose="020F0502020204030204"/>
                <a:cs typeface="Calibri" panose="020F0502020204030204"/>
              </a:rPr>
              <a:t>Future Scopes</a:t>
            </a:r>
          </a:p>
          <a:p>
            <a:pPr marL="285750" indent="-285750">
              <a:lnSpc>
                <a:spcPct val="90000"/>
              </a:lnSpc>
              <a:spcBef>
                <a:spcPts val="1000"/>
              </a:spcBef>
            </a:pPr>
            <a:r>
              <a:rPr lang="en-US" sz="1800" dirty="0">
                <a:ea typeface="Calibri" panose="020F0502020204030204"/>
                <a:cs typeface="Calibri" panose="020F0502020204030204"/>
              </a:rPr>
              <a:t>Conclusion</a:t>
            </a:r>
          </a:p>
          <a:p>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2781868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8692D6-72CB-A162-A040-3E70CA525ACC}"/>
              </a:ext>
            </a:extLst>
          </p:cNvPr>
          <p:cNvSpPr>
            <a:spLocks noGrp="1"/>
          </p:cNvSpPr>
          <p:nvPr>
            <p:ph type="title"/>
          </p:nvPr>
        </p:nvSpPr>
        <p:spPr/>
        <p:txBody>
          <a:bodyPr/>
          <a:lstStyle/>
          <a:p>
            <a:r>
              <a:rPr lang="en-US" sz="3200">
                <a:latin typeface="calibri light"/>
                <a:cs typeface="calibri light"/>
              </a:rPr>
              <a:t>Introduction</a:t>
            </a:r>
            <a:endParaRPr lang="en-US"/>
          </a:p>
        </p:txBody>
      </p:sp>
      <p:pic>
        <p:nvPicPr>
          <p:cNvPr id="5" name="Content Placeholder 4" descr="A hand holding a tablet&#10;&#10;Description automatically generated">
            <a:extLst>
              <a:ext uri="{FF2B5EF4-FFF2-40B4-BE49-F238E27FC236}">
                <a16:creationId xmlns="" xmlns:a16="http://schemas.microsoft.com/office/drawing/2014/main" id="{E5F25475-7DA2-494F-4497-0876446814DE}"/>
              </a:ext>
            </a:extLst>
          </p:cNvPr>
          <p:cNvPicPr>
            <a:picLocks noGrp="1" noChangeAspect="1"/>
          </p:cNvPicPr>
          <p:nvPr>
            <p:ph idx="1"/>
          </p:nvPr>
        </p:nvPicPr>
        <p:blipFill>
          <a:blip r:embed="rId2"/>
          <a:stretch>
            <a:fillRect/>
          </a:stretch>
        </p:blipFill>
        <p:spPr>
          <a:xfrm>
            <a:off x="5183449" y="4587"/>
            <a:ext cx="6175418" cy="6164686"/>
          </a:xfrm>
        </p:spPr>
      </p:pic>
      <p:sp>
        <p:nvSpPr>
          <p:cNvPr id="4" name="Text Placeholder 3">
            <a:extLst>
              <a:ext uri="{FF2B5EF4-FFF2-40B4-BE49-F238E27FC236}">
                <a16:creationId xmlns="" xmlns:a16="http://schemas.microsoft.com/office/drawing/2014/main" id="{52A7CFD8-BCC3-E962-9504-15D7DCF4DA0D}"/>
              </a:ext>
            </a:extLst>
          </p:cNvPr>
          <p:cNvSpPr>
            <a:spLocks noGrp="1"/>
          </p:cNvSpPr>
          <p:nvPr>
            <p:ph type="body" sz="half" idx="2"/>
          </p:nvPr>
        </p:nvSpPr>
        <p:spPr/>
        <p:txBody>
          <a:bodyPr vert="horz" lIns="91440" tIns="45720" rIns="91440" bIns="45720" rtlCol="0" anchor="t">
            <a:normAutofit/>
          </a:bodyPr>
          <a:lstStyle/>
          <a:p>
            <a:pPr>
              <a:lnSpc>
                <a:spcPct val="90000"/>
              </a:lnSpc>
              <a:spcBef>
                <a:spcPts val="1000"/>
              </a:spcBef>
            </a:pPr>
            <a:r>
              <a:rPr lang="en-US" sz="1200">
                <a:solidFill>
                  <a:srgbClr val="111111"/>
                </a:solidFill>
                <a:cs typeface="Calibri"/>
              </a:rPr>
              <a:t>An e-commerce shopping website is an online platform that allows users to browse, select, and purchase products or services from the comfort of their own devices. These websites serve as virtual marketplaces where businesses showcase their offerings, allowing consumers to explore various items, compare prices, read reviews, and make secure transactions.</a:t>
            </a:r>
          </a:p>
          <a:p>
            <a:pPr>
              <a:lnSpc>
                <a:spcPct val="90000"/>
              </a:lnSpc>
              <a:spcBef>
                <a:spcPts val="1000"/>
              </a:spcBef>
            </a:pPr>
            <a:r>
              <a:rPr lang="en-US" sz="1200">
                <a:solidFill>
                  <a:srgbClr val="111111"/>
                </a:solidFill>
                <a:cs typeface="Calibri"/>
              </a:rPr>
              <a:t>A successful e-commerce site offers a user-friendly interface, intuitive navigation, and a seamless shopping experience. It often incorporates features such as personalized recommendations, secure payment gateways, customer reviews, and efficient logistics for timely delivery. These platforms cater to a wide range of products, from electronics, apparel, and groceries to digital services, making shopping convenient and accessible for a global audience.</a:t>
            </a:r>
          </a:p>
          <a:p>
            <a:pPr>
              <a:lnSpc>
                <a:spcPct val="90000"/>
              </a:lnSpc>
              <a:spcBef>
                <a:spcPts val="1000"/>
              </a:spcBef>
            </a:pPr>
            <a:r>
              <a:rPr lang="en-US" sz="1600">
                <a:cs typeface="Calibri"/>
              </a:rPr>
              <a:t/>
            </a:r>
            <a:br>
              <a:rPr lang="en-US" sz="1600">
                <a:cs typeface="Calibri"/>
              </a:rPr>
            </a:br>
            <a:endParaRPr lang="en-US" sz="1600">
              <a:cs typeface="Calibri"/>
            </a:endParaRPr>
          </a:p>
        </p:txBody>
      </p:sp>
    </p:spTree>
    <p:extLst>
      <p:ext uri="{BB962C8B-B14F-4D97-AF65-F5344CB8AC3E}">
        <p14:creationId xmlns:p14="http://schemas.microsoft.com/office/powerpoint/2010/main" val="553042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5E83C8-06A1-2C0E-FE51-1E17A96B8156}"/>
              </a:ext>
            </a:extLst>
          </p:cNvPr>
          <p:cNvSpPr>
            <a:spLocks noGrp="1"/>
          </p:cNvSpPr>
          <p:nvPr>
            <p:ph type="title"/>
          </p:nvPr>
        </p:nvSpPr>
        <p:spPr/>
        <p:txBody>
          <a:bodyPr/>
          <a:lstStyle/>
          <a:p>
            <a:r>
              <a:rPr lang="en-US" sz="3200">
                <a:latin typeface="calibri light"/>
                <a:cs typeface="calibri light"/>
              </a:rPr>
              <a:t>Advantages Of            </a:t>
            </a:r>
            <a:br>
              <a:rPr lang="en-US" sz="3200">
                <a:latin typeface="calibri light"/>
                <a:cs typeface="calibri light"/>
              </a:rPr>
            </a:br>
            <a:r>
              <a:rPr lang="en-US" sz="3200">
                <a:latin typeface="calibri light"/>
                <a:cs typeface="calibri light"/>
              </a:rPr>
              <a:t>E-commerce</a:t>
            </a:r>
            <a:endParaRPr lang="en-US" sz="3200" b="0">
              <a:latin typeface="calibri light"/>
              <a:cs typeface="calibri light"/>
            </a:endParaRPr>
          </a:p>
          <a:p>
            <a:endParaRPr lang="en-US">
              <a:cs typeface="Calibri"/>
            </a:endParaRPr>
          </a:p>
        </p:txBody>
      </p:sp>
      <p:pic>
        <p:nvPicPr>
          <p:cNvPr id="5" name="Content Placeholder 4" descr="A person sitting at a desk looking at a computer screen&#10;&#10;Description automatically generated">
            <a:extLst>
              <a:ext uri="{FF2B5EF4-FFF2-40B4-BE49-F238E27FC236}">
                <a16:creationId xmlns="" xmlns:a16="http://schemas.microsoft.com/office/drawing/2014/main" id="{E90B4B45-2CFB-E6E5-5765-C835B094160C}"/>
              </a:ext>
            </a:extLst>
          </p:cNvPr>
          <p:cNvPicPr>
            <a:picLocks noGrp="1" noChangeAspect="1"/>
          </p:cNvPicPr>
          <p:nvPr>
            <p:ph idx="1"/>
          </p:nvPr>
        </p:nvPicPr>
        <p:blipFill>
          <a:blip r:embed="rId2"/>
          <a:stretch>
            <a:fillRect/>
          </a:stretch>
        </p:blipFill>
        <p:spPr>
          <a:xfrm>
            <a:off x="4300171" y="641018"/>
            <a:ext cx="7459014" cy="4387402"/>
          </a:xfrm>
        </p:spPr>
      </p:pic>
      <p:sp>
        <p:nvSpPr>
          <p:cNvPr id="4" name="Text Placeholder 3">
            <a:extLst>
              <a:ext uri="{FF2B5EF4-FFF2-40B4-BE49-F238E27FC236}">
                <a16:creationId xmlns="" xmlns:a16="http://schemas.microsoft.com/office/drawing/2014/main" id="{C650C6C2-A8D4-A3E2-1686-D79305666413}"/>
              </a:ext>
            </a:extLst>
          </p:cNvPr>
          <p:cNvSpPr>
            <a:spLocks noGrp="1"/>
          </p:cNvSpPr>
          <p:nvPr>
            <p:ph type="body" sz="half" idx="2"/>
          </p:nvPr>
        </p:nvSpPr>
        <p:spPr>
          <a:xfrm>
            <a:off x="223237" y="1392173"/>
            <a:ext cx="4397450" cy="4680331"/>
          </a:xfrm>
        </p:spPr>
        <p:txBody>
          <a:bodyPr vert="horz" lIns="91440" tIns="45720" rIns="91440" bIns="45720" rtlCol="0" anchor="t">
            <a:normAutofit/>
          </a:bodyPr>
          <a:lstStyle/>
          <a:p>
            <a:pPr marL="285750" indent="-285750">
              <a:lnSpc>
                <a:spcPct val="90000"/>
              </a:lnSpc>
              <a:spcBef>
                <a:spcPts val="1000"/>
              </a:spcBef>
              <a:buFont typeface="Arial,Sans-Serif"/>
              <a:buChar char="•"/>
            </a:pPr>
            <a:r>
              <a:rPr lang="en-US">
                <a:solidFill>
                  <a:srgbClr val="6C7778"/>
                </a:solidFill>
                <a:latin typeface="Times New Roman"/>
                <a:cs typeface="Times New Roman"/>
              </a:rPr>
              <a:t>Faster buying process</a:t>
            </a:r>
          </a:p>
          <a:p>
            <a:pPr marL="285750" indent="-285750">
              <a:lnSpc>
                <a:spcPct val="90000"/>
              </a:lnSpc>
              <a:spcBef>
                <a:spcPts val="1000"/>
              </a:spcBef>
              <a:buFont typeface="Arial,Sans-Serif"/>
              <a:buChar char="•"/>
            </a:pPr>
            <a:r>
              <a:rPr lang="en-US">
                <a:solidFill>
                  <a:srgbClr val="6C7778"/>
                </a:solidFill>
                <a:latin typeface="Times New Roman"/>
                <a:cs typeface="Times New Roman"/>
              </a:rPr>
              <a:t>Store and product listing creation</a:t>
            </a:r>
          </a:p>
          <a:p>
            <a:pPr marL="285750" indent="-285750">
              <a:lnSpc>
                <a:spcPct val="90000"/>
              </a:lnSpc>
              <a:spcBef>
                <a:spcPts val="1000"/>
              </a:spcBef>
              <a:buFont typeface="Arial,Sans-Serif"/>
              <a:buChar char="•"/>
            </a:pPr>
            <a:r>
              <a:rPr lang="en-US">
                <a:solidFill>
                  <a:srgbClr val="6C7778"/>
                </a:solidFill>
                <a:latin typeface="Times New Roman"/>
                <a:cs typeface="Times New Roman"/>
              </a:rPr>
              <a:t>Cost reduction</a:t>
            </a:r>
          </a:p>
          <a:p>
            <a:pPr marL="285750" indent="-285750">
              <a:lnSpc>
                <a:spcPct val="90000"/>
              </a:lnSpc>
              <a:spcBef>
                <a:spcPts val="1000"/>
              </a:spcBef>
              <a:buFont typeface="Arial,Sans-Serif"/>
              <a:buChar char="•"/>
            </a:pPr>
            <a:r>
              <a:rPr lang="en-US">
                <a:solidFill>
                  <a:srgbClr val="6C7778"/>
                </a:solidFill>
                <a:latin typeface="Times New Roman"/>
                <a:cs typeface="Times New Roman"/>
              </a:rPr>
              <a:t>Affordable advertising and marketing</a:t>
            </a:r>
          </a:p>
          <a:p>
            <a:pPr marL="285750" indent="-285750">
              <a:lnSpc>
                <a:spcPct val="90000"/>
              </a:lnSpc>
              <a:spcBef>
                <a:spcPts val="1000"/>
              </a:spcBef>
              <a:buFont typeface="Arial,Sans-Serif"/>
              <a:buChar char="•"/>
            </a:pPr>
            <a:r>
              <a:rPr lang="en-US">
                <a:solidFill>
                  <a:srgbClr val="6C7778"/>
                </a:solidFill>
                <a:latin typeface="Times New Roman"/>
                <a:cs typeface="Times New Roman"/>
              </a:rPr>
              <a:t>Flexibility for customers</a:t>
            </a:r>
          </a:p>
          <a:p>
            <a:pPr marL="285750" indent="-285750">
              <a:lnSpc>
                <a:spcPct val="90000"/>
              </a:lnSpc>
              <a:spcBef>
                <a:spcPts val="1000"/>
              </a:spcBef>
              <a:buFont typeface="Arial,Sans-Serif"/>
              <a:buChar char="•"/>
            </a:pPr>
            <a:r>
              <a:rPr lang="en-US">
                <a:solidFill>
                  <a:srgbClr val="6C7778"/>
                </a:solidFill>
                <a:latin typeface="Times New Roman"/>
                <a:cs typeface="Times New Roman"/>
              </a:rPr>
              <a:t>No reach limitations</a:t>
            </a:r>
          </a:p>
          <a:p>
            <a:pPr marL="285750" indent="-285750">
              <a:lnSpc>
                <a:spcPct val="90000"/>
              </a:lnSpc>
              <a:spcBef>
                <a:spcPts val="1000"/>
              </a:spcBef>
              <a:buFont typeface="Arial,Sans-Serif"/>
              <a:buChar char="•"/>
            </a:pPr>
            <a:r>
              <a:rPr lang="en-US">
                <a:solidFill>
                  <a:srgbClr val="6C7778"/>
                </a:solidFill>
                <a:latin typeface="Times New Roman"/>
                <a:cs typeface="Times New Roman"/>
              </a:rPr>
              <a:t>Product and price comparison</a:t>
            </a:r>
          </a:p>
          <a:p>
            <a:pPr marL="285750" indent="-285750">
              <a:lnSpc>
                <a:spcPct val="90000"/>
              </a:lnSpc>
              <a:spcBef>
                <a:spcPts val="1000"/>
              </a:spcBef>
              <a:buFont typeface="Arial,Sans-Serif"/>
              <a:buChar char="•"/>
            </a:pPr>
            <a:r>
              <a:rPr lang="en-US">
                <a:solidFill>
                  <a:srgbClr val="6C7778"/>
                </a:solidFill>
                <a:latin typeface="Times New Roman"/>
                <a:cs typeface="Times New Roman"/>
              </a:rPr>
              <a:t>Faster response to buyer/market demands</a:t>
            </a:r>
          </a:p>
          <a:p>
            <a:pPr marL="285750" indent="-285750">
              <a:lnSpc>
                <a:spcPct val="90000"/>
              </a:lnSpc>
              <a:spcBef>
                <a:spcPts val="1000"/>
              </a:spcBef>
              <a:buFont typeface="Arial,Sans-Serif"/>
              <a:buChar char="•"/>
            </a:pPr>
            <a:r>
              <a:rPr lang="en-US">
                <a:solidFill>
                  <a:srgbClr val="6C7778"/>
                </a:solidFill>
                <a:latin typeface="Times New Roman"/>
                <a:cs typeface="Times New Roman"/>
              </a:rPr>
              <a:t>Several payment modes</a:t>
            </a:r>
          </a:p>
          <a:p>
            <a:pPr marL="285750" indent="-285750">
              <a:lnSpc>
                <a:spcPct val="90000"/>
              </a:lnSpc>
              <a:spcBef>
                <a:spcPts val="1000"/>
              </a:spcBef>
              <a:buFont typeface="Arial,Sans-Serif"/>
              <a:buChar char="•"/>
            </a:pPr>
            <a:r>
              <a:rPr lang="en-US">
                <a:solidFill>
                  <a:srgbClr val="6C7778"/>
                </a:solidFill>
                <a:latin typeface="Times New Roman"/>
                <a:cs typeface="Times New Roman"/>
              </a:rPr>
              <a:t>Enables easy exports</a:t>
            </a:r>
          </a:p>
          <a:p>
            <a:pPr>
              <a:lnSpc>
                <a:spcPct val="90000"/>
              </a:lnSpc>
              <a:spcBef>
                <a:spcPts val="1000"/>
              </a:spcBef>
            </a:pPr>
            <a:endParaRPr lang="en-US" sz="1600">
              <a:cs typeface="Calibri"/>
            </a:endParaRPr>
          </a:p>
          <a:p>
            <a:endParaRPr lang="en-US">
              <a:cs typeface="Calibri"/>
            </a:endParaRPr>
          </a:p>
        </p:txBody>
      </p:sp>
    </p:spTree>
    <p:extLst>
      <p:ext uri="{BB962C8B-B14F-4D97-AF65-F5344CB8AC3E}">
        <p14:creationId xmlns:p14="http://schemas.microsoft.com/office/powerpoint/2010/main" val="120347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158C92-AD37-C978-5442-181316918F80}"/>
              </a:ext>
            </a:extLst>
          </p:cNvPr>
          <p:cNvSpPr>
            <a:spLocks noGrp="1"/>
          </p:cNvSpPr>
          <p:nvPr>
            <p:ph type="title"/>
          </p:nvPr>
        </p:nvSpPr>
        <p:spPr/>
        <p:txBody>
          <a:bodyPr/>
          <a:lstStyle/>
          <a:p>
            <a:r>
              <a:rPr lang="en-US" sz="2800" b="1" u="sng"/>
              <a:t>Advantages of E-commerce</a:t>
            </a:r>
            <a:endParaRPr lang="en-US" sz="2800" u="sng">
              <a:cs typeface="Calibri"/>
            </a:endParaRPr>
          </a:p>
          <a:p>
            <a:endParaRPr lang="en-US" sz="2400">
              <a:cs typeface="Calibri"/>
            </a:endParaRPr>
          </a:p>
        </p:txBody>
      </p:sp>
      <p:sp>
        <p:nvSpPr>
          <p:cNvPr id="3" name="Content Placeholder 2">
            <a:extLst>
              <a:ext uri="{FF2B5EF4-FFF2-40B4-BE49-F238E27FC236}">
                <a16:creationId xmlns="" xmlns:a16="http://schemas.microsoft.com/office/drawing/2014/main" id="{A8C3DC40-331C-997C-2D98-CA3671EE4F98}"/>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q"/>
            </a:pPr>
            <a:r>
              <a:rPr lang="en-US" sz="1700" b="1"/>
              <a:t>Faster buying process</a:t>
            </a:r>
            <a:endParaRPr lang="en-US">
              <a:cs typeface="Calibri"/>
            </a:endParaRPr>
          </a:p>
          <a:p>
            <a:pPr>
              <a:buFont typeface="Wingdings" panose="020B0604020202020204" pitchFamily="34" charset="0"/>
              <a:buChar char="q"/>
            </a:pPr>
            <a:r>
              <a:rPr lang="en-US" sz="1200">
                <a:solidFill>
                  <a:srgbClr val="1E1A1A"/>
                </a:solidFill>
                <a:ea typeface="+mn-lt"/>
                <a:cs typeface="+mn-lt"/>
              </a:rPr>
              <a:t>Shoppers can find what they want more quickly and simply by browsing a range of things rapidly and buying what they want at once. Customers can shop online for things that are unavailable locally or are only available in distant physical stores.</a:t>
            </a:r>
            <a:endParaRPr lang="en-US">
              <a:cs typeface="Calibri"/>
            </a:endParaRPr>
          </a:p>
          <a:p>
            <a:pPr>
              <a:buFont typeface="Wingdings" panose="020B0604020202020204" pitchFamily="34" charset="0"/>
              <a:buChar char="q"/>
            </a:pPr>
            <a:r>
              <a:rPr lang="en-US" sz="1200">
                <a:solidFill>
                  <a:srgbClr val="1E1A1A"/>
                </a:solidFill>
                <a:ea typeface="+mn-lt"/>
                <a:cs typeface="+mn-lt"/>
              </a:rPr>
              <a:t>E-business benefits include making it easier to choose from a variety of products and to get the order delivered. Finding an item, reading the description, and adding it to your cart all take very little time. Having the thing and not having to drive far makes the buyer happy in the end.</a:t>
            </a:r>
            <a:endParaRPr lang="en-US">
              <a:cs typeface="Calibri"/>
            </a:endParaRPr>
          </a:p>
          <a:p>
            <a:pPr>
              <a:buFont typeface="Wingdings" panose="020B0604020202020204" pitchFamily="34" charset="0"/>
              <a:buChar char="q"/>
            </a:pPr>
            <a:r>
              <a:rPr lang="en-US" sz="1700" b="1"/>
              <a:t>Cost reduction</a:t>
            </a:r>
            <a:endParaRPr lang="en-US">
              <a:cs typeface="Calibri"/>
            </a:endParaRPr>
          </a:p>
          <a:p>
            <a:pPr>
              <a:buFont typeface="Wingdings" panose="020B0604020202020204" pitchFamily="34" charset="0"/>
              <a:buChar char="q"/>
            </a:pPr>
            <a:r>
              <a:rPr lang="en-US" sz="1200">
                <a:solidFill>
                  <a:srgbClr val="1E1A1A"/>
                </a:solidFill>
                <a:ea typeface="+mn-lt"/>
                <a:cs typeface="+mn-lt"/>
              </a:rPr>
              <a:t>Cost reduction is one of the main benefits of eCommerce for businesses that keeps sellers engaged in online selling. Many vendors spend a lot on upkeep for their physical business. They may need to pay more upfront expenditures like rent, repairs, store design, inventory, etc. In many circumstances, merchants don’t get the required earnings and ROI even after spending on services, stock, maintenance, and labor.</a:t>
            </a:r>
          </a:p>
          <a:p>
            <a:pPr>
              <a:buFont typeface="Wingdings" panose="020B0604020202020204" pitchFamily="34" charset="0"/>
              <a:buChar char="q"/>
            </a:pPr>
            <a:r>
              <a:rPr lang="en-US" sz="1700" b="1">
                <a:solidFill>
                  <a:srgbClr val="000000"/>
                </a:solidFill>
              </a:rPr>
              <a:t>Several payment methods</a:t>
            </a:r>
            <a:endParaRPr lang="en-US" sz="1200">
              <a:solidFill>
                <a:srgbClr val="1E1A1A"/>
              </a:solidFill>
              <a:cs typeface="Calibri"/>
            </a:endParaRPr>
          </a:p>
          <a:p>
            <a:pPr>
              <a:buFont typeface="Wingdings" panose="020B0604020202020204" pitchFamily="34" charset="0"/>
              <a:buChar char="q"/>
            </a:pPr>
            <a:endParaRPr lang="en-US" sz="1200">
              <a:solidFill>
                <a:srgbClr val="1E1A1A"/>
              </a:solidFill>
              <a:cs typeface="Calibri"/>
            </a:endParaRPr>
          </a:p>
          <a:p>
            <a:pPr>
              <a:buFont typeface="Wingdings" panose="020B0604020202020204" pitchFamily="34" charset="0"/>
              <a:buChar char="q"/>
            </a:pPr>
            <a:r>
              <a:rPr lang="en-US" sz="1200">
                <a:solidFill>
                  <a:srgbClr val="1E1A1A"/>
                </a:solidFill>
                <a:ea typeface="+mn-lt"/>
                <a:cs typeface="+mn-lt"/>
              </a:rPr>
              <a:t>eCommerce marketplaces accept a variety of payment methods, including UPI, pay later credit, cash on delivery, card on delivery, net banking, and EMIs on credit or debit cards. Sometimes a customer proceeds to the checkout page without completing the transaction. Here, you can call or email consumers to remind them to complete their purchases.</a:t>
            </a:r>
            <a:endParaRPr lang="en-US">
              <a:cs typeface="Calibri"/>
            </a:endParaRPr>
          </a:p>
        </p:txBody>
      </p:sp>
    </p:spTree>
    <p:extLst>
      <p:ext uri="{BB962C8B-B14F-4D97-AF65-F5344CB8AC3E}">
        <p14:creationId xmlns:p14="http://schemas.microsoft.com/office/powerpoint/2010/main" val="689570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931BD5-4FB2-9863-5ADA-7DC89A21F6AA}"/>
              </a:ext>
            </a:extLst>
          </p:cNvPr>
          <p:cNvSpPr>
            <a:spLocks noGrp="1"/>
          </p:cNvSpPr>
          <p:nvPr>
            <p:ph type="title"/>
          </p:nvPr>
        </p:nvSpPr>
        <p:spPr/>
        <p:txBody>
          <a:bodyPr/>
          <a:lstStyle/>
          <a:p>
            <a:r>
              <a:rPr lang="en-US" sz="2400" b="1" u="sng">
                <a:solidFill>
                  <a:srgbClr val="252525"/>
                </a:solidFill>
                <a:latin typeface="calibri light"/>
                <a:cs typeface="calibri light"/>
              </a:rPr>
              <a:t>Features For E-commerce Sites</a:t>
            </a:r>
            <a:endParaRPr lang="en-US" u="sng">
              <a:cs typeface="Calibri"/>
            </a:endParaRPr>
          </a:p>
        </p:txBody>
      </p:sp>
      <p:sp>
        <p:nvSpPr>
          <p:cNvPr id="3" name="Content Placeholder 2">
            <a:extLst>
              <a:ext uri="{FF2B5EF4-FFF2-40B4-BE49-F238E27FC236}">
                <a16:creationId xmlns="" xmlns:a16="http://schemas.microsoft.com/office/drawing/2014/main" id="{BB88A9A6-1340-6F6F-538E-081D8056B5D0}"/>
              </a:ext>
            </a:extLst>
          </p:cNvPr>
          <p:cNvSpPr>
            <a:spLocks noGrp="1"/>
          </p:cNvSpPr>
          <p:nvPr>
            <p:ph idx="1"/>
          </p:nvPr>
        </p:nvSpPr>
        <p:spPr/>
        <p:txBody>
          <a:bodyPr vert="horz" lIns="91440" tIns="45720" rIns="91440" bIns="45720" rtlCol="0" anchor="t">
            <a:normAutofit/>
          </a:bodyPr>
          <a:lstStyle/>
          <a:p>
            <a:pPr>
              <a:lnSpc>
                <a:spcPct val="90000"/>
              </a:lnSpc>
              <a:spcBef>
                <a:spcPts val="1000"/>
              </a:spcBef>
              <a:buFont typeface="Wingdings" panose="020B0604020202020204" pitchFamily="34" charset="0"/>
              <a:buChar char="q"/>
            </a:pPr>
            <a:r>
              <a:rPr lang="en-US" sz="2400" dirty="0">
                <a:cs typeface="Calibri"/>
              </a:rPr>
              <a:t>1. User-Friendly Design</a:t>
            </a:r>
            <a:endParaRPr lang="en-US" dirty="0"/>
          </a:p>
          <a:p>
            <a:pPr>
              <a:lnSpc>
                <a:spcPct val="90000"/>
              </a:lnSpc>
              <a:spcBef>
                <a:spcPts val="1000"/>
              </a:spcBef>
              <a:buFont typeface="Wingdings" panose="020B0604020202020204" pitchFamily="34" charset="0"/>
              <a:buChar char="q"/>
            </a:pPr>
            <a:r>
              <a:rPr lang="en-US" sz="1400" dirty="0">
                <a:ea typeface="+mn-lt"/>
                <a:cs typeface="+mn-lt"/>
              </a:rPr>
              <a:t>A user-friendly website makes it easy for users to look for information using any device. Because your website is easy to use, users spend more time interacting with your website, eventually resulting in conversions.</a:t>
            </a:r>
            <a:endParaRPr lang="en-US" sz="1400" dirty="0">
              <a:cs typeface="Calibri"/>
            </a:endParaRPr>
          </a:p>
          <a:p>
            <a:pPr>
              <a:buFont typeface="Wingdings" panose="020B0604020202020204" pitchFamily="34" charset="0"/>
              <a:buChar char="q"/>
            </a:pPr>
            <a:r>
              <a:rPr lang="en-US" b="1" dirty="0">
                <a:solidFill>
                  <a:srgbClr val="111111"/>
                </a:solidFill>
              </a:rPr>
              <a:t>Characteristics of a User-Friendly Website</a:t>
            </a:r>
            <a:endParaRPr lang="en-US" dirty="0">
              <a:cs typeface="Calibri"/>
            </a:endParaRPr>
          </a:p>
          <a:p>
            <a:pPr>
              <a:buFont typeface="Wingdings" panose="020B0604020202020204" pitchFamily="34" charset="0"/>
              <a:buChar char="q"/>
            </a:pPr>
            <a:r>
              <a:rPr lang="en-US" sz="1400" b="1" dirty="0">
                <a:ea typeface="+mn-lt"/>
                <a:cs typeface="+mn-lt"/>
              </a:rPr>
              <a:t>Quick page load time. </a:t>
            </a:r>
            <a:r>
              <a:rPr lang="en-US" sz="1400" dirty="0">
                <a:ea typeface="+mn-lt"/>
                <a:cs typeface="+mn-lt"/>
              </a:rPr>
              <a:t>A slow-loading website is one of the top reasons why visitors leave a website without engaging. Users are accustomed to getting information quickly. A slow-loading website would drive them towards competitors.</a:t>
            </a:r>
            <a:endParaRPr lang="en-US" dirty="0">
              <a:cs typeface="Calibri"/>
            </a:endParaRPr>
          </a:p>
          <a:p>
            <a:pPr>
              <a:buFont typeface="Wingdings" panose="020B0604020202020204" pitchFamily="34" charset="0"/>
              <a:buChar char="q"/>
            </a:pPr>
            <a:r>
              <a:rPr lang="en-US" sz="1400" b="1" dirty="0">
                <a:ea typeface="+mn-lt"/>
                <a:cs typeface="+mn-lt"/>
              </a:rPr>
              <a:t>Easy to navigate. </a:t>
            </a:r>
            <a:r>
              <a:rPr lang="en-US" sz="1400" dirty="0">
                <a:ea typeface="+mn-lt"/>
                <a:cs typeface="+mn-lt"/>
              </a:rPr>
              <a:t>Users and search engines should be able to find information quickly. The layout of the page should be intuitive and not hide information.</a:t>
            </a:r>
            <a:endParaRPr lang="en-US" dirty="0">
              <a:cs typeface="Calibri"/>
            </a:endParaRPr>
          </a:p>
          <a:p>
            <a:pPr>
              <a:buFont typeface="Wingdings" panose="020B0604020202020204" pitchFamily="34" charset="0"/>
              <a:buChar char="q"/>
            </a:pPr>
            <a:r>
              <a:rPr lang="en-US" sz="1400" b="1" dirty="0">
                <a:ea typeface="+mn-lt"/>
                <a:cs typeface="+mn-lt"/>
              </a:rPr>
              <a:t>Accessible to all people and devices. </a:t>
            </a:r>
            <a:r>
              <a:rPr lang="en-US" sz="1400" dirty="0">
                <a:ea typeface="+mn-lt"/>
                <a:cs typeface="+mn-lt"/>
              </a:rPr>
              <a:t>More than half of the global population accesses the internet through their mobile phones. Additionally, </a:t>
            </a:r>
            <a:r>
              <a:rPr lang="en-US" sz="1400" dirty="0">
                <a:ea typeface="+mn-lt"/>
                <a:cs typeface="+mn-lt"/>
                <a:hlinkClick r:id="rId2"/>
              </a:rPr>
              <a:t>one in four people in the United States</a:t>
            </a:r>
            <a:r>
              <a:rPr lang="en-US" sz="1400" dirty="0">
                <a:ea typeface="+mn-lt"/>
                <a:cs typeface="+mn-lt"/>
              </a:rPr>
              <a:t> has some form of disability. A user-friendly website can reach all audiences using different kinds of devices and follows accessibility guidelines.</a:t>
            </a:r>
            <a:endParaRPr lang="en-US" dirty="0">
              <a:cs typeface="Calibri"/>
            </a:endParaRPr>
          </a:p>
          <a:p>
            <a:pPr marL="0" indent="0">
              <a:buNone/>
            </a:pPr>
            <a:endParaRPr lang="en-US">
              <a:cs typeface="Calibri"/>
            </a:endParaRPr>
          </a:p>
        </p:txBody>
      </p:sp>
    </p:spTree>
    <p:extLst>
      <p:ext uri="{BB962C8B-B14F-4D97-AF65-F5344CB8AC3E}">
        <p14:creationId xmlns:p14="http://schemas.microsoft.com/office/powerpoint/2010/main" val="2725798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3966D5-9AEE-E0F9-91EC-45A54FFB5F45}"/>
              </a:ext>
            </a:extLst>
          </p:cNvPr>
          <p:cNvSpPr>
            <a:spLocks noGrp="1"/>
          </p:cNvSpPr>
          <p:nvPr>
            <p:ph type="title"/>
          </p:nvPr>
        </p:nvSpPr>
        <p:spPr/>
        <p:txBody>
          <a:bodyPr/>
          <a:lstStyle/>
          <a:p>
            <a:r>
              <a:rPr lang="en-US" sz="2400" b="1">
                <a:latin typeface="calibri light"/>
                <a:cs typeface="calibri light"/>
              </a:rPr>
              <a:t>2. Mobile-Friendly Features</a:t>
            </a:r>
            <a:endParaRPr lang="en-US"/>
          </a:p>
        </p:txBody>
      </p:sp>
      <p:sp>
        <p:nvSpPr>
          <p:cNvPr id="3" name="Content Placeholder 2">
            <a:extLst>
              <a:ext uri="{FF2B5EF4-FFF2-40B4-BE49-F238E27FC236}">
                <a16:creationId xmlns="" xmlns:a16="http://schemas.microsoft.com/office/drawing/2014/main" id="{8F86D849-FE21-4EA0-DA83-DBDD7A4C42F3}"/>
              </a:ext>
            </a:extLst>
          </p:cNvPr>
          <p:cNvSpPr>
            <a:spLocks noGrp="1"/>
          </p:cNvSpPr>
          <p:nvPr>
            <p:ph idx="1"/>
          </p:nvPr>
        </p:nvSpPr>
        <p:spPr/>
        <p:txBody>
          <a:bodyPr vert="horz" lIns="91440" tIns="45720" rIns="91440" bIns="45720" rtlCol="0" anchor="t">
            <a:normAutofit/>
          </a:bodyPr>
          <a:lstStyle/>
          <a:p>
            <a:pPr>
              <a:buFont typeface="Wingdings" panose="020B0604020202020204" pitchFamily="34" charset="0"/>
              <a:buChar char="q"/>
            </a:pPr>
            <a:r>
              <a:rPr lang="en-US" sz="1500" b="1" dirty="0">
                <a:solidFill>
                  <a:srgbClr val="053141"/>
                </a:solidFill>
              </a:rPr>
              <a:t>Easy Accessibility</a:t>
            </a:r>
            <a:endParaRPr lang="en-US" dirty="0">
              <a:cs typeface="Calibri"/>
            </a:endParaRPr>
          </a:p>
          <a:p>
            <a:pPr>
              <a:buFont typeface="Wingdings" panose="020B0604020202020204" pitchFamily="34" charset="0"/>
              <a:buChar char="q"/>
            </a:pPr>
            <a:r>
              <a:rPr lang="en-US" sz="1200" dirty="0">
                <a:solidFill>
                  <a:srgbClr val="696969"/>
                </a:solidFill>
                <a:ea typeface="+mn-lt"/>
                <a:cs typeface="+mn-lt"/>
              </a:rPr>
              <a:t>A mobile ecommerce website is easier to access than those that do not take advantage of modern web design techniques. You no longer need to worry about loading issues, slow websites, and popups while browsing. If you are using a mobile device or tablet, you simply open the URL provided by your phone or tablet browser, tap the link, and surf freely.</a:t>
            </a:r>
            <a:endParaRPr lang="en-US" sz="1200">
              <a:solidFill>
                <a:srgbClr val="696969"/>
              </a:solidFill>
              <a:ea typeface="+mn-lt"/>
              <a:cs typeface="+mn-lt"/>
            </a:endParaRPr>
          </a:p>
          <a:p>
            <a:pPr>
              <a:buFont typeface="Wingdings" panose="020B0604020202020204" pitchFamily="34" charset="0"/>
              <a:buChar char="q"/>
            </a:pPr>
            <a:r>
              <a:rPr lang="en-US" sz="1500" b="1" dirty="0">
                <a:solidFill>
                  <a:srgbClr val="053141"/>
                </a:solidFill>
              </a:rPr>
              <a:t>Better Search Engine Optimization (SEO)</a:t>
            </a:r>
            <a:endParaRPr lang="en-US" sz="1200">
              <a:solidFill>
                <a:srgbClr val="696969"/>
              </a:solidFill>
              <a:cs typeface="Calibri"/>
            </a:endParaRPr>
          </a:p>
          <a:p>
            <a:pPr>
              <a:buFont typeface="Wingdings" panose="020B0604020202020204" pitchFamily="34" charset="0"/>
              <a:buChar char="q"/>
            </a:pPr>
            <a:r>
              <a:rPr lang="en-US" sz="1200" dirty="0">
                <a:solidFill>
                  <a:srgbClr val="696969"/>
                </a:solidFill>
                <a:ea typeface="+mn-lt"/>
                <a:cs typeface="+mn-lt"/>
              </a:rPr>
              <a:t>A mobile-friendly website is more likely to rank higher and appear at the top of search results on Google and other search engines. Because mobile users tend to type keywords rather than navigate links, a mobile-friendly site can generate more traffic and sales. Since mobile searches are already a big deal, having a mobile-friendly website increases the likelihood your company will appear in relevant searches.</a:t>
            </a:r>
            <a:endParaRPr lang="en-US" sz="1200">
              <a:solidFill>
                <a:srgbClr val="696969"/>
              </a:solidFill>
              <a:ea typeface="+mn-lt"/>
              <a:cs typeface="+mn-lt"/>
            </a:endParaRPr>
          </a:p>
          <a:p>
            <a:pPr>
              <a:buFont typeface="Wingdings" panose="020B0604020202020204" pitchFamily="34" charset="0"/>
              <a:buChar char="q"/>
            </a:pPr>
            <a:r>
              <a:rPr lang="en-US" sz="1500" b="1" dirty="0">
                <a:solidFill>
                  <a:srgbClr val="053141"/>
                </a:solidFill>
              </a:rPr>
              <a:t>Better User Experience</a:t>
            </a:r>
            <a:endParaRPr lang="en-US" sz="1200">
              <a:solidFill>
                <a:srgbClr val="696969"/>
              </a:solidFill>
              <a:cs typeface="Calibri"/>
            </a:endParaRPr>
          </a:p>
          <a:p>
            <a:pPr>
              <a:buFont typeface="Wingdings" panose="020B0604020202020204" pitchFamily="34" charset="0"/>
              <a:buChar char="q"/>
            </a:pPr>
            <a:r>
              <a:rPr lang="en-US" sz="1200" dirty="0">
                <a:solidFill>
                  <a:srgbClr val="696969"/>
                </a:solidFill>
                <a:ea typeface="+mn-lt"/>
                <a:cs typeface="+mn-lt"/>
              </a:rPr>
              <a:t>Mobile websites give users a much better user experience than desktop versions. Users often search online for products or services using their phones. When they find the product or service they were looking for, they want to buy it without having to navigate away from the mobile screen. Having a mobile version gives them a seamless transition between devices while browsing the website.</a:t>
            </a:r>
            <a:endParaRPr lang="en-US" sz="1200">
              <a:solidFill>
                <a:srgbClr val="696969"/>
              </a:solidFill>
              <a:ea typeface="+mn-lt"/>
              <a:cs typeface="+mn-lt"/>
            </a:endParaRPr>
          </a:p>
          <a:p>
            <a:pPr>
              <a:buFont typeface="Wingdings" panose="020B0604020202020204" pitchFamily="34" charset="0"/>
              <a:buChar char="q"/>
            </a:pPr>
            <a:r>
              <a:rPr lang="en-US" sz="1500" b="1" dirty="0">
                <a:solidFill>
                  <a:srgbClr val="053141"/>
                </a:solidFill>
              </a:rPr>
              <a:t>Increased Conversion Rate</a:t>
            </a:r>
            <a:endParaRPr lang="en-US" sz="1200">
              <a:solidFill>
                <a:srgbClr val="696969"/>
              </a:solidFill>
              <a:cs typeface="Calibri"/>
            </a:endParaRPr>
          </a:p>
          <a:p>
            <a:pPr>
              <a:buFont typeface="Wingdings" panose="020B0604020202020204" pitchFamily="34" charset="0"/>
              <a:buChar char="q"/>
            </a:pPr>
            <a:r>
              <a:rPr lang="en-US" sz="1200" dirty="0">
                <a:solidFill>
                  <a:srgbClr val="696969"/>
                </a:solidFill>
                <a:ea typeface="+mn-lt"/>
                <a:cs typeface="+mn-lt"/>
              </a:rPr>
              <a:t>In addition, smartphone users are much more likely to purchase items compared to those using laptops or desktops. A well-designed mobile site will increase conversions.</a:t>
            </a:r>
            <a:endParaRPr lang="en-US" dirty="0">
              <a:cs typeface="Calibri"/>
            </a:endParaRPr>
          </a:p>
        </p:txBody>
      </p:sp>
    </p:spTree>
    <p:extLst>
      <p:ext uri="{BB962C8B-B14F-4D97-AF65-F5344CB8AC3E}">
        <p14:creationId xmlns:p14="http://schemas.microsoft.com/office/powerpoint/2010/main" val="255785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CEEA77-CED8-6304-FDE5-AA595A8B609B}"/>
              </a:ext>
            </a:extLst>
          </p:cNvPr>
          <p:cNvSpPr>
            <a:spLocks noGrp="1"/>
          </p:cNvSpPr>
          <p:nvPr>
            <p:ph type="title"/>
          </p:nvPr>
        </p:nvSpPr>
        <p:spPr/>
        <p:txBody>
          <a:bodyPr/>
          <a:lstStyle/>
          <a:p>
            <a:r>
              <a:rPr lang="en-US" sz="2400" b="1">
                <a:latin typeface="calibri light"/>
                <a:cs typeface="calibri light"/>
              </a:rPr>
              <a:t>3. Multiple Payment Options</a:t>
            </a:r>
            <a:endParaRPr lang="en-US"/>
          </a:p>
        </p:txBody>
      </p:sp>
      <p:sp>
        <p:nvSpPr>
          <p:cNvPr id="3" name="Content Placeholder 2">
            <a:extLst>
              <a:ext uri="{FF2B5EF4-FFF2-40B4-BE49-F238E27FC236}">
                <a16:creationId xmlns="" xmlns:a16="http://schemas.microsoft.com/office/drawing/2014/main" id="{323EF5E0-8E68-DFE9-66FD-D3EE5FA6D495}"/>
              </a:ext>
            </a:extLst>
          </p:cNvPr>
          <p:cNvSpPr>
            <a:spLocks noGrp="1"/>
          </p:cNvSpPr>
          <p:nvPr>
            <p:ph idx="1"/>
          </p:nvPr>
        </p:nvSpPr>
        <p:spPr>
          <a:xfrm>
            <a:off x="373488" y="1213840"/>
            <a:ext cx="11208912" cy="5502610"/>
          </a:xfrm>
        </p:spPr>
        <p:txBody>
          <a:bodyPr vert="horz" lIns="91440" tIns="45720" rIns="91440" bIns="45720" rtlCol="0" anchor="t">
            <a:normAutofit fontScale="55000" lnSpcReduction="20000"/>
          </a:bodyPr>
          <a:lstStyle/>
          <a:p>
            <a:r>
              <a:rPr lang="en-US" sz="2400" dirty="0">
                <a:solidFill>
                  <a:srgbClr val="404458"/>
                </a:solidFill>
                <a:ea typeface="+mn-lt"/>
                <a:cs typeface="+mn-lt"/>
              </a:rPr>
              <a:t>In today’s fast-paced and digitally-driven world, businesses need to adapt to changing consumer preferences and expectations. One key aspect of customer satisfaction is the availability of</a:t>
            </a:r>
            <a:r>
              <a:rPr lang="en-US" sz="2400" b="1" dirty="0">
                <a:solidFill>
                  <a:srgbClr val="404458"/>
                </a:solidFill>
                <a:ea typeface="+mn-lt"/>
                <a:cs typeface="+mn-lt"/>
                <a:hlinkClick r:id="rId2"/>
              </a:rPr>
              <a:t> multiple payment options</a:t>
            </a:r>
            <a:r>
              <a:rPr lang="en-US" sz="2400" dirty="0">
                <a:solidFill>
                  <a:srgbClr val="404458"/>
                </a:solidFill>
                <a:ea typeface="+mn-lt"/>
                <a:cs typeface="+mn-lt"/>
              </a:rPr>
              <a:t>. Gone are the days when cash or checks were the only accepted forms of payment.</a:t>
            </a:r>
            <a:endParaRPr lang="en-US" b="1" dirty="0">
              <a:solidFill>
                <a:srgbClr val="404458"/>
              </a:solidFill>
              <a:latin typeface="Segoe UI"/>
              <a:cs typeface="Segoe UI"/>
            </a:endParaRPr>
          </a:p>
          <a:p>
            <a:endParaRPr lang="en-US" sz="2400">
              <a:solidFill>
                <a:srgbClr val="404458"/>
              </a:solidFill>
              <a:latin typeface="Calibri"/>
              <a:cs typeface="Calibri"/>
            </a:endParaRPr>
          </a:p>
          <a:p>
            <a:r>
              <a:rPr lang="en-US" b="1" u="sng" dirty="0">
                <a:solidFill>
                  <a:srgbClr val="404458"/>
                </a:solidFill>
                <a:latin typeface="Segoe UI"/>
                <a:cs typeface="Segoe UI"/>
              </a:rPr>
              <a:t>Benefits of Offering Multiple Payment Options</a:t>
            </a:r>
            <a:endParaRPr lang="en-US" sz="2400" u="sng" dirty="0">
              <a:solidFill>
                <a:srgbClr val="404458"/>
              </a:solidFill>
              <a:latin typeface="Calibri"/>
              <a:cs typeface="Calibri"/>
            </a:endParaRPr>
          </a:p>
          <a:p>
            <a:endParaRPr lang="en-US" sz="2400">
              <a:solidFill>
                <a:srgbClr val="404458"/>
              </a:solidFill>
              <a:latin typeface="Calibri"/>
              <a:cs typeface="Calibri"/>
            </a:endParaRPr>
          </a:p>
          <a:p>
            <a:endParaRPr lang="en-US" b="1">
              <a:solidFill>
                <a:srgbClr val="404458"/>
              </a:solidFill>
              <a:latin typeface="Segoe UI"/>
              <a:cs typeface="Segoe UI"/>
            </a:endParaRPr>
          </a:p>
          <a:p>
            <a:r>
              <a:rPr lang="en-US" b="1" dirty="0">
                <a:solidFill>
                  <a:srgbClr val="404458"/>
                </a:solidFill>
                <a:latin typeface="Segoe UI"/>
                <a:cs typeface="Segoe UI"/>
              </a:rPr>
              <a:t>Improves Conversion Rates</a:t>
            </a:r>
            <a:endParaRPr lang="en-US" dirty="0">
              <a:cs typeface="Calibri"/>
            </a:endParaRPr>
          </a:p>
          <a:p>
            <a:r>
              <a:rPr lang="en-US" sz="1400" dirty="0">
                <a:solidFill>
                  <a:srgbClr val="404458"/>
                </a:solidFill>
                <a:latin typeface="Segoe UI"/>
                <a:cs typeface="Segoe UI"/>
              </a:rPr>
              <a:t>One of the main benefits of offering multiple payment options is improving your conversion rates. This means more customers will complete their purchases on your site.</a:t>
            </a:r>
            <a:endParaRPr lang="en-US" dirty="0"/>
          </a:p>
          <a:p>
            <a:r>
              <a:rPr lang="en-US" sz="1400" dirty="0">
                <a:solidFill>
                  <a:srgbClr val="404458"/>
                </a:solidFill>
                <a:latin typeface="Segoe UI"/>
                <a:cs typeface="Segoe UI"/>
              </a:rPr>
              <a:t>Consumers abandon their carts if they have issues completing their purchase with their preferred payment method. For example, a customer might not have a credit or debit card or has an issue with their account.</a:t>
            </a:r>
            <a:endParaRPr lang="en-US" dirty="0"/>
          </a:p>
          <a:p>
            <a:r>
              <a:rPr lang="en-US" sz="1400" dirty="0">
                <a:solidFill>
                  <a:srgbClr val="404458"/>
                </a:solidFill>
                <a:latin typeface="Segoe UI"/>
                <a:cs typeface="Segoe UI"/>
              </a:rPr>
              <a:t>You can reduce the risk of losing clients and increase conversion rates by giving customers multiple payment options. Not only will this improve your sales figures, but it will also improve your business’s overall profit margin.</a:t>
            </a:r>
            <a:endParaRPr lang="en-US" dirty="0"/>
          </a:p>
          <a:p>
            <a:r>
              <a:rPr lang="en-US" b="1" dirty="0">
                <a:solidFill>
                  <a:srgbClr val="404458"/>
                </a:solidFill>
                <a:latin typeface="Segoe UI"/>
                <a:cs typeface="Segoe UI"/>
              </a:rPr>
              <a:t>Enhances User Experience</a:t>
            </a:r>
            <a:endParaRPr lang="en-US" dirty="0"/>
          </a:p>
          <a:p>
            <a:r>
              <a:rPr lang="en-US" sz="1400" dirty="0">
                <a:solidFill>
                  <a:srgbClr val="404458"/>
                </a:solidFill>
                <a:latin typeface="Segoe UI"/>
                <a:cs typeface="Segoe UI"/>
              </a:rPr>
              <a:t>Having different payment options on your</a:t>
            </a:r>
            <a:r>
              <a:rPr lang="en-US" sz="1400" dirty="0">
                <a:solidFill>
                  <a:srgbClr val="1BB0E6"/>
                </a:solidFill>
                <a:latin typeface="Segoe UI"/>
                <a:cs typeface="Segoe UI"/>
                <a:hlinkClick r:id="rId3"/>
              </a:rPr>
              <a:t> website</a:t>
            </a:r>
            <a:r>
              <a:rPr lang="en-US" sz="1400" dirty="0">
                <a:solidFill>
                  <a:srgbClr val="404458"/>
                </a:solidFill>
                <a:latin typeface="Segoe UI"/>
                <a:cs typeface="Segoe UI"/>
              </a:rPr>
              <a:t> will enhance the user experience. This is because it makes it quicker and easier for customers to complete their purchases.</a:t>
            </a:r>
            <a:endParaRPr lang="en-US" dirty="0"/>
          </a:p>
          <a:p>
            <a:r>
              <a:rPr lang="en-US" sz="1400" dirty="0">
                <a:solidFill>
                  <a:srgbClr val="404458"/>
                </a:solidFill>
                <a:latin typeface="Segoe UI"/>
                <a:cs typeface="Segoe UI"/>
              </a:rPr>
              <a:t>Shoppers often have a preferred payment method. You'll speed up their checkout experience and help them complete their purchases more quickly by allowing them to pay with their preferred method.</a:t>
            </a:r>
            <a:endParaRPr lang="en-US" dirty="0"/>
          </a:p>
          <a:p>
            <a:r>
              <a:rPr lang="en-US" sz="1400" dirty="0">
                <a:solidFill>
                  <a:srgbClr val="404458"/>
                </a:solidFill>
                <a:latin typeface="Segoe UI"/>
                <a:cs typeface="Segoe UI"/>
              </a:rPr>
              <a:t>Convenience is a key concern for many modern shoppers. They need an</a:t>
            </a:r>
            <a:r>
              <a:rPr lang="en-US" sz="1400" dirty="0">
                <a:solidFill>
                  <a:srgbClr val="1BB0E6"/>
                </a:solidFill>
                <a:latin typeface="Segoe UI"/>
                <a:cs typeface="Segoe UI"/>
                <a:hlinkClick r:id="rId4"/>
              </a:rPr>
              <a:t> eCommerce site</a:t>
            </a:r>
            <a:r>
              <a:rPr lang="en-US" sz="1400" dirty="0">
                <a:solidFill>
                  <a:srgbClr val="404458"/>
                </a:solidFill>
                <a:latin typeface="Segoe UI"/>
                <a:cs typeface="Segoe UI"/>
              </a:rPr>
              <a:t> that can complete their purchases quickly and ship their products soon.</a:t>
            </a:r>
            <a:endParaRPr lang="en-US" dirty="0"/>
          </a:p>
          <a:p>
            <a:r>
              <a:rPr lang="en-US" sz="1400" dirty="0">
                <a:solidFill>
                  <a:srgbClr val="404458"/>
                </a:solidFill>
                <a:latin typeface="Segoe UI"/>
                <a:cs typeface="Segoe UI"/>
              </a:rPr>
              <a:t>Offering different types of payment methods speeds up the checkout process and gives your customers a more streamlined experience. It will help reduce cart abandonment risk and increase customer satisfaction.</a:t>
            </a:r>
            <a:endParaRPr lang="en-US" dirty="0"/>
          </a:p>
          <a:p>
            <a:r>
              <a:rPr lang="en-US" b="1" dirty="0">
                <a:solidFill>
                  <a:srgbClr val="404458"/>
                </a:solidFill>
                <a:latin typeface="Segoe UI"/>
                <a:cs typeface="Segoe UI"/>
              </a:rPr>
              <a:t>Customers Feel Safe</a:t>
            </a:r>
            <a:endParaRPr lang="en-US" dirty="0"/>
          </a:p>
          <a:p>
            <a:r>
              <a:rPr lang="en-US" sz="1400" dirty="0">
                <a:solidFill>
                  <a:srgbClr val="404458"/>
                </a:solidFill>
                <a:latin typeface="Segoe UI"/>
                <a:cs typeface="Segoe UI"/>
              </a:rPr>
              <a:t>Multiple payment options on your </a:t>
            </a:r>
            <a:r>
              <a:rPr lang="en-US" sz="1400" dirty="0">
                <a:solidFill>
                  <a:srgbClr val="1BB0E6"/>
                </a:solidFill>
                <a:latin typeface="Segoe UI"/>
                <a:cs typeface="Segoe UI"/>
                <a:hlinkClick r:id="rId5"/>
              </a:rPr>
              <a:t>online store</a:t>
            </a:r>
            <a:r>
              <a:rPr lang="en-US" sz="1400" dirty="0">
                <a:solidFill>
                  <a:srgbClr val="404458"/>
                </a:solidFill>
                <a:latin typeface="Segoe UI"/>
                <a:cs typeface="Segoe UI"/>
              </a:rPr>
              <a:t> will make customers feel more confident about giving their account data.</a:t>
            </a:r>
            <a:endParaRPr lang="en-US" dirty="0"/>
          </a:p>
          <a:p>
            <a:r>
              <a:rPr lang="en-US" sz="1400" dirty="0">
                <a:solidFill>
                  <a:srgbClr val="404458"/>
                </a:solidFill>
                <a:latin typeface="Segoe UI"/>
                <a:cs typeface="Segoe UI"/>
              </a:rPr>
              <a:t>This is particularly a concern among customers who prefer to pay with cash, as they may be less inclined to share their account information. By offering multiple payment options, you build trust and make it easier for customers to make their purchases.</a:t>
            </a:r>
            <a:endParaRPr lang="en-US" dirty="0"/>
          </a:p>
          <a:p>
            <a:r>
              <a:rPr lang="en-US" sz="1400" dirty="0">
                <a:solidFill>
                  <a:srgbClr val="404458"/>
                </a:solidFill>
                <a:latin typeface="Segoe UI"/>
                <a:cs typeface="Segoe UI"/>
              </a:rPr>
              <a:t>Customers like to feel safe when they’re shopping online. Having different payment options will make your brand appear trustworthy and transparent. Therefore, ensure your multiple payment methods offer a mix of security and ease of use.</a:t>
            </a:r>
            <a:endParaRPr lang="en-US" dirty="0"/>
          </a:p>
          <a:p>
            <a:r>
              <a:rPr lang="en-US" b="1" dirty="0">
                <a:solidFill>
                  <a:srgbClr val="404458"/>
                </a:solidFill>
                <a:latin typeface="Segoe UI"/>
                <a:cs typeface="Segoe UI"/>
              </a:rPr>
              <a:t>You’ll Make More Money Internationally</a:t>
            </a:r>
            <a:endParaRPr lang="en-US" dirty="0"/>
          </a:p>
          <a:p>
            <a:r>
              <a:rPr lang="en-US" sz="1400" dirty="0">
                <a:solidFill>
                  <a:srgbClr val="404458"/>
                </a:solidFill>
                <a:latin typeface="Segoe UI"/>
                <a:cs typeface="Segoe UI"/>
              </a:rPr>
              <a:t>Offering multiple payment methods will make it easier for your business to collect payments from international shoppers. The types of payment methods vary by region, nation, and accepted currencies.</a:t>
            </a:r>
            <a:endParaRPr lang="en-US" dirty="0"/>
          </a:p>
          <a:p>
            <a:r>
              <a:rPr lang="en-US" sz="1400" dirty="0">
                <a:solidFill>
                  <a:srgbClr val="404458"/>
                </a:solidFill>
                <a:latin typeface="Segoe UI"/>
                <a:cs typeface="Segoe UI"/>
              </a:rPr>
              <a:t>For example, the most used payment method in China is Alipay; if your </a:t>
            </a:r>
            <a:r>
              <a:rPr lang="en-US" sz="1400" dirty="0">
                <a:solidFill>
                  <a:srgbClr val="1BB0E6"/>
                </a:solidFill>
                <a:latin typeface="Segoe UI"/>
                <a:cs typeface="Segoe UI"/>
                <a:hlinkClick r:id="rId6"/>
              </a:rPr>
              <a:t>website</a:t>
            </a:r>
            <a:r>
              <a:rPr lang="en-US" sz="1400" dirty="0">
                <a:solidFill>
                  <a:srgbClr val="404458"/>
                </a:solidFill>
                <a:latin typeface="Segoe UI"/>
                <a:cs typeface="Segoe UI"/>
              </a:rPr>
              <a:t> supports it, you will have access to the enormous Chinese market. Multiple payment methods will help you handle different currencies and expand into foreign markets.</a:t>
            </a:r>
            <a:endParaRPr lang="en-US" dirty="0"/>
          </a:p>
          <a:p>
            <a:r>
              <a:rPr lang="en-US" b="1" dirty="0">
                <a:solidFill>
                  <a:srgbClr val="404458"/>
                </a:solidFill>
                <a:latin typeface="Segoe UI"/>
                <a:cs typeface="Segoe UI"/>
              </a:rPr>
              <a:t>It Decreases Cart Abandonment</a:t>
            </a:r>
            <a:endParaRPr lang="en-US" dirty="0"/>
          </a:p>
          <a:p>
            <a:r>
              <a:rPr lang="en-US" sz="1400" dirty="0">
                <a:solidFill>
                  <a:srgbClr val="404458"/>
                </a:solidFill>
                <a:latin typeface="Segoe UI"/>
                <a:cs typeface="Segoe UI"/>
              </a:rPr>
              <a:t>One of the biggest concerns for online retailers is cart abandonment. This is when shoppers add products to their cart but don't check out. Shoppers often leave their carts because of limited types of payment methods.</a:t>
            </a:r>
            <a:endParaRPr lang="en-US" dirty="0"/>
          </a:p>
          <a:p>
            <a:r>
              <a:rPr lang="en-US" sz="1400" dirty="0">
                <a:solidFill>
                  <a:srgbClr val="404458"/>
                </a:solidFill>
                <a:latin typeface="Segoe UI"/>
                <a:cs typeface="Segoe UI"/>
              </a:rPr>
              <a:t>Multiple payment methods will help reduce the risk of customers abandoning their carts and increase your conversions. Not only will this boost your sales figures, but it will also make it easier for you to collect payment.</a:t>
            </a:r>
            <a:endParaRPr lang="en-US" dirty="0"/>
          </a:p>
          <a:p>
            <a:pPr>
              <a:lnSpc>
                <a:spcPct val="90000"/>
              </a:lnSpc>
              <a:spcBef>
                <a:spcPts val="1000"/>
              </a:spcBef>
            </a:pPr>
            <a:r>
              <a:rPr lang="en-US" sz="1400" dirty="0">
                <a:cs typeface="Calibri"/>
              </a:rPr>
              <a:t>.</a:t>
            </a:r>
            <a:endParaRPr lang="en-US" dirty="0">
              <a:cs typeface="Calibri"/>
            </a:endParaRPr>
          </a:p>
          <a:p>
            <a:pPr>
              <a:lnSpc>
                <a:spcPct val="90000"/>
              </a:lnSpc>
              <a:spcBef>
                <a:spcPts val="1000"/>
              </a:spcBef>
            </a:pPr>
            <a:endParaRPr lang="en-US" sz="2800">
              <a:cs typeface="Calibri"/>
            </a:endParaRPr>
          </a:p>
          <a:p>
            <a:endParaRPr lang="en-US">
              <a:cs typeface="Calibri"/>
            </a:endParaRPr>
          </a:p>
        </p:txBody>
      </p:sp>
    </p:spTree>
    <p:extLst>
      <p:ext uri="{BB962C8B-B14F-4D97-AF65-F5344CB8AC3E}">
        <p14:creationId xmlns:p14="http://schemas.microsoft.com/office/powerpoint/2010/main" val="2519600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EF6DC7-6B05-38BC-D1DE-54F10770CEAD}"/>
              </a:ext>
            </a:extLst>
          </p:cNvPr>
          <p:cNvSpPr>
            <a:spLocks noGrp="1"/>
          </p:cNvSpPr>
          <p:nvPr>
            <p:ph type="title"/>
          </p:nvPr>
        </p:nvSpPr>
        <p:spPr/>
        <p:txBody>
          <a:bodyPr/>
          <a:lstStyle/>
          <a:p>
            <a:r>
              <a:rPr lang="en-US" sz="2800" b="1">
                <a:solidFill>
                  <a:srgbClr val="46484B"/>
                </a:solidFill>
                <a:latin typeface="calibri light"/>
                <a:cs typeface="calibri light"/>
              </a:rPr>
              <a:t>Objectives of E-Commerce Website</a:t>
            </a:r>
            <a:endParaRPr lang="en-US"/>
          </a:p>
        </p:txBody>
      </p:sp>
      <p:sp>
        <p:nvSpPr>
          <p:cNvPr id="3" name="Content Placeholder 2">
            <a:extLst>
              <a:ext uri="{FF2B5EF4-FFF2-40B4-BE49-F238E27FC236}">
                <a16:creationId xmlns="" xmlns:a16="http://schemas.microsoft.com/office/drawing/2014/main" id="{A3355DFF-3FEA-DA01-2A64-97579A414C07}"/>
              </a:ext>
            </a:extLst>
          </p:cNvPr>
          <p:cNvSpPr>
            <a:spLocks noGrp="1"/>
          </p:cNvSpPr>
          <p:nvPr>
            <p:ph idx="1"/>
          </p:nvPr>
        </p:nvSpPr>
        <p:spPr/>
        <p:txBody>
          <a:bodyPr vert="horz" lIns="91440" tIns="45720" rIns="91440" bIns="45720" rtlCol="0" anchor="t">
            <a:normAutofit/>
          </a:bodyPr>
          <a:lstStyle/>
          <a:p>
            <a:pPr>
              <a:lnSpc>
                <a:spcPct val="90000"/>
              </a:lnSpc>
              <a:spcBef>
                <a:spcPts val="1000"/>
              </a:spcBef>
            </a:pPr>
            <a:r>
              <a:rPr lang="en-US" sz="1500" b="1">
                <a:solidFill>
                  <a:srgbClr val="707070"/>
                </a:solidFill>
                <a:cs typeface="Calibri"/>
              </a:rPr>
              <a:t>Increase Sales:</a:t>
            </a:r>
            <a:r>
              <a:rPr lang="en-US" sz="1500">
                <a:solidFill>
                  <a:srgbClr val="707070"/>
                </a:solidFill>
                <a:cs typeface="Calibri"/>
              </a:rPr>
              <a:t> This can be achieved by providing a user-friendly shopping experience, offering competitive prices, showcasing products effectively, and providing excellent customer service.</a:t>
            </a:r>
          </a:p>
          <a:p>
            <a:pPr>
              <a:lnSpc>
                <a:spcPct val="90000"/>
              </a:lnSpc>
              <a:spcBef>
                <a:spcPts val="1000"/>
              </a:spcBef>
            </a:pPr>
            <a:r>
              <a:rPr lang="en-US" sz="1500" b="1">
                <a:solidFill>
                  <a:srgbClr val="707070"/>
                </a:solidFill>
                <a:cs typeface="Calibri"/>
              </a:rPr>
              <a:t>Expand Market Reach:</a:t>
            </a:r>
            <a:r>
              <a:rPr lang="en-US" sz="1500">
                <a:solidFill>
                  <a:srgbClr val="707070"/>
                </a:solidFill>
                <a:cs typeface="Calibri"/>
              </a:rPr>
              <a:t> E-commerce websites allow businesses to reach customers beyond their local market, providing them with the opportunity to expand their customer base and grow their business beyond geographical boundaries.</a:t>
            </a:r>
          </a:p>
          <a:p>
            <a:pPr>
              <a:lnSpc>
                <a:spcPct val="90000"/>
              </a:lnSpc>
              <a:spcBef>
                <a:spcPts val="1000"/>
              </a:spcBef>
            </a:pPr>
            <a:r>
              <a:rPr lang="en-US" sz="1500" b="1">
                <a:solidFill>
                  <a:srgbClr val="707070"/>
                </a:solidFill>
                <a:cs typeface="Calibri"/>
              </a:rPr>
              <a:t>Build Brand Awareness:</a:t>
            </a:r>
            <a:r>
              <a:rPr lang="en-US" sz="1500">
                <a:solidFill>
                  <a:srgbClr val="707070"/>
                </a:solidFill>
                <a:cs typeface="Calibri"/>
              </a:rPr>
              <a:t> By creating a visually appealing and user-friendly website, businesses can establish themselves as a trusted and credible brand in the minds of their customers.</a:t>
            </a:r>
          </a:p>
          <a:p>
            <a:pPr>
              <a:lnSpc>
                <a:spcPct val="90000"/>
              </a:lnSpc>
              <a:spcBef>
                <a:spcPts val="1000"/>
              </a:spcBef>
            </a:pPr>
            <a:r>
              <a:rPr lang="en-US" sz="1500" b="1">
                <a:solidFill>
                  <a:srgbClr val="707070"/>
                </a:solidFill>
                <a:cs typeface="Calibri"/>
              </a:rPr>
              <a:t>Improve Customer Engagement:</a:t>
            </a:r>
            <a:r>
              <a:rPr lang="en-US" sz="1500">
                <a:solidFill>
                  <a:srgbClr val="707070"/>
                </a:solidFill>
                <a:cs typeface="Calibri"/>
              </a:rPr>
              <a:t> Features such as customer reviews, chatbots, and personalized recommendations can help to build customer engagement, loyalty and trust.</a:t>
            </a:r>
          </a:p>
          <a:p>
            <a:pPr>
              <a:lnSpc>
                <a:spcPct val="90000"/>
              </a:lnSpc>
              <a:spcBef>
                <a:spcPts val="1000"/>
              </a:spcBef>
            </a:pPr>
            <a:r>
              <a:rPr lang="en-US" sz="1500" b="1">
                <a:solidFill>
                  <a:srgbClr val="707070"/>
                </a:solidFill>
                <a:cs typeface="Calibri"/>
              </a:rPr>
              <a:t>Increase Efficiency:</a:t>
            </a:r>
            <a:r>
              <a:rPr lang="en-US" sz="1500">
                <a:solidFill>
                  <a:srgbClr val="707070"/>
                </a:solidFill>
                <a:cs typeface="Calibri"/>
              </a:rPr>
              <a:t> By automating processes such as order fulfillment, inventory management, and payment processing, businesses can improve their efficiency and profitability.</a:t>
            </a:r>
          </a:p>
          <a:p>
            <a:pPr>
              <a:lnSpc>
                <a:spcPct val="90000"/>
              </a:lnSpc>
              <a:spcBef>
                <a:spcPts val="1000"/>
              </a:spcBef>
            </a:pPr>
            <a:endParaRPr lang="en-US" sz="2800">
              <a:cs typeface="Calibri"/>
            </a:endParaRPr>
          </a:p>
          <a:p>
            <a:endParaRPr lang="en-US">
              <a:cs typeface="Calibri"/>
            </a:endParaRPr>
          </a:p>
        </p:txBody>
      </p:sp>
    </p:spTree>
    <p:extLst>
      <p:ext uri="{BB962C8B-B14F-4D97-AF65-F5344CB8AC3E}">
        <p14:creationId xmlns:p14="http://schemas.microsoft.com/office/powerpoint/2010/main" val="1468500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TotalTime>
  <Words>628</Words>
  <Application>Microsoft Office PowerPoint</Application>
  <PresentationFormat>Custom</PresentationFormat>
  <Paragraphs>112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                                               E-Commerce website using PHP                                                           Project Report Submitted for the Approval of                                                             Minor Project and Seminar (MCAN-381)                In </vt:lpstr>
      <vt:lpstr>Contents</vt:lpstr>
      <vt:lpstr>Introduction</vt:lpstr>
      <vt:lpstr>Advantages Of             E-commerce </vt:lpstr>
      <vt:lpstr>Advantages of E-commerce </vt:lpstr>
      <vt:lpstr>Features For E-commerce Sites</vt:lpstr>
      <vt:lpstr>2. Mobile-Friendly Features</vt:lpstr>
      <vt:lpstr>3. Multiple Payment Options</vt:lpstr>
      <vt:lpstr>Objectives of E-Commerce Website</vt:lpstr>
      <vt:lpstr>DFD Level 0</vt:lpstr>
      <vt:lpstr>DFD Level 1</vt:lpstr>
      <vt:lpstr>DFD Level 2</vt:lpstr>
      <vt:lpstr>ERD</vt:lpstr>
      <vt:lpstr>Use Case Diagram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xyz</dc:creator>
  <cp:lastModifiedBy>SAPTANGSHU</cp:lastModifiedBy>
  <cp:revision>16</cp:revision>
  <dcterms:created xsi:type="dcterms:W3CDTF">2023-11-21T10:30:53Z</dcterms:created>
  <dcterms:modified xsi:type="dcterms:W3CDTF">2023-11-22T05:39:41Z</dcterms:modified>
</cp:coreProperties>
</file>