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3EDA-1735-9374-FD82-3758A7739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8DD830-09F5-A52E-8370-7A526A16C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111E3D-396F-A19D-D622-2CB9A011CC00}"/>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5" name="Footer Placeholder 4">
            <a:extLst>
              <a:ext uri="{FF2B5EF4-FFF2-40B4-BE49-F238E27FC236}">
                <a16:creationId xmlns:a16="http://schemas.microsoft.com/office/drawing/2014/main" id="{B40B7776-597A-79EB-AB2B-7214FB804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384C4-33EA-5B3C-00B5-E75240171E65}"/>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130198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E8F7-34E5-DE8A-4C88-499313F208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3BC5C8-D1F5-CBB3-4FD9-DDB8F013F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35F8D-015E-3966-F6F9-48938670C91C}"/>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5" name="Footer Placeholder 4">
            <a:extLst>
              <a:ext uri="{FF2B5EF4-FFF2-40B4-BE49-F238E27FC236}">
                <a16:creationId xmlns:a16="http://schemas.microsoft.com/office/drawing/2014/main" id="{EBAC86CC-0AE8-57BC-1ECA-C34924C22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D2B3A8-86D6-82FE-C78D-E89DD0167611}"/>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124754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F4D3D-854C-3D05-CBB1-3AB2964870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07E0BE-9A7A-5201-B156-2A1C38931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F1C24-F214-86B5-4B40-5703B6A6BE10}"/>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5" name="Footer Placeholder 4">
            <a:extLst>
              <a:ext uri="{FF2B5EF4-FFF2-40B4-BE49-F238E27FC236}">
                <a16:creationId xmlns:a16="http://schemas.microsoft.com/office/drawing/2014/main" id="{681EF64B-A0CC-803D-DFE9-0CD64D36B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F6A15-B74D-4F90-CB5A-C015A9B95DA6}"/>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114079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BBB4-4365-C26C-EDBC-AB3EDBAB3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2EF602-4C59-D8A2-08E7-877E02B50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A66AE-457B-C957-FF51-6055D0C70B8D}"/>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5" name="Footer Placeholder 4">
            <a:extLst>
              <a:ext uri="{FF2B5EF4-FFF2-40B4-BE49-F238E27FC236}">
                <a16:creationId xmlns:a16="http://schemas.microsoft.com/office/drawing/2014/main" id="{6943D1EA-3C25-8CA4-4246-84D347ED8A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52451-2C5A-1C49-2D41-9EF3CC1F8730}"/>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208118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D746-BD85-54FA-62EF-638388F702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754D9C-C3A6-0590-9A1F-F8323344F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C6922-36A2-FBC7-D7C9-F57A120C239F}"/>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5" name="Footer Placeholder 4">
            <a:extLst>
              <a:ext uri="{FF2B5EF4-FFF2-40B4-BE49-F238E27FC236}">
                <a16:creationId xmlns:a16="http://schemas.microsoft.com/office/drawing/2014/main" id="{B23F2AB0-757D-BECB-FDEC-48DD189D1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78822-EDE1-97A8-D655-AF1F522A5CC3}"/>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342557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057F-E3F5-8E3D-5112-3BE3A0F43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6DC29B-BA17-DEE6-4A82-9AF2DFF47F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A9DA3C-A62F-CBD3-7779-76A6D5CA82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9621CD-1A15-DAF8-A3BA-1D9DA6DE78AD}"/>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6" name="Footer Placeholder 5">
            <a:extLst>
              <a:ext uri="{FF2B5EF4-FFF2-40B4-BE49-F238E27FC236}">
                <a16:creationId xmlns:a16="http://schemas.microsoft.com/office/drawing/2014/main" id="{7800DDA5-0780-D42D-7778-E29DC9233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286F8-690B-F62A-177B-8FCF24423386}"/>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418730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522A-CF91-4D91-8D1F-E5EC9C996B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6871B-EF6F-B06F-C42C-EF6D9D29B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3A637E-8947-2313-C8D2-D200FF0135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BAF2C5-1E7D-7B33-BA4B-04CCEE0C5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163D6-5D35-96FB-CF67-23C993E7E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CA5C17-FEB2-F5A7-DA6B-165B5E10AEA1}"/>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8" name="Footer Placeholder 7">
            <a:extLst>
              <a:ext uri="{FF2B5EF4-FFF2-40B4-BE49-F238E27FC236}">
                <a16:creationId xmlns:a16="http://schemas.microsoft.com/office/drawing/2014/main" id="{FA41EE81-2E7C-42E0-F07E-08A661141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3E7C02-D3C2-A410-0D32-E99AED9915CC}"/>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222879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DDF2-4A63-1FAB-5720-F1C997060E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B6FB0A-E517-D7B4-0471-FFBD3CA8AEE9}"/>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4" name="Footer Placeholder 3">
            <a:extLst>
              <a:ext uri="{FF2B5EF4-FFF2-40B4-BE49-F238E27FC236}">
                <a16:creationId xmlns:a16="http://schemas.microsoft.com/office/drawing/2014/main" id="{38CE0B05-9885-5CE5-0F61-E132E9611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B12986-A96A-C378-9524-251BC0BA0DE7}"/>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253003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89FED-0F1C-8F2F-1012-FBA187CDB125}"/>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3" name="Footer Placeholder 2">
            <a:extLst>
              <a:ext uri="{FF2B5EF4-FFF2-40B4-BE49-F238E27FC236}">
                <a16:creationId xmlns:a16="http://schemas.microsoft.com/office/drawing/2014/main" id="{803062B9-98D7-4EE3-3905-29EB86CA77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483C85-D743-E8CB-6CB1-C1CBF16A9EF3}"/>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23775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1D4A-1827-81AD-2002-565B67137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B5AEAC-F617-4BE8-9829-44E4B356A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A025FD-8B60-6E46-EEA7-97F80D4E5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F2055-0022-E829-A56D-D7FFF4D71466}"/>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6" name="Footer Placeholder 5">
            <a:extLst>
              <a:ext uri="{FF2B5EF4-FFF2-40B4-BE49-F238E27FC236}">
                <a16:creationId xmlns:a16="http://schemas.microsoft.com/office/drawing/2014/main" id="{7F3CF8EC-41AF-5F33-74ED-64D838DAE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DBD83-1E2F-ADD3-616F-EA7BAB96A6CA}"/>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79413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FF7B-F82B-7E39-58E6-AB1661085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87C906-6F5C-D2D2-4A56-79A9069F0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39340A-21E3-ABD3-D3A6-91FBDEF21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F30A3-29D2-3CD5-5A68-A613BD7FB9C9}"/>
              </a:ext>
            </a:extLst>
          </p:cNvPr>
          <p:cNvSpPr>
            <a:spLocks noGrp="1"/>
          </p:cNvSpPr>
          <p:nvPr>
            <p:ph type="dt" sz="half" idx="10"/>
          </p:nvPr>
        </p:nvSpPr>
        <p:spPr/>
        <p:txBody>
          <a:bodyPr/>
          <a:lstStyle/>
          <a:p>
            <a:fld id="{7B761B53-2CAE-44AC-8D43-D661885F2995}" type="datetimeFigureOut">
              <a:rPr lang="en-IN" smtClean="0"/>
              <a:t>09-03-2023</a:t>
            </a:fld>
            <a:endParaRPr lang="en-IN"/>
          </a:p>
        </p:txBody>
      </p:sp>
      <p:sp>
        <p:nvSpPr>
          <p:cNvPr id="6" name="Footer Placeholder 5">
            <a:extLst>
              <a:ext uri="{FF2B5EF4-FFF2-40B4-BE49-F238E27FC236}">
                <a16:creationId xmlns:a16="http://schemas.microsoft.com/office/drawing/2014/main" id="{43B10A87-6C2B-70ED-A8A8-4CE65B4E1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9F265-AD1D-5375-824E-DC42321EB642}"/>
              </a:ext>
            </a:extLst>
          </p:cNvPr>
          <p:cNvSpPr>
            <a:spLocks noGrp="1"/>
          </p:cNvSpPr>
          <p:nvPr>
            <p:ph type="sldNum" sz="quarter" idx="12"/>
          </p:nvPr>
        </p:nvSpPr>
        <p:spPr/>
        <p:txBody>
          <a:bodyPr/>
          <a:lstStyle/>
          <a:p>
            <a:fld id="{F47E1B5E-8FFF-4603-801B-1E18026C9CED}" type="slidenum">
              <a:rPr lang="en-IN" smtClean="0"/>
              <a:t>‹#›</a:t>
            </a:fld>
            <a:endParaRPr lang="en-IN"/>
          </a:p>
        </p:txBody>
      </p:sp>
    </p:spTree>
    <p:extLst>
      <p:ext uri="{BB962C8B-B14F-4D97-AF65-F5344CB8AC3E}">
        <p14:creationId xmlns:p14="http://schemas.microsoft.com/office/powerpoint/2010/main" val="4701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EACE9F-CC80-5A9E-2CA4-CED079461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10A390-51B2-FFC7-2B9F-C690D2163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E3C5D-AE25-A8B1-FBC6-9DEDC0D08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61B53-2CAE-44AC-8D43-D661885F2995}" type="datetimeFigureOut">
              <a:rPr lang="en-IN" smtClean="0"/>
              <a:t>09-03-2023</a:t>
            </a:fld>
            <a:endParaRPr lang="en-IN"/>
          </a:p>
        </p:txBody>
      </p:sp>
      <p:sp>
        <p:nvSpPr>
          <p:cNvPr id="5" name="Footer Placeholder 4">
            <a:extLst>
              <a:ext uri="{FF2B5EF4-FFF2-40B4-BE49-F238E27FC236}">
                <a16:creationId xmlns:a16="http://schemas.microsoft.com/office/drawing/2014/main" id="{99298254-B9AB-8C4A-DC9B-DB760F81A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A8A35A-274B-D652-67CE-61FF40D3D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E1B5E-8FFF-4603-801B-1E18026C9CED}" type="slidenum">
              <a:rPr lang="en-IN" smtClean="0"/>
              <a:t>‹#›</a:t>
            </a:fld>
            <a:endParaRPr lang="en-IN"/>
          </a:p>
        </p:txBody>
      </p:sp>
    </p:spTree>
    <p:extLst>
      <p:ext uri="{BB962C8B-B14F-4D97-AF65-F5344CB8AC3E}">
        <p14:creationId xmlns:p14="http://schemas.microsoft.com/office/powerpoint/2010/main" val="419507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216E-3399-4B60-8809-F56CFA09401F}"/>
              </a:ext>
            </a:extLst>
          </p:cNvPr>
          <p:cNvSpPr>
            <a:spLocks noGrp="1"/>
          </p:cNvSpPr>
          <p:nvPr>
            <p:ph type="ctrTitle"/>
          </p:nvPr>
        </p:nvSpPr>
        <p:spPr/>
        <p:txBody>
          <a:bodyPr/>
          <a:lstStyle/>
          <a:p>
            <a:r>
              <a:rPr lang="en-IN" dirty="0"/>
              <a:t>Guided and Unguided Medium</a:t>
            </a:r>
          </a:p>
        </p:txBody>
      </p:sp>
      <p:sp>
        <p:nvSpPr>
          <p:cNvPr id="3" name="Subtitle 2">
            <a:extLst>
              <a:ext uri="{FF2B5EF4-FFF2-40B4-BE49-F238E27FC236}">
                <a16:creationId xmlns:a16="http://schemas.microsoft.com/office/drawing/2014/main" id="{6D95778B-7AEE-81D5-2A93-17D6E84C818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204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50B5-60F3-381B-E0E9-5F8FB4EBFA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FA7278-E4CF-74F1-08D1-A33546BF3E7D}"/>
              </a:ext>
            </a:extLst>
          </p:cNvPr>
          <p:cNvSpPr>
            <a:spLocks noGrp="1"/>
          </p:cNvSpPr>
          <p:nvPr>
            <p:ph idx="1"/>
          </p:nvPr>
        </p:nvSpPr>
        <p:spPr/>
        <p:txBody>
          <a:bodyPr/>
          <a:lstStyle/>
          <a:p>
            <a:pPr marL="0" indent="0">
              <a:buNone/>
            </a:pPr>
            <a:r>
              <a:rPr lang="en-US" dirty="0"/>
              <a:t>Categories </a:t>
            </a:r>
          </a:p>
          <a:p>
            <a:pPr marL="0" indent="0">
              <a:buNone/>
            </a:pPr>
            <a:r>
              <a:rPr lang="en-US" dirty="0"/>
              <a:t>The Electronic Industries Association (EIA) has developed standards to classify unshielded twisted-pair cable into seven categories. </a:t>
            </a:r>
          </a:p>
          <a:p>
            <a:pPr marL="0" indent="0">
              <a:buNone/>
            </a:pPr>
            <a:r>
              <a:rPr lang="en-US" dirty="0"/>
              <a:t>Categories are determined by </a:t>
            </a:r>
            <a:r>
              <a:rPr lang="en-US" dirty="0">
                <a:solidFill>
                  <a:srgbClr val="C00000"/>
                </a:solidFill>
              </a:rPr>
              <a:t>cable quality, with 1 as the lowest and 7 as the highest.</a:t>
            </a:r>
          </a:p>
          <a:p>
            <a:pPr marL="0" indent="0">
              <a:buNone/>
            </a:pPr>
            <a:r>
              <a:rPr lang="en-US" dirty="0"/>
              <a:t> Each EIA category is suitable for specific uses. </a:t>
            </a:r>
            <a:endParaRPr lang="en-IN" dirty="0"/>
          </a:p>
        </p:txBody>
      </p:sp>
    </p:spTree>
    <p:extLst>
      <p:ext uri="{BB962C8B-B14F-4D97-AF65-F5344CB8AC3E}">
        <p14:creationId xmlns:p14="http://schemas.microsoft.com/office/powerpoint/2010/main" val="419387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BF3B-1D35-985B-08AA-BBC9B0EC846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4D5A8CC-E38C-0B12-C508-D7F94267DB54}"/>
              </a:ext>
            </a:extLst>
          </p:cNvPr>
          <p:cNvPicPr>
            <a:picLocks noGrp="1" noChangeAspect="1"/>
          </p:cNvPicPr>
          <p:nvPr>
            <p:ph idx="1"/>
          </p:nvPr>
        </p:nvPicPr>
        <p:blipFill>
          <a:blip r:embed="rId2"/>
          <a:stretch>
            <a:fillRect/>
          </a:stretch>
        </p:blipFill>
        <p:spPr>
          <a:xfrm>
            <a:off x="82420" y="1592342"/>
            <a:ext cx="11751447" cy="3455517"/>
          </a:xfrm>
        </p:spPr>
      </p:pic>
    </p:spTree>
    <p:extLst>
      <p:ext uri="{BB962C8B-B14F-4D97-AF65-F5344CB8AC3E}">
        <p14:creationId xmlns:p14="http://schemas.microsoft.com/office/powerpoint/2010/main" val="309917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E5D6-A94E-DBC0-7E19-85C46B34BA7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889432-3038-ED8C-AFD6-8D0271936549}"/>
              </a:ext>
            </a:extLst>
          </p:cNvPr>
          <p:cNvPicPr>
            <a:picLocks noGrp="1" noChangeAspect="1"/>
          </p:cNvPicPr>
          <p:nvPr>
            <p:ph idx="1"/>
          </p:nvPr>
        </p:nvPicPr>
        <p:blipFill>
          <a:blip r:embed="rId2"/>
          <a:stretch>
            <a:fillRect/>
          </a:stretch>
        </p:blipFill>
        <p:spPr>
          <a:xfrm>
            <a:off x="1143722" y="1352939"/>
            <a:ext cx="9904556" cy="4534888"/>
          </a:xfrm>
        </p:spPr>
      </p:pic>
    </p:spTree>
    <p:extLst>
      <p:ext uri="{BB962C8B-B14F-4D97-AF65-F5344CB8AC3E}">
        <p14:creationId xmlns:p14="http://schemas.microsoft.com/office/powerpoint/2010/main" val="394468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4BED-31DD-0E61-3A5F-AE9ADC8061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089E45-31EF-5070-B6D1-25790C61EBB4}"/>
              </a:ext>
            </a:extLst>
          </p:cNvPr>
          <p:cNvSpPr>
            <a:spLocks noGrp="1"/>
          </p:cNvSpPr>
          <p:nvPr>
            <p:ph idx="1"/>
          </p:nvPr>
        </p:nvSpPr>
        <p:spPr/>
        <p:txBody>
          <a:bodyPr/>
          <a:lstStyle/>
          <a:p>
            <a:pPr marL="0" indent="0">
              <a:buNone/>
            </a:pPr>
            <a:r>
              <a:rPr lang="en-US" dirty="0"/>
              <a:t>The most common </a:t>
            </a:r>
            <a:r>
              <a:rPr lang="en-US" dirty="0">
                <a:solidFill>
                  <a:srgbClr val="C00000"/>
                </a:solidFill>
              </a:rPr>
              <a:t>UTP connector is RJ45 </a:t>
            </a:r>
            <a:r>
              <a:rPr lang="en-US" dirty="0"/>
              <a:t>(RJ stands for registered jack), as shown in Figure</a:t>
            </a:r>
          </a:p>
          <a:p>
            <a:pPr marL="0" indent="0">
              <a:buNone/>
            </a:pPr>
            <a:r>
              <a:rPr lang="en-US" dirty="0"/>
              <a:t>The RJ45 is a keyed connector, meaning the connector can be inserted in only one way.</a:t>
            </a:r>
            <a:endParaRPr lang="en-IN" dirty="0"/>
          </a:p>
        </p:txBody>
      </p:sp>
    </p:spTree>
    <p:extLst>
      <p:ext uri="{BB962C8B-B14F-4D97-AF65-F5344CB8AC3E}">
        <p14:creationId xmlns:p14="http://schemas.microsoft.com/office/powerpoint/2010/main" val="112129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AB7C-270C-165E-F3C2-3E3654D263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07FF75-6203-29B2-F04A-F104D8744185}"/>
              </a:ext>
            </a:extLst>
          </p:cNvPr>
          <p:cNvSpPr>
            <a:spLocks noGrp="1"/>
          </p:cNvSpPr>
          <p:nvPr>
            <p:ph idx="1"/>
          </p:nvPr>
        </p:nvSpPr>
        <p:spPr/>
        <p:txBody>
          <a:bodyPr>
            <a:normAutofit fontScale="92500" lnSpcReduction="10000"/>
          </a:bodyPr>
          <a:lstStyle/>
          <a:p>
            <a:pPr marL="0" indent="0">
              <a:buNone/>
            </a:pPr>
            <a:r>
              <a:rPr lang="en-US" dirty="0"/>
              <a:t>One way to measure the performance of twisted-pair cable is to compare attenuation versus frequency and distance. </a:t>
            </a:r>
          </a:p>
          <a:p>
            <a:pPr marL="0" indent="0">
              <a:buNone/>
            </a:pPr>
            <a:r>
              <a:rPr lang="en-US" dirty="0"/>
              <a:t>A twisted-pair cable can pass a wide range of frequencies. </a:t>
            </a:r>
          </a:p>
          <a:p>
            <a:pPr marL="0" indent="0">
              <a:buNone/>
            </a:pPr>
            <a:r>
              <a:rPr lang="en-US" dirty="0"/>
              <a:t>However, with increasing frequency, the attenuation, measured in decibels per kilometer (dB/km), sharply increases with frequencies above 100 kHz. Note that gauge is a measure of the thickness of the wire.</a:t>
            </a:r>
          </a:p>
          <a:p>
            <a:pPr marL="0" indent="0">
              <a:buNone/>
            </a:pPr>
            <a:r>
              <a:rPr lang="en-US" dirty="0"/>
              <a:t>Applications </a:t>
            </a:r>
          </a:p>
          <a:p>
            <a:pPr marL="0" indent="0">
              <a:buNone/>
            </a:pPr>
            <a:r>
              <a:rPr lang="en-US" dirty="0"/>
              <a:t>Twisted-pair cables are used in telephone lines to provide voice and data channels. </a:t>
            </a:r>
          </a:p>
          <a:p>
            <a:pPr marL="0" indent="0">
              <a:buNone/>
            </a:pPr>
            <a:r>
              <a:rPr lang="en-US" dirty="0"/>
              <a:t>The local loop—the line that connects subscribers to the central telephone office— commonly consists of unshielded twisted-pair cables.</a:t>
            </a:r>
            <a:endParaRPr lang="en-IN" dirty="0"/>
          </a:p>
        </p:txBody>
      </p:sp>
    </p:spTree>
    <p:extLst>
      <p:ext uri="{BB962C8B-B14F-4D97-AF65-F5344CB8AC3E}">
        <p14:creationId xmlns:p14="http://schemas.microsoft.com/office/powerpoint/2010/main" val="161187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F9E5-3A97-0DB3-2E4A-D18126458A3C}"/>
              </a:ext>
            </a:extLst>
          </p:cNvPr>
          <p:cNvSpPr>
            <a:spLocks noGrp="1"/>
          </p:cNvSpPr>
          <p:nvPr>
            <p:ph type="title"/>
          </p:nvPr>
        </p:nvSpPr>
        <p:spPr/>
        <p:txBody>
          <a:bodyPr/>
          <a:lstStyle/>
          <a:p>
            <a:r>
              <a:rPr lang="en-US" dirty="0"/>
              <a:t>Coaxial Cable</a:t>
            </a:r>
            <a:endParaRPr lang="en-IN" dirty="0"/>
          </a:p>
        </p:txBody>
      </p:sp>
      <p:sp>
        <p:nvSpPr>
          <p:cNvPr id="3" name="Content Placeholder 2">
            <a:extLst>
              <a:ext uri="{FF2B5EF4-FFF2-40B4-BE49-F238E27FC236}">
                <a16:creationId xmlns:a16="http://schemas.microsoft.com/office/drawing/2014/main" id="{E53E5EB4-73F4-1857-C50A-1BBC271D6BFE}"/>
              </a:ext>
            </a:extLst>
          </p:cNvPr>
          <p:cNvSpPr>
            <a:spLocks noGrp="1"/>
          </p:cNvSpPr>
          <p:nvPr>
            <p:ph idx="1"/>
          </p:nvPr>
        </p:nvSpPr>
        <p:spPr/>
        <p:txBody>
          <a:bodyPr>
            <a:normAutofit lnSpcReduction="10000"/>
          </a:bodyPr>
          <a:lstStyle/>
          <a:p>
            <a:r>
              <a:rPr lang="en-US" dirty="0"/>
              <a:t>Coaxial cable (or coax) carries signals of higher frequency ranges than those in </a:t>
            </a:r>
            <a:r>
              <a:rPr lang="en-US" dirty="0" err="1"/>
              <a:t>twistedpair</a:t>
            </a:r>
            <a:r>
              <a:rPr lang="en-US" dirty="0"/>
              <a:t> cable, in part because the two media are constructed quite differently. </a:t>
            </a:r>
          </a:p>
          <a:p>
            <a:r>
              <a:rPr lang="en-US" dirty="0"/>
              <a:t>Instead of having two wires, coax has a central core conductor of solid or stranded wire (usually copper) enclosed in an insulating sheath, which is, in turn, encased in an outer conductor of metal foil, braid, or a combination of the two. </a:t>
            </a:r>
          </a:p>
          <a:p>
            <a:r>
              <a:rPr lang="en-US" dirty="0"/>
              <a:t>The outer metallic wrapping serves both as a shield against noise and as the second conductor, which completes the circuit. </a:t>
            </a:r>
          </a:p>
          <a:p>
            <a:r>
              <a:rPr lang="en-US" dirty="0"/>
              <a:t>This outer conductor is also enclosed in an insulating sheath, and the whole cable is protected by a plastic cover</a:t>
            </a:r>
            <a:endParaRPr lang="en-IN" dirty="0"/>
          </a:p>
        </p:txBody>
      </p:sp>
    </p:spTree>
    <p:extLst>
      <p:ext uri="{BB962C8B-B14F-4D97-AF65-F5344CB8AC3E}">
        <p14:creationId xmlns:p14="http://schemas.microsoft.com/office/powerpoint/2010/main" val="2747048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2573-9C65-4D1B-32A9-B9A854414F4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8266D1D-8879-1A89-65C3-7487DCF1C4B8}"/>
              </a:ext>
            </a:extLst>
          </p:cNvPr>
          <p:cNvPicPr>
            <a:picLocks noGrp="1" noChangeAspect="1"/>
          </p:cNvPicPr>
          <p:nvPr>
            <p:ph idx="1"/>
          </p:nvPr>
        </p:nvPicPr>
        <p:blipFill>
          <a:blip r:embed="rId2"/>
          <a:stretch>
            <a:fillRect/>
          </a:stretch>
        </p:blipFill>
        <p:spPr>
          <a:xfrm>
            <a:off x="2709862" y="2939256"/>
            <a:ext cx="6772275" cy="2124075"/>
          </a:xfrm>
        </p:spPr>
      </p:pic>
    </p:spTree>
    <p:extLst>
      <p:ext uri="{BB962C8B-B14F-4D97-AF65-F5344CB8AC3E}">
        <p14:creationId xmlns:p14="http://schemas.microsoft.com/office/powerpoint/2010/main" val="279765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3F0F-173F-1D62-D061-DD805244B7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972505-CE97-3A7C-E5E6-8FDBE417FF9D}"/>
              </a:ext>
            </a:extLst>
          </p:cNvPr>
          <p:cNvSpPr>
            <a:spLocks noGrp="1"/>
          </p:cNvSpPr>
          <p:nvPr>
            <p:ph idx="1"/>
          </p:nvPr>
        </p:nvSpPr>
        <p:spPr/>
        <p:txBody>
          <a:bodyPr/>
          <a:lstStyle/>
          <a:p>
            <a:pPr marL="0" indent="0">
              <a:buNone/>
            </a:pPr>
            <a:r>
              <a:rPr lang="en-US" dirty="0"/>
              <a:t>Coaxial Cable </a:t>
            </a:r>
          </a:p>
          <a:p>
            <a:pPr marL="0" indent="0">
              <a:buNone/>
            </a:pPr>
            <a:r>
              <a:rPr lang="en-US" dirty="0"/>
              <a:t>Standards </a:t>
            </a:r>
            <a:r>
              <a:rPr lang="en-US" dirty="0">
                <a:solidFill>
                  <a:srgbClr val="C00000"/>
                </a:solidFill>
              </a:rPr>
              <a:t>Coaxial cables are categorized by their Radio Government (RG) ratings</a:t>
            </a:r>
            <a:r>
              <a:rPr lang="en-US" dirty="0"/>
              <a:t>. Each RG number denotes a unique set of physical specifications, including the wire gauge of the inner conductor, the thickness and type of the inner insulator, the construction of the shield, and the size and type of the outer casing. Each cable defined by an RG rating is adapted for a specialized function.</a:t>
            </a:r>
          </a:p>
          <a:p>
            <a:pPr marL="0" indent="0">
              <a:buNone/>
            </a:pPr>
            <a:endParaRPr lang="en-IN" dirty="0"/>
          </a:p>
        </p:txBody>
      </p:sp>
      <p:pic>
        <p:nvPicPr>
          <p:cNvPr id="5" name="Picture 4">
            <a:extLst>
              <a:ext uri="{FF2B5EF4-FFF2-40B4-BE49-F238E27FC236}">
                <a16:creationId xmlns:a16="http://schemas.microsoft.com/office/drawing/2014/main" id="{16FDBCEF-26D7-2BE1-D2E2-DB7F8866EBAF}"/>
              </a:ext>
            </a:extLst>
          </p:cNvPr>
          <p:cNvPicPr>
            <a:picLocks noChangeAspect="1"/>
          </p:cNvPicPr>
          <p:nvPr/>
        </p:nvPicPr>
        <p:blipFill>
          <a:blip r:embed="rId2"/>
          <a:stretch>
            <a:fillRect/>
          </a:stretch>
        </p:blipFill>
        <p:spPr>
          <a:xfrm>
            <a:off x="3862387" y="4925689"/>
            <a:ext cx="4467225" cy="1190625"/>
          </a:xfrm>
          <a:prstGeom prst="rect">
            <a:avLst/>
          </a:prstGeom>
        </p:spPr>
      </p:pic>
    </p:spTree>
    <p:extLst>
      <p:ext uri="{BB962C8B-B14F-4D97-AF65-F5344CB8AC3E}">
        <p14:creationId xmlns:p14="http://schemas.microsoft.com/office/powerpoint/2010/main" val="242668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2AEF-B646-1910-75B0-290CDD6A94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5D233D-ADCC-7B6C-D646-F35FFAB5A729}"/>
              </a:ext>
            </a:extLst>
          </p:cNvPr>
          <p:cNvSpPr>
            <a:spLocks noGrp="1"/>
          </p:cNvSpPr>
          <p:nvPr>
            <p:ph idx="1"/>
          </p:nvPr>
        </p:nvSpPr>
        <p:spPr/>
        <p:txBody>
          <a:bodyPr/>
          <a:lstStyle/>
          <a:p>
            <a:r>
              <a:rPr lang="en-US" dirty="0"/>
              <a:t>Coaxial Cable Connectors To connect coaxial cable to devices, we need coaxial connectors.</a:t>
            </a:r>
          </a:p>
          <a:p>
            <a:r>
              <a:rPr lang="en-US" dirty="0"/>
              <a:t> The most common type of connector used today is the </a:t>
            </a:r>
            <a:r>
              <a:rPr lang="en-US" dirty="0">
                <a:solidFill>
                  <a:srgbClr val="C00000"/>
                </a:solidFill>
              </a:rPr>
              <a:t>Bayonet Neill-</a:t>
            </a:r>
            <a:r>
              <a:rPr lang="en-US" dirty="0" err="1">
                <a:solidFill>
                  <a:srgbClr val="C00000"/>
                </a:solidFill>
              </a:rPr>
              <a:t>Concelman</a:t>
            </a:r>
            <a:r>
              <a:rPr lang="en-US" dirty="0">
                <a:solidFill>
                  <a:srgbClr val="C00000"/>
                </a:solidFill>
              </a:rPr>
              <a:t> (BNC) connector.</a:t>
            </a:r>
          </a:p>
          <a:p>
            <a:r>
              <a:rPr lang="en-US" dirty="0"/>
              <a:t> Figure shows three popular types of these connectors: the BNC connector, the BNC T connector, and the BNC terminator</a:t>
            </a:r>
            <a:endParaRPr lang="en-IN" dirty="0"/>
          </a:p>
        </p:txBody>
      </p:sp>
    </p:spTree>
    <p:extLst>
      <p:ext uri="{BB962C8B-B14F-4D97-AF65-F5344CB8AC3E}">
        <p14:creationId xmlns:p14="http://schemas.microsoft.com/office/powerpoint/2010/main" val="352245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7EED-2512-EAED-C306-E0DB9E9834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8E6E541-AC2F-5275-D476-80AE6B2F21F9}"/>
              </a:ext>
            </a:extLst>
          </p:cNvPr>
          <p:cNvPicPr>
            <a:picLocks noGrp="1" noChangeAspect="1"/>
          </p:cNvPicPr>
          <p:nvPr>
            <p:ph idx="1"/>
          </p:nvPr>
        </p:nvPicPr>
        <p:blipFill>
          <a:blip r:embed="rId2"/>
          <a:stretch>
            <a:fillRect/>
          </a:stretch>
        </p:blipFill>
        <p:spPr>
          <a:xfrm>
            <a:off x="2090737" y="2863056"/>
            <a:ext cx="8010525" cy="2276475"/>
          </a:xfrm>
        </p:spPr>
      </p:pic>
    </p:spTree>
    <p:extLst>
      <p:ext uri="{BB962C8B-B14F-4D97-AF65-F5344CB8AC3E}">
        <p14:creationId xmlns:p14="http://schemas.microsoft.com/office/powerpoint/2010/main" val="127082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2FE6-A83A-AC48-8BB1-A38EDA7CA41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6080D7-79E5-70B0-79BE-B5C93D6BC163}"/>
              </a:ext>
            </a:extLst>
          </p:cNvPr>
          <p:cNvSpPr>
            <a:spLocks noGrp="1"/>
          </p:cNvSpPr>
          <p:nvPr>
            <p:ph idx="1"/>
          </p:nvPr>
        </p:nvSpPr>
        <p:spPr/>
        <p:txBody>
          <a:bodyPr/>
          <a:lstStyle/>
          <a:p>
            <a:r>
              <a:rPr lang="en-US" dirty="0">
                <a:solidFill>
                  <a:srgbClr val="C00000"/>
                </a:solidFill>
              </a:rPr>
              <a:t>Transmission media </a:t>
            </a:r>
            <a:r>
              <a:rPr lang="en-US" dirty="0"/>
              <a:t>are actually located below the physical layer and are directly controlled by the physical layer.</a:t>
            </a:r>
          </a:p>
          <a:p>
            <a:r>
              <a:rPr lang="en-US" dirty="0"/>
              <a:t>Transmission medium can be broadly defined as anything that can </a:t>
            </a:r>
            <a:r>
              <a:rPr lang="en-US" dirty="0">
                <a:solidFill>
                  <a:srgbClr val="C00000"/>
                </a:solidFill>
              </a:rPr>
              <a:t>carry information from a source to a destination</a:t>
            </a:r>
            <a:r>
              <a:rPr lang="en-US" dirty="0"/>
              <a:t>.</a:t>
            </a:r>
          </a:p>
          <a:p>
            <a:r>
              <a:rPr lang="en-US" dirty="0"/>
              <a:t>In telecommunications, transmission media can be divided into two broad categories: </a:t>
            </a:r>
            <a:r>
              <a:rPr lang="en-US" dirty="0">
                <a:solidFill>
                  <a:srgbClr val="C00000"/>
                </a:solidFill>
              </a:rPr>
              <a:t>guided and unguided</a:t>
            </a:r>
            <a:r>
              <a:rPr lang="en-US" dirty="0"/>
              <a:t>. </a:t>
            </a:r>
          </a:p>
          <a:p>
            <a:r>
              <a:rPr lang="en-US" dirty="0"/>
              <a:t>Guided media include </a:t>
            </a:r>
            <a:r>
              <a:rPr lang="en-US" dirty="0">
                <a:solidFill>
                  <a:srgbClr val="C00000"/>
                </a:solidFill>
              </a:rPr>
              <a:t>twisted-pair cable, coaxial cable, and fiber-optic cable.</a:t>
            </a:r>
            <a:r>
              <a:rPr lang="en-US" dirty="0"/>
              <a:t> Unguided medium is free space</a:t>
            </a:r>
            <a:endParaRPr lang="en-IN" dirty="0"/>
          </a:p>
        </p:txBody>
      </p:sp>
    </p:spTree>
    <p:extLst>
      <p:ext uri="{BB962C8B-B14F-4D97-AF65-F5344CB8AC3E}">
        <p14:creationId xmlns:p14="http://schemas.microsoft.com/office/powerpoint/2010/main" val="5805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C811-EA99-2EF9-6D42-DB878FEAFA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CA7299-99A4-8813-5413-0CAC2A321BD3}"/>
              </a:ext>
            </a:extLst>
          </p:cNvPr>
          <p:cNvSpPr>
            <a:spLocks noGrp="1"/>
          </p:cNvSpPr>
          <p:nvPr>
            <p:ph idx="1"/>
          </p:nvPr>
        </p:nvSpPr>
        <p:spPr/>
        <p:txBody>
          <a:bodyPr>
            <a:normAutofit fontScale="92500" lnSpcReduction="10000"/>
          </a:bodyPr>
          <a:lstStyle/>
          <a:p>
            <a:pPr marL="0" indent="0">
              <a:buNone/>
            </a:pPr>
            <a:r>
              <a:rPr lang="en-US" dirty="0">
                <a:solidFill>
                  <a:srgbClr val="C00000"/>
                </a:solidFill>
              </a:rPr>
              <a:t>Performance </a:t>
            </a:r>
          </a:p>
          <a:p>
            <a:pPr marL="0" indent="0">
              <a:buNone/>
            </a:pPr>
            <a:r>
              <a:rPr lang="en-US" dirty="0"/>
              <a:t>The attenuation is much higher in coaxial cable than in twisted-pair cable. In other words, although coaxial cable has a much higher bandwidth, the signal weakens rapidly and requires the frequent use of repeaters.</a:t>
            </a:r>
          </a:p>
          <a:p>
            <a:pPr marL="0" indent="0">
              <a:buNone/>
            </a:pPr>
            <a:r>
              <a:rPr lang="en-US" dirty="0"/>
              <a:t> </a:t>
            </a:r>
            <a:r>
              <a:rPr lang="en-US" dirty="0">
                <a:solidFill>
                  <a:srgbClr val="C00000"/>
                </a:solidFill>
              </a:rPr>
              <a:t>Applications </a:t>
            </a:r>
          </a:p>
          <a:p>
            <a:pPr marL="0" indent="0">
              <a:buNone/>
            </a:pPr>
            <a:r>
              <a:rPr lang="en-US" dirty="0"/>
              <a:t>Coaxial cable was widely used in </a:t>
            </a:r>
            <a:r>
              <a:rPr lang="en-US" dirty="0">
                <a:solidFill>
                  <a:srgbClr val="C00000"/>
                </a:solidFill>
              </a:rPr>
              <a:t>analog telephone networks </a:t>
            </a:r>
            <a:r>
              <a:rPr lang="en-US" dirty="0"/>
              <a:t>where a single coaxial network could carry 10,000 voice signals. </a:t>
            </a:r>
          </a:p>
          <a:p>
            <a:pPr marL="0" indent="0">
              <a:buNone/>
            </a:pPr>
            <a:r>
              <a:rPr lang="en-US" dirty="0"/>
              <a:t>Later it was used in </a:t>
            </a:r>
            <a:r>
              <a:rPr lang="en-US" dirty="0">
                <a:solidFill>
                  <a:srgbClr val="C00000"/>
                </a:solidFill>
              </a:rPr>
              <a:t>digital telephone networks </a:t>
            </a:r>
            <a:r>
              <a:rPr lang="en-US" dirty="0"/>
              <a:t>where a single coaxial cable could carry digital data up to 600 Mbps. </a:t>
            </a:r>
          </a:p>
          <a:p>
            <a:pPr marL="0" indent="0">
              <a:buNone/>
            </a:pPr>
            <a:r>
              <a:rPr lang="en-US" dirty="0"/>
              <a:t>However, coaxial cable in telephone networks has largely been replaced today with fiberoptic cable.</a:t>
            </a:r>
            <a:endParaRPr lang="en-IN" dirty="0"/>
          </a:p>
        </p:txBody>
      </p:sp>
    </p:spTree>
    <p:extLst>
      <p:ext uri="{BB962C8B-B14F-4D97-AF65-F5344CB8AC3E}">
        <p14:creationId xmlns:p14="http://schemas.microsoft.com/office/powerpoint/2010/main" val="421725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E46A-1CE7-8FA3-CC00-266B5D68AE4F}"/>
              </a:ext>
            </a:extLst>
          </p:cNvPr>
          <p:cNvSpPr>
            <a:spLocks noGrp="1"/>
          </p:cNvSpPr>
          <p:nvPr>
            <p:ph type="title"/>
          </p:nvPr>
        </p:nvSpPr>
        <p:spPr/>
        <p:txBody>
          <a:bodyPr/>
          <a:lstStyle/>
          <a:p>
            <a:r>
              <a:rPr lang="en-US" dirty="0"/>
              <a:t>Fiber-optic cable</a:t>
            </a:r>
            <a:endParaRPr lang="en-IN" dirty="0"/>
          </a:p>
        </p:txBody>
      </p:sp>
      <p:sp>
        <p:nvSpPr>
          <p:cNvPr id="3" name="Content Placeholder 2">
            <a:extLst>
              <a:ext uri="{FF2B5EF4-FFF2-40B4-BE49-F238E27FC236}">
                <a16:creationId xmlns:a16="http://schemas.microsoft.com/office/drawing/2014/main" id="{227929F0-A9E0-96F1-99F1-C8CD55EE73D2}"/>
              </a:ext>
            </a:extLst>
          </p:cNvPr>
          <p:cNvSpPr>
            <a:spLocks noGrp="1"/>
          </p:cNvSpPr>
          <p:nvPr>
            <p:ph idx="1"/>
          </p:nvPr>
        </p:nvSpPr>
        <p:spPr/>
        <p:txBody>
          <a:bodyPr/>
          <a:lstStyle/>
          <a:p>
            <a:pPr marL="0" indent="0">
              <a:buNone/>
            </a:pPr>
            <a:r>
              <a:rPr lang="en-US" dirty="0"/>
              <a:t>A fiber-optic cable is </a:t>
            </a:r>
            <a:r>
              <a:rPr lang="en-US" dirty="0">
                <a:solidFill>
                  <a:srgbClr val="C00000"/>
                </a:solidFill>
              </a:rPr>
              <a:t>made of glass or plastic </a:t>
            </a:r>
            <a:r>
              <a:rPr lang="en-US" dirty="0"/>
              <a:t>and transmits signals in the form of light.</a:t>
            </a:r>
          </a:p>
          <a:p>
            <a:pPr marL="0" indent="0">
              <a:buNone/>
            </a:pPr>
            <a:r>
              <a:rPr lang="en-US" dirty="0"/>
              <a:t>Optical fibers use reflection to guide light through a channel. </a:t>
            </a:r>
          </a:p>
          <a:p>
            <a:pPr marL="0" indent="0">
              <a:buNone/>
            </a:pPr>
            <a:r>
              <a:rPr lang="en-US" dirty="0"/>
              <a:t>A glass or plastic core is surrounded by a cladding of less dense glass or plastic. </a:t>
            </a:r>
          </a:p>
          <a:p>
            <a:pPr marL="0" indent="0">
              <a:buNone/>
            </a:pPr>
            <a:r>
              <a:rPr lang="en-US" dirty="0"/>
              <a:t>The difference in density of the two materials must be such that a beam of light moving through the core is reflected off the cladding instead of being refracted into it.</a:t>
            </a:r>
            <a:endParaRPr lang="en-IN" dirty="0"/>
          </a:p>
        </p:txBody>
      </p:sp>
    </p:spTree>
    <p:extLst>
      <p:ext uri="{BB962C8B-B14F-4D97-AF65-F5344CB8AC3E}">
        <p14:creationId xmlns:p14="http://schemas.microsoft.com/office/powerpoint/2010/main" val="405727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6DE6-A641-06B2-56E1-EF2DE24B0F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9AB5A49-74C2-1ADB-B32E-17B5DB86C697}"/>
              </a:ext>
            </a:extLst>
          </p:cNvPr>
          <p:cNvPicPr>
            <a:picLocks noGrp="1" noChangeAspect="1"/>
          </p:cNvPicPr>
          <p:nvPr>
            <p:ph idx="1"/>
          </p:nvPr>
        </p:nvPicPr>
        <p:blipFill>
          <a:blip r:embed="rId2"/>
          <a:stretch>
            <a:fillRect/>
          </a:stretch>
        </p:blipFill>
        <p:spPr>
          <a:xfrm>
            <a:off x="642845" y="2472612"/>
            <a:ext cx="9496518" cy="2662157"/>
          </a:xfrm>
        </p:spPr>
      </p:pic>
    </p:spTree>
    <p:extLst>
      <p:ext uri="{BB962C8B-B14F-4D97-AF65-F5344CB8AC3E}">
        <p14:creationId xmlns:p14="http://schemas.microsoft.com/office/powerpoint/2010/main" val="2652893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7C28-FFEE-6515-93BD-54CC298A2E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75972E-F89B-278C-8C9D-C4F01555BEB7}"/>
              </a:ext>
            </a:extLst>
          </p:cNvPr>
          <p:cNvSpPr>
            <a:spLocks noGrp="1"/>
          </p:cNvSpPr>
          <p:nvPr>
            <p:ph idx="1"/>
          </p:nvPr>
        </p:nvSpPr>
        <p:spPr/>
        <p:txBody>
          <a:bodyPr/>
          <a:lstStyle/>
          <a:p>
            <a:pPr marL="342900" lvl="0" indent="-342900">
              <a:lnSpc>
                <a:spcPts val="1760"/>
              </a:lnSpc>
              <a:spcBef>
                <a:spcPts val="335"/>
              </a:spcBef>
              <a:spcAft>
                <a:spcPts val="1000"/>
              </a:spcAft>
              <a:buSzPts val="1000"/>
              <a:buFont typeface="Courier New" panose="02070309020205020404" pitchFamily="49" charset="0"/>
              <a:buChar char="o"/>
              <a:tabLst>
                <a:tab pos="457200" algn="l"/>
              </a:tabLst>
            </a:pPr>
            <a:r>
              <a:rPr lang="en-US" sz="1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Core:</a:t>
            </a:r>
            <a:r>
              <a:rPr lang="en-US" sz="18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optical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fibre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consists of a narrow strand of glass or plastic known as a core. A core is a light transmission area of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fibre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more the area of the core, the more light will be transmitted into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fibre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ts val="1760"/>
              </a:lnSpc>
              <a:spcBef>
                <a:spcPts val="335"/>
              </a:spcBef>
              <a:spcAft>
                <a:spcPts val="1000"/>
              </a:spcAft>
              <a:buSzPts val="1000"/>
              <a:buFont typeface="Courier New" panose="02070309020205020404" pitchFamily="49" charset="0"/>
              <a:buChar char="o"/>
              <a:tabLst>
                <a:tab pos="457200" algn="l"/>
              </a:tabLst>
            </a:pPr>
            <a:r>
              <a:rPr lang="en-US" sz="1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Cladding: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concentric layer of glass is known as cladding. The main functionality of the cladding is to provide the lower refractive index at the core interface as to cause the reflection within the core so that the light waves are transmitted through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fibre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ts val="1760"/>
              </a:lnSpc>
              <a:spcBef>
                <a:spcPts val="335"/>
              </a:spcBef>
              <a:spcAft>
                <a:spcPts val="1000"/>
              </a:spcAft>
              <a:buSzPts val="1000"/>
              <a:buFont typeface="Courier New" panose="02070309020205020404" pitchFamily="49" charset="0"/>
              <a:buChar char="o"/>
              <a:tabLst>
                <a:tab pos="457200" algn="l"/>
              </a:tabLst>
            </a:pPr>
            <a:r>
              <a:rPr lang="en-US" sz="1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Jacket: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protective coating consisting of plastic is known as a jacket. The main purpose of a jacket is to preserve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fibre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strength, absorb shock and extra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fibre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protection.</a:t>
            </a:r>
          </a:p>
          <a:p>
            <a:pPr marL="342900" lvl="0" indent="-342900">
              <a:lnSpc>
                <a:spcPts val="1760"/>
              </a:lnSpc>
              <a:spcBef>
                <a:spcPts val="335"/>
              </a:spcBef>
              <a:spcAft>
                <a:spcPts val="1000"/>
              </a:spcAft>
              <a:buSzPts val="1000"/>
              <a:buFont typeface="Courier New" panose="02070309020205020404" pitchFamily="49" charset="0"/>
              <a:buChar char="o"/>
              <a:tabLst>
                <a:tab pos="457200" algn="l"/>
              </a:tabLst>
            </a:pP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27EC98BC-8D81-159D-377A-D6A69BE7CE92}"/>
              </a:ext>
            </a:extLst>
          </p:cNvPr>
          <p:cNvPicPr>
            <a:picLocks noChangeAspect="1"/>
          </p:cNvPicPr>
          <p:nvPr/>
        </p:nvPicPr>
        <p:blipFill>
          <a:blip r:embed="rId2"/>
          <a:stretch>
            <a:fillRect/>
          </a:stretch>
        </p:blipFill>
        <p:spPr>
          <a:xfrm>
            <a:off x="1280529" y="4091668"/>
            <a:ext cx="7858125" cy="1809750"/>
          </a:xfrm>
          <a:prstGeom prst="rect">
            <a:avLst/>
          </a:prstGeom>
        </p:spPr>
      </p:pic>
    </p:spTree>
    <p:extLst>
      <p:ext uri="{BB962C8B-B14F-4D97-AF65-F5344CB8AC3E}">
        <p14:creationId xmlns:p14="http://schemas.microsoft.com/office/powerpoint/2010/main" val="3618731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CA33-8D9B-5D1D-8C0C-7900E9BD07FE}"/>
              </a:ext>
            </a:extLst>
          </p:cNvPr>
          <p:cNvSpPr>
            <a:spLocks noGrp="1"/>
          </p:cNvSpPr>
          <p:nvPr>
            <p:ph type="title"/>
          </p:nvPr>
        </p:nvSpPr>
        <p:spPr/>
        <p:txBody>
          <a:bodyPr/>
          <a:lstStyle/>
          <a:p>
            <a:r>
              <a:rPr lang="en-IN" dirty="0"/>
              <a:t>Cable Composition</a:t>
            </a:r>
          </a:p>
        </p:txBody>
      </p:sp>
      <p:sp>
        <p:nvSpPr>
          <p:cNvPr id="3" name="Content Placeholder 2">
            <a:extLst>
              <a:ext uri="{FF2B5EF4-FFF2-40B4-BE49-F238E27FC236}">
                <a16:creationId xmlns:a16="http://schemas.microsoft.com/office/drawing/2014/main" id="{87499152-07A8-7A20-471D-7E215C77D21B}"/>
              </a:ext>
            </a:extLst>
          </p:cNvPr>
          <p:cNvSpPr>
            <a:spLocks noGrp="1"/>
          </p:cNvSpPr>
          <p:nvPr>
            <p:ph idx="1"/>
          </p:nvPr>
        </p:nvSpPr>
        <p:spPr/>
        <p:txBody>
          <a:bodyPr>
            <a:normAutofit/>
          </a:bodyPr>
          <a:lstStyle/>
          <a:p>
            <a:r>
              <a:rPr lang="en-IN" sz="2000" dirty="0"/>
              <a:t>The outer jacket is </a:t>
            </a:r>
            <a:r>
              <a:rPr lang="en-US" sz="2000" dirty="0"/>
              <a:t>made of either PVC or Teflon. </a:t>
            </a:r>
          </a:p>
          <a:p>
            <a:r>
              <a:rPr lang="en-US" sz="2000" dirty="0"/>
              <a:t>Inside the jacket are Kevlar strands to strengthen the cable. </a:t>
            </a:r>
          </a:p>
          <a:p>
            <a:r>
              <a:rPr lang="en-US" sz="2000" dirty="0"/>
              <a:t>Kevlar is a strong material used in the fabrication of bulletproof vests. Below the Kevlar is another plastic coating to cushion the fiber. </a:t>
            </a:r>
          </a:p>
          <a:p>
            <a:r>
              <a:rPr lang="en-US" sz="2000" dirty="0"/>
              <a:t>The fiber is at the center of the cable, and it consists of cladding and core. </a:t>
            </a:r>
            <a:endParaRPr lang="en-IN" sz="2000" dirty="0"/>
          </a:p>
        </p:txBody>
      </p:sp>
      <p:pic>
        <p:nvPicPr>
          <p:cNvPr id="5" name="Picture 4">
            <a:extLst>
              <a:ext uri="{FF2B5EF4-FFF2-40B4-BE49-F238E27FC236}">
                <a16:creationId xmlns:a16="http://schemas.microsoft.com/office/drawing/2014/main" id="{F2DCE20C-4F3E-328B-7296-257807E4BC19}"/>
              </a:ext>
            </a:extLst>
          </p:cNvPr>
          <p:cNvPicPr>
            <a:picLocks noChangeAspect="1"/>
          </p:cNvPicPr>
          <p:nvPr/>
        </p:nvPicPr>
        <p:blipFill>
          <a:blip r:embed="rId2"/>
          <a:stretch>
            <a:fillRect/>
          </a:stretch>
        </p:blipFill>
        <p:spPr>
          <a:xfrm>
            <a:off x="5719665" y="3887305"/>
            <a:ext cx="4842101" cy="2424595"/>
          </a:xfrm>
          <a:prstGeom prst="rect">
            <a:avLst/>
          </a:prstGeom>
        </p:spPr>
      </p:pic>
    </p:spTree>
    <p:extLst>
      <p:ext uri="{BB962C8B-B14F-4D97-AF65-F5344CB8AC3E}">
        <p14:creationId xmlns:p14="http://schemas.microsoft.com/office/powerpoint/2010/main" val="1940876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C5CE-0BC3-636E-BEF4-C68C97A28668}"/>
              </a:ext>
            </a:extLst>
          </p:cNvPr>
          <p:cNvSpPr>
            <a:spLocks noGrp="1"/>
          </p:cNvSpPr>
          <p:nvPr>
            <p:ph type="title"/>
          </p:nvPr>
        </p:nvSpPr>
        <p:spPr/>
        <p:txBody>
          <a:bodyPr/>
          <a:lstStyle/>
          <a:p>
            <a:r>
              <a:rPr lang="en-US" dirty="0"/>
              <a:t>Propagation Modes</a:t>
            </a:r>
            <a:endParaRPr lang="en-IN" dirty="0"/>
          </a:p>
        </p:txBody>
      </p:sp>
      <p:sp>
        <p:nvSpPr>
          <p:cNvPr id="3" name="Content Placeholder 2">
            <a:extLst>
              <a:ext uri="{FF2B5EF4-FFF2-40B4-BE49-F238E27FC236}">
                <a16:creationId xmlns:a16="http://schemas.microsoft.com/office/drawing/2014/main" id="{C7E4E0EE-D6F1-34CB-1727-68F0FA558D1F}"/>
              </a:ext>
            </a:extLst>
          </p:cNvPr>
          <p:cNvSpPr>
            <a:spLocks noGrp="1"/>
          </p:cNvSpPr>
          <p:nvPr>
            <p:ph idx="1"/>
          </p:nvPr>
        </p:nvSpPr>
        <p:spPr/>
        <p:txBody>
          <a:bodyPr/>
          <a:lstStyle/>
          <a:p>
            <a:r>
              <a:rPr lang="en-US" dirty="0"/>
              <a:t>Current technology supports two modes (multimode and single mode) for propagating light along optical channels, each requiring fiber with different physical characteristics. </a:t>
            </a:r>
          </a:p>
          <a:p>
            <a:r>
              <a:rPr lang="en-US" dirty="0"/>
              <a:t>Multimode can be implemented in two forms: step-index or graded-index </a:t>
            </a:r>
          </a:p>
          <a:p>
            <a:r>
              <a:rPr lang="en-US" dirty="0"/>
              <a:t>Multimode :Multimode is so named because multiple beams from a light source move through the core in different paths</a:t>
            </a:r>
            <a:endParaRPr lang="en-IN" dirty="0"/>
          </a:p>
        </p:txBody>
      </p:sp>
    </p:spTree>
    <p:extLst>
      <p:ext uri="{BB962C8B-B14F-4D97-AF65-F5344CB8AC3E}">
        <p14:creationId xmlns:p14="http://schemas.microsoft.com/office/powerpoint/2010/main" val="59655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281B-E07F-9625-4F26-4EFDE318B26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972FBFE-A195-C993-8E63-8174E237E20D}"/>
              </a:ext>
            </a:extLst>
          </p:cNvPr>
          <p:cNvPicPr>
            <a:picLocks noGrp="1" noChangeAspect="1"/>
          </p:cNvPicPr>
          <p:nvPr>
            <p:ph idx="1"/>
          </p:nvPr>
        </p:nvPicPr>
        <p:blipFill>
          <a:blip r:embed="rId2"/>
          <a:stretch>
            <a:fillRect/>
          </a:stretch>
        </p:blipFill>
        <p:spPr>
          <a:xfrm>
            <a:off x="1422186" y="2640564"/>
            <a:ext cx="8059951" cy="2346568"/>
          </a:xfrm>
        </p:spPr>
      </p:pic>
    </p:spTree>
    <p:extLst>
      <p:ext uri="{BB962C8B-B14F-4D97-AF65-F5344CB8AC3E}">
        <p14:creationId xmlns:p14="http://schemas.microsoft.com/office/powerpoint/2010/main" val="376175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DB24-A433-E77C-49A4-95DDD0189E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803932-5634-F390-AA98-E695AF9BD839}"/>
              </a:ext>
            </a:extLst>
          </p:cNvPr>
          <p:cNvSpPr>
            <a:spLocks noGrp="1"/>
          </p:cNvSpPr>
          <p:nvPr>
            <p:ph idx="1"/>
          </p:nvPr>
        </p:nvSpPr>
        <p:spPr/>
        <p:txBody>
          <a:bodyPr>
            <a:normAutofit fontScale="77500" lnSpcReduction="20000"/>
          </a:bodyPr>
          <a:lstStyle/>
          <a:p>
            <a:r>
              <a:rPr lang="en-US" dirty="0"/>
              <a:t>In multimode step-index fiber, the density of the core remains constant from the center to the edges.</a:t>
            </a:r>
          </a:p>
          <a:p>
            <a:r>
              <a:rPr lang="en-US" dirty="0"/>
              <a:t> A beam of light moves through this constant density in a straight line until it reaches the interface of the core and the cladding. </a:t>
            </a:r>
          </a:p>
          <a:p>
            <a:r>
              <a:rPr lang="en-US" dirty="0"/>
              <a:t>At the interface, there is an abrupt change due to a lower density; this alters the angle of the beam’s motion. </a:t>
            </a:r>
          </a:p>
          <a:p>
            <a:r>
              <a:rPr lang="en-US" dirty="0"/>
              <a:t>The term step-index refers to the suddenness of this change, which contributes to the distortion of the signal as it passes through the fiber. </a:t>
            </a:r>
          </a:p>
          <a:p>
            <a:r>
              <a:rPr lang="en-US" dirty="0"/>
              <a:t>A second type of fiber, called multimode graded-index fiber, decreases this distortion of the signal through the cable. </a:t>
            </a:r>
          </a:p>
          <a:p>
            <a:r>
              <a:rPr lang="en-US" dirty="0"/>
              <a:t>The word index here refers to the index of refraction. </a:t>
            </a:r>
          </a:p>
          <a:p>
            <a:r>
              <a:rPr lang="en-US" dirty="0"/>
              <a:t>The index of refraction is related to density. </a:t>
            </a:r>
          </a:p>
          <a:p>
            <a:r>
              <a:rPr lang="en-US" dirty="0"/>
              <a:t>A graded-index fiber, therefore, is one with varying densities. Density is highest at the center of the core and decreases gradually to its lowest at the edge.</a:t>
            </a:r>
            <a:endParaRPr lang="en-IN" dirty="0"/>
          </a:p>
        </p:txBody>
      </p:sp>
    </p:spTree>
    <p:extLst>
      <p:ext uri="{BB962C8B-B14F-4D97-AF65-F5344CB8AC3E}">
        <p14:creationId xmlns:p14="http://schemas.microsoft.com/office/powerpoint/2010/main" val="2429787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F3EF-7102-A813-D03A-3D46655AC6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6B5F97-450A-CC65-53F9-BA0364AC1192}"/>
              </a:ext>
            </a:extLst>
          </p:cNvPr>
          <p:cNvSpPr>
            <a:spLocks noGrp="1"/>
          </p:cNvSpPr>
          <p:nvPr>
            <p:ph idx="1"/>
          </p:nvPr>
        </p:nvSpPr>
        <p:spPr/>
        <p:txBody>
          <a:bodyPr/>
          <a:lstStyle/>
          <a:p>
            <a:r>
              <a:rPr lang="en-US" dirty="0"/>
              <a:t>The </a:t>
            </a:r>
            <a:r>
              <a:rPr lang="en-US" dirty="0">
                <a:solidFill>
                  <a:srgbClr val="0070C0"/>
                </a:solidFill>
              </a:rPr>
              <a:t>single-mode fiber </a:t>
            </a:r>
            <a:r>
              <a:rPr lang="en-US" dirty="0"/>
              <a:t>itself is manufactured with a much smaller diameter than that of multimode fiber, and with substantially lower density (index of refraction). </a:t>
            </a:r>
          </a:p>
          <a:p>
            <a:r>
              <a:rPr lang="en-US" dirty="0"/>
              <a:t>The decrease in density results in a critical angle that is close enough to 90° to make the propagation of beams almost horizontal. </a:t>
            </a:r>
          </a:p>
          <a:p>
            <a:r>
              <a:rPr lang="en-US" dirty="0"/>
              <a:t>In this case, the propagation of different beams is almost identical, and delays are negligible. </a:t>
            </a:r>
          </a:p>
          <a:p>
            <a:r>
              <a:rPr lang="en-US" dirty="0"/>
              <a:t>All the beams arrive at the destination “together” and can be recombined with little distortion to the signal</a:t>
            </a:r>
            <a:endParaRPr lang="en-IN" dirty="0"/>
          </a:p>
        </p:txBody>
      </p:sp>
    </p:spTree>
    <p:extLst>
      <p:ext uri="{BB962C8B-B14F-4D97-AF65-F5344CB8AC3E}">
        <p14:creationId xmlns:p14="http://schemas.microsoft.com/office/powerpoint/2010/main" val="1870419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FD1-A96B-5387-AAA5-B9C793E031A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ADF788F-3E49-7E13-9AA8-A807A6BCEA45}"/>
              </a:ext>
            </a:extLst>
          </p:cNvPr>
          <p:cNvPicPr>
            <a:picLocks noGrp="1" noChangeAspect="1"/>
          </p:cNvPicPr>
          <p:nvPr>
            <p:ph idx="1"/>
          </p:nvPr>
        </p:nvPicPr>
        <p:blipFill>
          <a:blip r:embed="rId2"/>
          <a:stretch>
            <a:fillRect/>
          </a:stretch>
        </p:blipFill>
        <p:spPr>
          <a:xfrm>
            <a:off x="3009586" y="1825625"/>
            <a:ext cx="6172828" cy="4351338"/>
          </a:xfrm>
        </p:spPr>
      </p:pic>
    </p:spTree>
    <p:extLst>
      <p:ext uri="{BB962C8B-B14F-4D97-AF65-F5344CB8AC3E}">
        <p14:creationId xmlns:p14="http://schemas.microsoft.com/office/powerpoint/2010/main" val="31144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7F07-5EFA-9054-9518-656946B2696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F6407E-8F5A-F7F6-3BA7-5886B459B313}"/>
              </a:ext>
            </a:extLst>
          </p:cNvPr>
          <p:cNvPicPr>
            <a:picLocks noGrp="1" noChangeAspect="1"/>
          </p:cNvPicPr>
          <p:nvPr>
            <p:ph idx="1"/>
          </p:nvPr>
        </p:nvPicPr>
        <p:blipFill>
          <a:blip r:embed="rId2"/>
          <a:stretch>
            <a:fillRect/>
          </a:stretch>
        </p:blipFill>
        <p:spPr>
          <a:xfrm>
            <a:off x="1990725" y="3048794"/>
            <a:ext cx="8210550" cy="1905000"/>
          </a:xfrm>
        </p:spPr>
      </p:pic>
    </p:spTree>
    <p:extLst>
      <p:ext uri="{BB962C8B-B14F-4D97-AF65-F5344CB8AC3E}">
        <p14:creationId xmlns:p14="http://schemas.microsoft.com/office/powerpoint/2010/main" val="330667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9065-758F-E669-EDFC-FB5CE2AABBB5}"/>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1E8DA93B-E2B5-26FB-9DF0-020FA5E9F247}"/>
              </a:ext>
            </a:extLst>
          </p:cNvPr>
          <p:cNvSpPr>
            <a:spLocks noGrp="1"/>
          </p:cNvSpPr>
          <p:nvPr>
            <p:ph idx="1"/>
          </p:nvPr>
        </p:nvSpPr>
        <p:spPr/>
        <p:txBody>
          <a:bodyPr>
            <a:normAutofit fontScale="92500" lnSpcReduction="20000"/>
          </a:bodyPr>
          <a:lstStyle/>
          <a:p>
            <a:r>
              <a:rPr lang="en-US" dirty="0"/>
              <a:t>Fiber-optic cable is often found in backbone networks because its wide bandwidth is cost-effective. </a:t>
            </a:r>
          </a:p>
          <a:p>
            <a:r>
              <a:rPr lang="en-US" dirty="0"/>
              <a:t>Today, with wavelength-division multiplexing (WDM), we can transfer data at a rate of 1600 Gbps. </a:t>
            </a:r>
          </a:p>
          <a:p>
            <a:r>
              <a:rPr lang="en-US" dirty="0"/>
              <a:t>Some cable TV companies use a combination of optical fiber and coaxial cable, thus creating a hybrid network. </a:t>
            </a:r>
          </a:p>
          <a:p>
            <a:r>
              <a:rPr lang="en-US" dirty="0"/>
              <a:t>Optical fiber provides the backbone structure while coaxial cable provides the connection to the user premises. </a:t>
            </a:r>
          </a:p>
          <a:p>
            <a:r>
              <a:rPr lang="en-US" dirty="0"/>
              <a:t>This is a cost-effective configuration since the narrow bandwidth requirement at the user end does not justify the use of optical fiber. </a:t>
            </a:r>
          </a:p>
          <a:p>
            <a:r>
              <a:rPr lang="en-US" dirty="0"/>
              <a:t>Local-area networks such as 100Base-FX network (Fast Ethernet) and 1000Base-X also use fiber-optic cable.</a:t>
            </a:r>
            <a:endParaRPr lang="en-IN" dirty="0"/>
          </a:p>
        </p:txBody>
      </p:sp>
    </p:spTree>
    <p:extLst>
      <p:ext uri="{BB962C8B-B14F-4D97-AF65-F5344CB8AC3E}">
        <p14:creationId xmlns:p14="http://schemas.microsoft.com/office/powerpoint/2010/main" val="2199724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B3A3-5F89-4755-2291-DD123DD45FEE}"/>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261692FD-F16F-BAEF-8BB2-EACF15365059}"/>
              </a:ext>
            </a:extLst>
          </p:cNvPr>
          <p:cNvSpPr>
            <a:spLocks noGrp="1"/>
          </p:cNvSpPr>
          <p:nvPr>
            <p:ph idx="1"/>
          </p:nvPr>
        </p:nvSpPr>
        <p:spPr/>
        <p:txBody>
          <a:bodyPr>
            <a:normAutofit fontScale="70000" lnSpcReduction="20000"/>
          </a:bodyPr>
          <a:lstStyle/>
          <a:p>
            <a:r>
              <a:rPr lang="en-US" dirty="0"/>
              <a:t>Fiber-optic cable has several advantages over metallic cable (twisted-pair or coaxial).</a:t>
            </a:r>
          </a:p>
          <a:p>
            <a:r>
              <a:rPr lang="en-US" dirty="0"/>
              <a:t> ❑ Higher bandwidth. Fiber-optic cable can support dramatically higher bandwidths (and hence data rates) than either twisted-pair or coaxial cable. Currently, data rates and bandwidth utilization over fiber-optic cable are limited not by the medium but by the signal generation and reception technology available. </a:t>
            </a:r>
          </a:p>
          <a:p>
            <a:r>
              <a:rPr lang="en-US" dirty="0"/>
              <a:t>❑ Less signal attenuation. Fiber-optic transmission distance is significantly greater than that of other guided media. A signal can run for 50 km without requiring regeneration. We need repeaters every 5 km for coaxial or twisted-pair cable. </a:t>
            </a:r>
          </a:p>
          <a:p>
            <a:r>
              <a:rPr lang="en-US" dirty="0"/>
              <a:t>❑ Immunity to electromagnetic interference. Electromagnetic noise cannot affect fiber-optic cables. </a:t>
            </a:r>
          </a:p>
          <a:p>
            <a:r>
              <a:rPr lang="en-US" dirty="0"/>
              <a:t>❑ Resistance to corrosive materials. Glass is more resistant to corrosive materials than copper. </a:t>
            </a:r>
          </a:p>
          <a:p>
            <a:r>
              <a:rPr lang="en-US" dirty="0"/>
              <a:t>❑ Lightweight. Fiber-optic cables are much lighter than copper cables. </a:t>
            </a:r>
          </a:p>
          <a:p>
            <a:r>
              <a:rPr lang="en-US" dirty="0"/>
              <a:t>❑ Greater immunity to tapping. Fiber-optic cables are more immune to tapping than copper cables. Copper cables create antenna effects that can easily be tapped.</a:t>
            </a:r>
            <a:endParaRPr lang="en-IN" dirty="0"/>
          </a:p>
        </p:txBody>
      </p:sp>
    </p:spTree>
    <p:extLst>
      <p:ext uri="{BB962C8B-B14F-4D97-AF65-F5344CB8AC3E}">
        <p14:creationId xmlns:p14="http://schemas.microsoft.com/office/powerpoint/2010/main" val="2460539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8DA4-143C-A22F-898A-A437067FA5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C7EFE6-93B9-84A0-080C-5FEAEF552413}"/>
              </a:ext>
            </a:extLst>
          </p:cNvPr>
          <p:cNvSpPr>
            <a:spLocks noGrp="1"/>
          </p:cNvSpPr>
          <p:nvPr>
            <p:ph idx="1"/>
          </p:nvPr>
        </p:nvSpPr>
        <p:spPr/>
        <p:txBody>
          <a:bodyPr>
            <a:normAutofit lnSpcReduction="10000"/>
          </a:bodyPr>
          <a:lstStyle/>
          <a:p>
            <a:r>
              <a:rPr lang="en-US" dirty="0"/>
              <a:t>Disadvantages There are some disadvantages to the use of optical fiber.</a:t>
            </a:r>
          </a:p>
          <a:p>
            <a:r>
              <a:rPr lang="en-US" dirty="0"/>
              <a:t> ❑ Installation and maintenance. Fiber-optic cable is a relatively new technology. Its installation and maintenance require expertise that is not yet available everywhere. </a:t>
            </a:r>
          </a:p>
          <a:p>
            <a:r>
              <a:rPr lang="en-US" dirty="0"/>
              <a:t>❑ Unidirectional light propagation. Propagation of light is unidirectional. If we need bidirectional communication, two fibers are needed. </a:t>
            </a:r>
          </a:p>
          <a:p>
            <a:r>
              <a:rPr lang="en-US" dirty="0"/>
              <a:t>❑ Cost. The cable and the interfaces are relatively more expensive than those of other guided media. If the demand for bandwidth is not high, often the use of optical fiber cannot be justified.</a:t>
            </a:r>
            <a:endParaRPr lang="en-IN" dirty="0"/>
          </a:p>
        </p:txBody>
      </p:sp>
    </p:spTree>
    <p:extLst>
      <p:ext uri="{BB962C8B-B14F-4D97-AF65-F5344CB8AC3E}">
        <p14:creationId xmlns:p14="http://schemas.microsoft.com/office/powerpoint/2010/main" val="962965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BF72-54C6-501E-0C65-2D217C8B785E}"/>
              </a:ext>
            </a:extLst>
          </p:cNvPr>
          <p:cNvSpPr>
            <a:spLocks noGrp="1"/>
          </p:cNvSpPr>
          <p:nvPr>
            <p:ph type="title"/>
          </p:nvPr>
        </p:nvSpPr>
        <p:spPr/>
        <p:txBody>
          <a:bodyPr/>
          <a:lstStyle/>
          <a:p>
            <a:r>
              <a:rPr lang="en-IN" dirty="0">
                <a:solidFill>
                  <a:srgbClr val="002060"/>
                </a:solidFill>
              </a:rPr>
              <a:t>UNGUIDED MEDIA: WIRELESS</a:t>
            </a:r>
          </a:p>
        </p:txBody>
      </p:sp>
      <p:sp>
        <p:nvSpPr>
          <p:cNvPr id="3" name="Content Placeholder 2">
            <a:extLst>
              <a:ext uri="{FF2B5EF4-FFF2-40B4-BE49-F238E27FC236}">
                <a16:creationId xmlns:a16="http://schemas.microsoft.com/office/drawing/2014/main" id="{E9AD4623-7E43-3C86-929B-FB846A837EF2}"/>
              </a:ext>
            </a:extLst>
          </p:cNvPr>
          <p:cNvSpPr>
            <a:spLocks noGrp="1"/>
          </p:cNvSpPr>
          <p:nvPr>
            <p:ph idx="1"/>
          </p:nvPr>
        </p:nvSpPr>
        <p:spPr/>
        <p:txBody>
          <a:bodyPr/>
          <a:lstStyle/>
          <a:p>
            <a:r>
              <a:rPr lang="en-US" dirty="0"/>
              <a:t>Unguided medium transport electromagnetic waves without using a physical conductor. </a:t>
            </a:r>
          </a:p>
          <a:p>
            <a:r>
              <a:rPr lang="en-US" dirty="0"/>
              <a:t>This type of communication is often referred to as wireless communication.</a:t>
            </a:r>
          </a:p>
          <a:p>
            <a:r>
              <a:rPr lang="en-US" dirty="0"/>
              <a:t> Signals are normally broadcast through free space and thus are available to anyone who has a device capable of receiving them.</a:t>
            </a:r>
          </a:p>
          <a:p>
            <a:r>
              <a:rPr lang="en-US" dirty="0"/>
              <a:t>Unguided signals can travel from the source to the destination in several ways: </a:t>
            </a:r>
            <a:r>
              <a:rPr lang="en-US" dirty="0">
                <a:solidFill>
                  <a:srgbClr val="C00000"/>
                </a:solidFill>
              </a:rPr>
              <a:t>ground propagation, sky propagation, and line-of-sight propagation.</a:t>
            </a:r>
            <a:endParaRPr lang="en-IN" dirty="0">
              <a:solidFill>
                <a:srgbClr val="C00000"/>
              </a:solidFill>
            </a:endParaRPr>
          </a:p>
        </p:txBody>
      </p:sp>
    </p:spTree>
    <p:extLst>
      <p:ext uri="{BB962C8B-B14F-4D97-AF65-F5344CB8AC3E}">
        <p14:creationId xmlns:p14="http://schemas.microsoft.com/office/powerpoint/2010/main" val="3121637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25CA-AE76-8F87-9581-9F9CB4FA490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17C8EC9-A1C8-9210-FD81-E2637ED21B8C}"/>
              </a:ext>
            </a:extLst>
          </p:cNvPr>
          <p:cNvPicPr>
            <a:picLocks noGrp="1" noChangeAspect="1"/>
          </p:cNvPicPr>
          <p:nvPr>
            <p:ph idx="1"/>
          </p:nvPr>
        </p:nvPicPr>
        <p:blipFill>
          <a:blip r:embed="rId2"/>
          <a:stretch>
            <a:fillRect/>
          </a:stretch>
        </p:blipFill>
        <p:spPr>
          <a:xfrm>
            <a:off x="2109787" y="2358231"/>
            <a:ext cx="7972425" cy="3286125"/>
          </a:xfrm>
        </p:spPr>
      </p:pic>
    </p:spTree>
    <p:extLst>
      <p:ext uri="{BB962C8B-B14F-4D97-AF65-F5344CB8AC3E}">
        <p14:creationId xmlns:p14="http://schemas.microsoft.com/office/powerpoint/2010/main" val="778146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3C13-4023-EF39-C4D6-73CF5DBA0F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0F3D15-A5D1-1289-EB38-A63209AE27B0}"/>
              </a:ext>
            </a:extLst>
          </p:cNvPr>
          <p:cNvSpPr>
            <a:spLocks noGrp="1"/>
          </p:cNvSpPr>
          <p:nvPr>
            <p:ph idx="1"/>
          </p:nvPr>
        </p:nvSpPr>
        <p:spPr/>
        <p:txBody>
          <a:bodyPr>
            <a:normAutofit fontScale="85000" lnSpcReduction="20000"/>
          </a:bodyPr>
          <a:lstStyle/>
          <a:p>
            <a:pPr marL="0" indent="0" algn="just">
              <a:buNone/>
            </a:pPr>
            <a:r>
              <a:rPr lang="en-US" dirty="0"/>
              <a:t>In-ground</a:t>
            </a:r>
            <a:r>
              <a:rPr lang="en-US" dirty="0">
                <a:solidFill>
                  <a:srgbClr val="0070C0"/>
                </a:solidFill>
              </a:rPr>
              <a:t> propagation</a:t>
            </a:r>
            <a:r>
              <a:rPr lang="en-US" dirty="0"/>
              <a:t>, radio waves travel through the lowest portion of the atmosphere, hugging the earth. These low-frequency signals emanate in all directions from the transmitting antenna and follow the curvature of the planet. Distance depends on the amount of power in the signal: The greater the power, the greater the distance. </a:t>
            </a:r>
          </a:p>
          <a:p>
            <a:pPr marL="0" indent="0" algn="just">
              <a:buNone/>
            </a:pPr>
            <a:r>
              <a:rPr lang="en-US" dirty="0"/>
              <a:t>In </a:t>
            </a:r>
            <a:r>
              <a:rPr lang="en-US" dirty="0">
                <a:solidFill>
                  <a:srgbClr val="0070C0"/>
                </a:solidFill>
              </a:rPr>
              <a:t>sky propagation</a:t>
            </a:r>
            <a:r>
              <a:rPr lang="en-US" dirty="0"/>
              <a:t>, higher-frequency radio waves radiate upward into the ionosphere (the layer of the atmosphere where particles exist as ions) where they are reflected back to earth. This type of transmission allows for greater distances with lower output power. </a:t>
            </a:r>
          </a:p>
          <a:p>
            <a:pPr marL="0" indent="0" algn="just">
              <a:buNone/>
            </a:pPr>
            <a:r>
              <a:rPr lang="en-US" dirty="0"/>
              <a:t>In </a:t>
            </a:r>
            <a:r>
              <a:rPr lang="en-US" dirty="0">
                <a:solidFill>
                  <a:srgbClr val="0070C0"/>
                </a:solidFill>
              </a:rPr>
              <a:t>line-of-sight propagation</a:t>
            </a:r>
            <a:r>
              <a:rPr lang="en-US" dirty="0"/>
              <a:t>, very high-frequency signals are transmitted in straight lines directly from antenna to antenna. Antennas must be directional, facing each other, and either tall enough or close enough together not to be affected by the curvature of the earth. Line-of sight propagation is tricky because radio transmissions cannot be completely focused.</a:t>
            </a:r>
            <a:endParaRPr lang="en-IN" dirty="0"/>
          </a:p>
        </p:txBody>
      </p:sp>
    </p:spTree>
    <p:extLst>
      <p:ext uri="{BB962C8B-B14F-4D97-AF65-F5344CB8AC3E}">
        <p14:creationId xmlns:p14="http://schemas.microsoft.com/office/powerpoint/2010/main" val="2322024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DBB5-0957-364B-50D9-09DE8D65E1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A50453-FF56-E066-29C3-C38B6691C3F2}"/>
              </a:ext>
            </a:extLst>
          </p:cNvPr>
          <p:cNvSpPr>
            <a:spLocks noGrp="1"/>
          </p:cNvSpPr>
          <p:nvPr>
            <p:ph idx="1"/>
          </p:nvPr>
        </p:nvSpPr>
        <p:spPr/>
        <p:txBody>
          <a:bodyPr/>
          <a:lstStyle/>
          <a:p>
            <a:r>
              <a:rPr lang="en-US" dirty="0"/>
              <a:t>wireless transmission into three broad groups: </a:t>
            </a:r>
          </a:p>
          <a:p>
            <a:r>
              <a:rPr lang="en-US" dirty="0">
                <a:solidFill>
                  <a:srgbClr val="0070C0"/>
                </a:solidFill>
              </a:rPr>
              <a:t>radio waves, microwaves, and infrared waves</a:t>
            </a:r>
          </a:p>
          <a:p>
            <a:r>
              <a:rPr lang="en-US" dirty="0"/>
              <a:t>Electromagnetic waves ranging in frequencies between 3 kHz and 1 GHz are normally called </a:t>
            </a:r>
            <a:r>
              <a:rPr lang="en-US" dirty="0">
                <a:solidFill>
                  <a:srgbClr val="0070C0"/>
                </a:solidFill>
              </a:rPr>
              <a:t>radio waves</a:t>
            </a:r>
            <a:r>
              <a:rPr lang="en-US" dirty="0"/>
              <a:t>; waves ranging in frequencies between 1 and 300 GHz are called </a:t>
            </a:r>
            <a:r>
              <a:rPr lang="en-US" dirty="0">
                <a:solidFill>
                  <a:srgbClr val="0070C0"/>
                </a:solidFill>
              </a:rPr>
              <a:t>microwaves</a:t>
            </a:r>
            <a:endParaRPr lang="en-IN" dirty="0">
              <a:solidFill>
                <a:srgbClr val="0070C0"/>
              </a:solidFill>
            </a:endParaRPr>
          </a:p>
        </p:txBody>
      </p:sp>
    </p:spTree>
    <p:extLst>
      <p:ext uri="{BB962C8B-B14F-4D97-AF65-F5344CB8AC3E}">
        <p14:creationId xmlns:p14="http://schemas.microsoft.com/office/powerpoint/2010/main" val="825573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661D-36FB-1734-F811-C3170645E0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FDA335-AE7F-20FD-0555-0D5030E86DBD}"/>
              </a:ext>
            </a:extLst>
          </p:cNvPr>
          <p:cNvSpPr>
            <a:spLocks noGrp="1"/>
          </p:cNvSpPr>
          <p:nvPr>
            <p:ph idx="1"/>
          </p:nvPr>
        </p:nvSpPr>
        <p:spPr/>
        <p:txBody>
          <a:bodyPr>
            <a:normAutofit/>
          </a:bodyPr>
          <a:lstStyle/>
          <a:p>
            <a:r>
              <a:rPr lang="en-US" dirty="0"/>
              <a:t>Radio waves, for the most part, are omnidirectional. When an antenna transmits radio waves, they are propagated in all directions. </a:t>
            </a:r>
          </a:p>
          <a:p>
            <a:r>
              <a:rPr lang="en-US" dirty="0"/>
              <a:t>This means that the sending and receiving antennas do not have to be aligned. A sending antenna sends waves that can be received by any receiving antenna. The omnidirectional property has a disadvantage, too. </a:t>
            </a:r>
          </a:p>
          <a:p>
            <a:r>
              <a:rPr lang="en-US" dirty="0"/>
              <a:t>The radio waves transmitted by one antenna are susceptible to interference by another antenna that may send signals using the same frequency or band. </a:t>
            </a:r>
          </a:p>
        </p:txBody>
      </p:sp>
    </p:spTree>
    <p:extLst>
      <p:ext uri="{BB962C8B-B14F-4D97-AF65-F5344CB8AC3E}">
        <p14:creationId xmlns:p14="http://schemas.microsoft.com/office/powerpoint/2010/main" val="237856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CA49-3CE1-081C-47E8-7F33D753F0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1D29E-0B50-C509-0E96-58D67804475D}"/>
              </a:ext>
            </a:extLst>
          </p:cNvPr>
          <p:cNvSpPr>
            <a:spLocks noGrp="1"/>
          </p:cNvSpPr>
          <p:nvPr>
            <p:ph idx="1"/>
          </p:nvPr>
        </p:nvSpPr>
        <p:spPr/>
        <p:txBody>
          <a:bodyPr>
            <a:normAutofit fontScale="92500" lnSpcReduction="20000"/>
          </a:bodyPr>
          <a:lstStyle/>
          <a:p>
            <a:r>
              <a:rPr lang="en-US" dirty="0"/>
              <a:t>Radio waves, particularly those waves that propagate in the sky mode, can travel long distances. </a:t>
            </a:r>
          </a:p>
          <a:p>
            <a:r>
              <a:rPr lang="en-US" dirty="0"/>
              <a:t>This makes radio waves a good candidate for long-distance broadcasting such as AM radio. Radio waves, particularly those of low and medium frequencies, can penetrate walls. </a:t>
            </a:r>
          </a:p>
          <a:p>
            <a:r>
              <a:rPr lang="en-US" dirty="0"/>
              <a:t>This characteristic can be both an advantage and a disadvantage. It is an advantage because, for example, an AM radio can receive signals inside a building. It is a disadvantage because we cannot isolate a communication to just inside or outside a building. </a:t>
            </a:r>
          </a:p>
          <a:p>
            <a:r>
              <a:rPr lang="en-US" dirty="0"/>
              <a:t>The radio wave band is relatively narrow, just under 1 GHz, compared to the microwave band. When this band is divided into </a:t>
            </a:r>
            <a:r>
              <a:rPr lang="en-US" dirty="0" err="1"/>
              <a:t>subbands</a:t>
            </a:r>
            <a:r>
              <a:rPr lang="en-US" dirty="0"/>
              <a:t>, the </a:t>
            </a:r>
            <a:r>
              <a:rPr lang="en-US" dirty="0" err="1"/>
              <a:t>subbands</a:t>
            </a:r>
            <a:r>
              <a:rPr lang="en-US" dirty="0"/>
              <a:t> are also narrow, leading to a low data rate for digital communications.</a:t>
            </a:r>
            <a:endParaRPr lang="en-IN" dirty="0"/>
          </a:p>
          <a:p>
            <a:endParaRPr lang="en-IN" dirty="0"/>
          </a:p>
        </p:txBody>
      </p:sp>
    </p:spTree>
    <p:extLst>
      <p:ext uri="{BB962C8B-B14F-4D97-AF65-F5344CB8AC3E}">
        <p14:creationId xmlns:p14="http://schemas.microsoft.com/office/powerpoint/2010/main" val="1076854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FFE3-AA79-F486-B794-6FB9FF6B8C54}"/>
              </a:ext>
            </a:extLst>
          </p:cNvPr>
          <p:cNvSpPr>
            <a:spLocks noGrp="1"/>
          </p:cNvSpPr>
          <p:nvPr>
            <p:ph type="title"/>
          </p:nvPr>
        </p:nvSpPr>
        <p:spPr/>
        <p:txBody>
          <a:bodyPr/>
          <a:lstStyle/>
          <a:p>
            <a:r>
              <a:rPr lang="en-US" dirty="0"/>
              <a:t>Omnidirectional Antenna</a:t>
            </a:r>
            <a:endParaRPr lang="en-IN" dirty="0"/>
          </a:p>
        </p:txBody>
      </p:sp>
      <p:sp>
        <p:nvSpPr>
          <p:cNvPr id="3" name="Content Placeholder 2">
            <a:extLst>
              <a:ext uri="{FF2B5EF4-FFF2-40B4-BE49-F238E27FC236}">
                <a16:creationId xmlns:a16="http://schemas.microsoft.com/office/drawing/2014/main" id="{FB3C4163-8D9F-9D63-5993-CECB11EF7074}"/>
              </a:ext>
            </a:extLst>
          </p:cNvPr>
          <p:cNvSpPr>
            <a:spLocks noGrp="1"/>
          </p:cNvSpPr>
          <p:nvPr>
            <p:ph idx="1"/>
          </p:nvPr>
        </p:nvSpPr>
        <p:spPr/>
        <p:txBody>
          <a:bodyPr/>
          <a:lstStyle/>
          <a:p>
            <a:r>
              <a:rPr lang="en-US" dirty="0"/>
              <a:t>Omnidirectional Antenna Radio waves use omnidirectional antennas that send out signals in all directions. Based on the wavelength, strength, and purpose of transmission, there are different types of antennas.</a:t>
            </a:r>
          </a:p>
          <a:p>
            <a:endParaRPr lang="en-IN" dirty="0"/>
          </a:p>
        </p:txBody>
      </p:sp>
      <p:pic>
        <p:nvPicPr>
          <p:cNvPr id="5" name="Picture 4">
            <a:extLst>
              <a:ext uri="{FF2B5EF4-FFF2-40B4-BE49-F238E27FC236}">
                <a16:creationId xmlns:a16="http://schemas.microsoft.com/office/drawing/2014/main" id="{6AAC76ED-D093-58CB-9E73-D918A006CCAA}"/>
              </a:ext>
            </a:extLst>
          </p:cNvPr>
          <p:cNvPicPr>
            <a:picLocks noChangeAspect="1"/>
          </p:cNvPicPr>
          <p:nvPr/>
        </p:nvPicPr>
        <p:blipFill>
          <a:blip r:embed="rId2"/>
          <a:stretch>
            <a:fillRect/>
          </a:stretch>
        </p:blipFill>
        <p:spPr>
          <a:xfrm>
            <a:off x="6627358" y="3262313"/>
            <a:ext cx="3248025" cy="2914650"/>
          </a:xfrm>
          <a:prstGeom prst="rect">
            <a:avLst/>
          </a:prstGeom>
        </p:spPr>
      </p:pic>
    </p:spTree>
    <p:extLst>
      <p:ext uri="{BB962C8B-B14F-4D97-AF65-F5344CB8AC3E}">
        <p14:creationId xmlns:p14="http://schemas.microsoft.com/office/powerpoint/2010/main" val="122813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AD69-4A59-0981-7F55-E9F601BA517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FE42BD9-B141-7D87-1BBE-26762B0FC0E3}"/>
              </a:ext>
            </a:extLst>
          </p:cNvPr>
          <p:cNvPicPr>
            <a:picLocks noGrp="1" noChangeAspect="1"/>
          </p:cNvPicPr>
          <p:nvPr>
            <p:ph idx="1"/>
          </p:nvPr>
        </p:nvPicPr>
        <p:blipFill>
          <a:blip r:embed="rId2"/>
          <a:stretch>
            <a:fillRect/>
          </a:stretch>
        </p:blipFill>
        <p:spPr>
          <a:xfrm>
            <a:off x="1795462" y="2824956"/>
            <a:ext cx="8601075" cy="2352675"/>
          </a:xfrm>
        </p:spPr>
      </p:pic>
    </p:spTree>
    <p:extLst>
      <p:ext uri="{BB962C8B-B14F-4D97-AF65-F5344CB8AC3E}">
        <p14:creationId xmlns:p14="http://schemas.microsoft.com/office/powerpoint/2010/main" val="648833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AD13-3C03-E2C1-D1EC-C9CCC810F2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4C6009-4F5A-A154-5D17-03CBA7DF9951}"/>
              </a:ext>
            </a:extLst>
          </p:cNvPr>
          <p:cNvSpPr>
            <a:spLocks noGrp="1"/>
          </p:cNvSpPr>
          <p:nvPr>
            <p:ph idx="1"/>
          </p:nvPr>
        </p:nvSpPr>
        <p:spPr/>
        <p:txBody>
          <a:bodyPr>
            <a:normAutofit/>
          </a:bodyPr>
          <a:lstStyle/>
          <a:p>
            <a:pPr marL="0" indent="0">
              <a:buNone/>
            </a:pPr>
            <a:r>
              <a:rPr lang="en-US" dirty="0"/>
              <a:t>Microwaves Electromagnetic waves having frequencies between 1 and 300 GHz are called microwaves. </a:t>
            </a:r>
          </a:p>
          <a:p>
            <a:pPr marL="0" indent="0">
              <a:buNone/>
            </a:pPr>
            <a:r>
              <a:rPr lang="en-US" dirty="0"/>
              <a:t>Microwaves are unidirectional. When an antenna transmits microwaves, they can be narrowly focused. </a:t>
            </a:r>
          </a:p>
          <a:p>
            <a:pPr marL="0" indent="0">
              <a:buNone/>
            </a:pPr>
            <a:r>
              <a:rPr lang="en-US" dirty="0"/>
              <a:t>This means that the sending and receiving antennas need to be aligned. The unidirectional property has an obvious advantage. A pair of antennas can be aligned without interfering with another pair of aligned antennas. </a:t>
            </a:r>
          </a:p>
        </p:txBody>
      </p:sp>
    </p:spTree>
    <p:extLst>
      <p:ext uri="{BB962C8B-B14F-4D97-AF65-F5344CB8AC3E}">
        <p14:creationId xmlns:p14="http://schemas.microsoft.com/office/powerpoint/2010/main" val="1943581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E399-2155-EFFA-2D81-95C4DD2779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F857E0-B121-C0EC-C616-435100FF65E2}"/>
              </a:ext>
            </a:extLst>
          </p:cNvPr>
          <p:cNvSpPr>
            <a:spLocks noGrp="1"/>
          </p:cNvSpPr>
          <p:nvPr>
            <p:ph idx="1"/>
          </p:nvPr>
        </p:nvSpPr>
        <p:spPr/>
        <p:txBody>
          <a:bodyPr>
            <a:normAutofit fontScale="92500" lnSpcReduction="20000"/>
          </a:bodyPr>
          <a:lstStyle/>
          <a:p>
            <a:pPr marL="0" indent="0">
              <a:buNone/>
            </a:pPr>
            <a:r>
              <a:rPr lang="en-US" dirty="0"/>
              <a:t>The following describes some characteristics of microwave propagation: </a:t>
            </a:r>
          </a:p>
          <a:p>
            <a:pPr marL="0" indent="0">
              <a:buNone/>
            </a:pPr>
            <a:r>
              <a:rPr lang="en-US" dirty="0"/>
              <a:t>❑ Microwave propagation is line-of-sight. Since the towers with the mounted antennas need to be in direct sight of each other, towers that are far apart needed to be very tall. </a:t>
            </a:r>
          </a:p>
          <a:p>
            <a:pPr marL="0" indent="0">
              <a:buNone/>
            </a:pPr>
            <a:r>
              <a:rPr lang="en-US" dirty="0"/>
              <a:t>The curvature of the earth as well as other blocking obstacles do not allow two short towers to communicate by using microwaves. Repeaters are often needed for long-distance communication. </a:t>
            </a:r>
          </a:p>
          <a:p>
            <a:pPr marL="0" indent="0">
              <a:buNone/>
            </a:pPr>
            <a:r>
              <a:rPr lang="en-US" dirty="0"/>
              <a:t>❑ Very high-frequency microwaves cannot penetrate walls. This characteristic can be a disadvantage if receivers are inside buildings. </a:t>
            </a:r>
          </a:p>
          <a:p>
            <a:pPr marL="0" indent="0">
              <a:buNone/>
            </a:pPr>
            <a:r>
              <a:rPr lang="en-US" dirty="0"/>
              <a:t>❑ The microwave band is relatively wide, almost 299 GHz. Therefore wider </a:t>
            </a:r>
            <a:r>
              <a:rPr lang="en-US" dirty="0" err="1"/>
              <a:t>subbands</a:t>
            </a:r>
            <a:r>
              <a:rPr lang="en-US" dirty="0"/>
              <a:t> can be assigned, and a high data rate is possible. </a:t>
            </a:r>
          </a:p>
          <a:p>
            <a:pPr marL="0" indent="0">
              <a:buNone/>
            </a:pPr>
            <a:r>
              <a:rPr lang="en-US" dirty="0"/>
              <a:t>❑ Use of certain portions of the band requires permission from authorities.</a:t>
            </a:r>
            <a:endParaRPr lang="en-IN" dirty="0"/>
          </a:p>
          <a:p>
            <a:pPr marL="0" indent="0">
              <a:buNone/>
            </a:pPr>
            <a:endParaRPr lang="en-IN" dirty="0"/>
          </a:p>
        </p:txBody>
      </p:sp>
    </p:spTree>
    <p:extLst>
      <p:ext uri="{BB962C8B-B14F-4D97-AF65-F5344CB8AC3E}">
        <p14:creationId xmlns:p14="http://schemas.microsoft.com/office/powerpoint/2010/main" val="1747361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8D6A-6CB8-7E74-48B4-E0A7FDEF3EE8}"/>
              </a:ext>
            </a:extLst>
          </p:cNvPr>
          <p:cNvSpPr>
            <a:spLocks noGrp="1"/>
          </p:cNvSpPr>
          <p:nvPr>
            <p:ph type="title"/>
          </p:nvPr>
        </p:nvSpPr>
        <p:spPr/>
        <p:txBody>
          <a:bodyPr/>
          <a:lstStyle/>
          <a:p>
            <a:r>
              <a:rPr lang="en-US" dirty="0"/>
              <a:t>Unidirectional Antenna </a:t>
            </a:r>
            <a:br>
              <a:rPr lang="en-US" dirty="0"/>
            </a:br>
            <a:endParaRPr lang="en-IN" dirty="0"/>
          </a:p>
        </p:txBody>
      </p:sp>
      <p:sp>
        <p:nvSpPr>
          <p:cNvPr id="3" name="Content Placeholder 2">
            <a:extLst>
              <a:ext uri="{FF2B5EF4-FFF2-40B4-BE49-F238E27FC236}">
                <a16:creationId xmlns:a16="http://schemas.microsoft.com/office/drawing/2014/main" id="{4357E1D8-96AC-04D8-0A36-06E247934CAB}"/>
              </a:ext>
            </a:extLst>
          </p:cNvPr>
          <p:cNvSpPr>
            <a:spLocks noGrp="1"/>
          </p:cNvSpPr>
          <p:nvPr>
            <p:ph idx="1"/>
          </p:nvPr>
        </p:nvSpPr>
        <p:spPr/>
        <p:txBody>
          <a:bodyPr/>
          <a:lstStyle/>
          <a:p>
            <a:pPr marL="0" indent="0">
              <a:buNone/>
            </a:pPr>
            <a:r>
              <a:rPr lang="en-US" dirty="0"/>
              <a:t>Microwaves need unidirectional antennas that send out signals in one direction. </a:t>
            </a:r>
          </a:p>
          <a:p>
            <a:pPr marL="0" indent="0">
              <a:buNone/>
            </a:pPr>
            <a:r>
              <a:rPr lang="en-US" dirty="0"/>
              <a:t>Two types of antennas are used for microwave communications: the parabolic dish and the horn</a:t>
            </a:r>
            <a:endParaRPr lang="en-IN" dirty="0"/>
          </a:p>
        </p:txBody>
      </p:sp>
      <p:pic>
        <p:nvPicPr>
          <p:cNvPr id="5" name="Picture 4">
            <a:extLst>
              <a:ext uri="{FF2B5EF4-FFF2-40B4-BE49-F238E27FC236}">
                <a16:creationId xmlns:a16="http://schemas.microsoft.com/office/drawing/2014/main" id="{BA0FED79-D5A1-2572-D58A-2221EA991CD2}"/>
              </a:ext>
            </a:extLst>
          </p:cNvPr>
          <p:cNvPicPr>
            <a:picLocks noChangeAspect="1"/>
          </p:cNvPicPr>
          <p:nvPr/>
        </p:nvPicPr>
        <p:blipFill>
          <a:blip r:embed="rId2"/>
          <a:stretch>
            <a:fillRect/>
          </a:stretch>
        </p:blipFill>
        <p:spPr>
          <a:xfrm>
            <a:off x="5165757" y="3565266"/>
            <a:ext cx="6581775" cy="3105150"/>
          </a:xfrm>
          <a:prstGeom prst="rect">
            <a:avLst/>
          </a:prstGeom>
        </p:spPr>
      </p:pic>
    </p:spTree>
    <p:extLst>
      <p:ext uri="{BB962C8B-B14F-4D97-AF65-F5344CB8AC3E}">
        <p14:creationId xmlns:p14="http://schemas.microsoft.com/office/powerpoint/2010/main" val="3160267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F3C6-EB02-B315-F261-C016CA0D5B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FDDC5E-BC57-AE1A-6936-E353A1754EA1}"/>
              </a:ext>
            </a:extLst>
          </p:cNvPr>
          <p:cNvSpPr>
            <a:spLocks noGrp="1"/>
          </p:cNvSpPr>
          <p:nvPr>
            <p:ph idx="1"/>
          </p:nvPr>
        </p:nvSpPr>
        <p:spPr/>
        <p:txBody>
          <a:bodyPr>
            <a:normAutofit lnSpcReduction="10000"/>
          </a:bodyPr>
          <a:lstStyle/>
          <a:p>
            <a:r>
              <a:rPr lang="en-US" dirty="0"/>
              <a:t>A parabolic dish antenna is based on the geometry of a parabola: Every line parallel to the line of symmetry (line of sight) reflects off the curve at angles such that all the lines intersect in a common point called the focus. </a:t>
            </a:r>
          </a:p>
          <a:p>
            <a:r>
              <a:rPr lang="en-US" dirty="0"/>
              <a:t>The parabolic dish works as a funnel, catching a wide range of waves and directing them to a common point.</a:t>
            </a:r>
          </a:p>
          <a:p>
            <a:r>
              <a:rPr lang="en-US" dirty="0"/>
              <a:t> In this way, more of the signal is recovered than would be possible with a single-point receiver. Outgoing transmissions are broadcast through a horn aimed at the dish. </a:t>
            </a:r>
          </a:p>
          <a:p>
            <a:r>
              <a:rPr lang="en-US" dirty="0"/>
              <a:t>The microwaves hit the dish and are deflected outward in a reversal of the receipt path. </a:t>
            </a:r>
            <a:endParaRPr lang="en-IN" dirty="0"/>
          </a:p>
        </p:txBody>
      </p:sp>
    </p:spTree>
    <p:extLst>
      <p:ext uri="{BB962C8B-B14F-4D97-AF65-F5344CB8AC3E}">
        <p14:creationId xmlns:p14="http://schemas.microsoft.com/office/powerpoint/2010/main" val="1378509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BF8D-05EC-CE4D-5CC3-3D1D0A999A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E938F6-B398-BF9A-C1EA-8D54950152C1}"/>
              </a:ext>
            </a:extLst>
          </p:cNvPr>
          <p:cNvSpPr>
            <a:spLocks noGrp="1"/>
          </p:cNvSpPr>
          <p:nvPr>
            <p:ph idx="1"/>
          </p:nvPr>
        </p:nvSpPr>
        <p:spPr/>
        <p:txBody>
          <a:bodyPr/>
          <a:lstStyle/>
          <a:p>
            <a:pPr marL="0" indent="0">
              <a:buNone/>
            </a:pPr>
            <a:r>
              <a:rPr lang="en-US" dirty="0"/>
              <a:t>A horn antenna looks like a gigantic scoop. Outgoing transmissions are broadcast up a stem (resembling a handle) and deflected outward in a series of narrow parallel beams by the curved head. </a:t>
            </a:r>
          </a:p>
          <a:p>
            <a:pPr marL="0" indent="0">
              <a:buNone/>
            </a:pPr>
            <a:r>
              <a:rPr lang="en-US" dirty="0"/>
              <a:t>Received transmissions are collected by the scooped shape of the horn, in a manner similar to the parabolic dish, and are deflected down into the stem.</a:t>
            </a:r>
            <a:endParaRPr lang="en-IN" dirty="0"/>
          </a:p>
        </p:txBody>
      </p:sp>
    </p:spTree>
    <p:extLst>
      <p:ext uri="{BB962C8B-B14F-4D97-AF65-F5344CB8AC3E}">
        <p14:creationId xmlns:p14="http://schemas.microsoft.com/office/powerpoint/2010/main" val="3282120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674C-A6C0-EA8A-6DCC-B92E2DD3C9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5EF567-1143-366B-CA9B-C5825BD71074}"/>
              </a:ext>
            </a:extLst>
          </p:cNvPr>
          <p:cNvSpPr>
            <a:spLocks noGrp="1"/>
          </p:cNvSpPr>
          <p:nvPr>
            <p:ph idx="1"/>
          </p:nvPr>
        </p:nvSpPr>
        <p:spPr/>
        <p:txBody>
          <a:bodyPr/>
          <a:lstStyle/>
          <a:p>
            <a:r>
              <a:rPr lang="en-US" dirty="0"/>
              <a:t>Microwaves, due to their unidirectional properties, are very useful when unicast (one-on-one) communication is needed between the sender and the receiver. They are used in cellular phones (satellite networks and wireless LANs</a:t>
            </a:r>
            <a:endParaRPr lang="en-IN" dirty="0"/>
          </a:p>
        </p:txBody>
      </p:sp>
    </p:spTree>
    <p:extLst>
      <p:ext uri="{BB962C8B-B14F-4D97-AF65-F5344CB8AC3E}">
        <p14:creationId xmlns:p14="http://schemas.microsoft.com/office/powerpoint/2010/main" val="3894127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51DD-B9EF-FA09-2ED6-600DEF6068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D3E7C0-932B-2250-9176-18CEF49673E7}"/>
              </a:ext>
            </a:extLst>
          </p:cNvPr>
          <p:cNvSpPr>
            <a:spLocks noGrp="1"/>
          </p:cNvSpPr>
          <p:nvPr>
            <p:ph idx="1"/>
          </p:nvPr>
        </p:nvSpPr>
        <p:spPr/>
        <p:txBody>
          <a:bodyPr/>
          <a:lstStyle/>
          <a:p>
            <a:r>
              <a:rPr lang="en-US"/>
              <a:t>Infrared </a:t>
            </a:r>
            <a:r>
              <a:rPr lang="en-US" dirty="0"/>
              <a:t>Infrared waves, with frequencies from 300 GHz to 400 THz (wavelengths from 1 mm to 770 nm), can be used for short-range communication. </a:t>
            </a:r>
          </a:p>
          <a:p>
            <a:r>
              <a:rPr lang="en-US" dirty="0"/>
              <a:t>Infrared waves, having high frequencies, cannot penetrate walls. This advantageous characteristic prevents interference between one system and another; a short-range communication system in one room cannot be affected by another system in the next room.</a:t>
            </a:r>
            <a:endParaRPr lang="en-IN" dirty="0"/>
          </a:p>
        </p:txBody>
      </p:sp>
    </p:spTree>
    <p:extLst>
      <p:ext uri="{BB962C8B-B14F-4D97-AF65-F5344CB8AC3E}">
        <p14:creationId xmlns:p14="http://schemas.microsoft.com/office/powerpoint/2010/main" val="381015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95AB-BDB1-4DD2-2E80-2ABD5D9B3E7A}"/>
              </a:ext>
            </a:extLst>
          </p:cNvPr>
          <p:cNvSpPr>
            <a:spLocks noGrp="1"/>
          </p:cNvSpPr>
          <p:nvPr>
            <p:ph type="title"/>
          </p:nvPr>
        </p:nvSpPr>
        <p:spPr>
          <a:xfrm>
            <a:off x="595604" y="430439"/>
            <a:ext cx="10515600" cy="1325563"/>
          </a:xfrm>
        </p:spPr>
        <p:txBody>
          <a:bodyPr/>
          <a:lstStyle/>
          <a:p>
            <a:r>
              <a:rPr lang="en-US" dirty="0">
                <a:solidFill>
                  <a:srgbClr val="002060"/>
                </a:solidFill>
              </a:rPr>
              <a:t>GUIDED MEDIA</a:t>
            </a:r>
            <a:endParaRPr lang="en-IN" dirty="0">
              <a:solidFill>
                <a:srgbClr val="002060"/>
              </a:solidFill>
            </a:endParaRPr>
          </a:p>
        </p:txBody>
      </p:sp>
      <p:sp>
        <p:nvSpPr>
          <p:cNvPr id="3" name="Content Placeholder 2">
            <a:extLst>
              <a:ext uri="{FF2B5EF4-FFF2-40B4-BE49-F238E27FC236}">
                <a16:creationId xmlns:a16="http://schemas.microsoft.com/office/drawing/2014/main" id="{1743DC28-FCCF-3D25-3513-E6208B443EDE}"/>
              </a:ext>
            </a:extLst>
          </p:cNvPr>
          <p:cNvSpPr>
            <a:spLocks noGrp="1"/>
          </p:cNvSpPr>
          <p:nvPr>
            <p:ph idx="1"/>
          </p:nvPr>
        </p:nvSpPr>
        <p:spPr/>
        <p:txBody>
          <a:bodyPr/>
          <a:lstStyle/>
          <a:p>
            <a:pPr marL="0" indent="0">
              <a:buNone/>
            </a:pPr>
            <a:r>
              <a:rPr lang="en-US" dirty="0"/>
              <a:t>Guided media, which are those that provide a conduit from one device to another, include </a:t>
            </a:r>
            <a:r>
              <a:rPr lang="en-US" dirty="0">
                <a:solidFill>
                  <a:srgbClr val="C00000"/>
                </a:solidFill>
              </a:rPr>
              <a:t>twisted-pair cable, coaxial cable, and fiber-optic cable. </a:t>
            </a:r>
          </a:p>
          <a:p>
            <a:pPr marL="0" indent="0">
              <a:buNone/>
            </a:pPr>
            <a:r>
              <a:rPr lang="en-US" dirty="0"/>
              <a:t>A signal traveling along any of these media is directed and contained by the physical limits of the medium.</a:t>
            </a:r>
          </a:p>
          <a:p>
            <a:pPr marL="0" indent="0">
              <a:buNone/>
            </a:pPr>
            <a:r>
              <a:rPr lang="en-US" dirty="0"/>
              <a:t> </a:t>
            </a:r>
            <a:r>
              <a:rPr lang="en-US" dirty="0">
                <a:solidFill>
                  <a:srgbClr val="C00000"/>
                </a:solidFill>
              </a:rPr>
              <a:t>Twisted-pair and coaxial cable use metallic (copper) conductors </a:t>
            </a:r>
            <a:r>
              <a:rPr lang="en-US" dirty="0"/>
              <a:t>that accept and transport signals in the </a:t>
            </a:r>
            <a:r>
              <a:rPr lang="en-US" dirty="0">
                <a:solidFill>
                  <a:srgbClr val="C00000"/>
                </a:solidFill>
              </a:rPr>
              <a:t>form of electric current</a:t>
            </a:r>
            <a:r>
              <a:rPr lang="en-US" dirty="0"/>
              <a:t>. </a:t>
            </a:r>
          </a:p>
          <a:p>
            <a:pPr marL="0" indent="0">
              <a:buNone/>
            </a:pPr>
            <a:r>
              <a:rPr lang="en-US" dirty="0">
                <a:solidFill>
                  <a:srgbClr val="C00000"/>
                </a:solidFill>
              </a:rPr>
              <a:t>Optical fiber </a:t>
            </a:r>
            <a:r>
              <a:rPr lang="en-US" dirty="0"/>
              <a:t>is a cable that accepts and transports signals in the form of </a:t>
            </a:r>
            <a:r>
              <a:rPr lang="en-US" dirty="0">
                <a:solidFill>
                  <a:srgbClr val="C00000"/>
                </a:solidFill>
              </a:rPr>
              <a:t>light.</a:t>
            </a:r>
            <a:endParaRPr lang="en-IN" dirty="0">
              <a:solidFill>
                <a:srgbClr val="C00000"/>
              </a:solidFill>
            </a:endParaRPr>
          </a:p>
        </p:txBody>
      </p:sp>
    </p:spTree>
    <p:extLst>
      <p:ext uri="{BB962C8B-B14F-4D97-AF65-F5344CB8AC3E}">
        <p14:creationId xmlns:p14="http://schemas.microsoft.com/office/powerpoint/2010/main" val="13972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E25D-E8E8-2B7B-2E51-050365376548}"/>
              </a:ext>
            </a:extLst>
          </p:cNvPr>
          <p:cNvSpPr>
            <a:spLocks noGrp="1"/>
          </p:cNvSpPr>
          <p:nvPr>
            <p:ph type="title"/>
          </p:nvPr>
        </p:nvSpPr>
        <p:spPr/>
        <p:txBody>
          <a:bodyPr/>
          <a:lstStyle/>
          <a:p>
            <a:r>
              <a:rPr lang="en-US" dirty="0">
                <a:solidFill>
                  <a:srgbClr val="002060"/>
                </a:solidFill>
              </a:rPr>
              <a:t>Twisted-Pair Cable</a:t>
            </a:r>
            <a:endParaRPr lang="en-IN" dirty="0">
              <a:solidFill>
                <a:srgbClr val="002060"/>
              </a:solidFill>
            </a:endParaRPr>
          </a:p>
        </p:txBody>
      </p:sp>
      <p:sp>
        <p:nvSpPr>
          <p:cNvPr id="3" name="Content Placeholder 2">
            <a:extLst>
              <a:ext uri="{FF2B5EF4-FFF2-40B4-BE49-F238E27FC236}">
                <a16:creationId xmlns:a16="http://schemas.microsoft.com/office/drawing/2014/main" id="{318DBB21-346B-342C-6938-5314218DA8EF}"/>
              </a:ext>
            </a:extLst>
          </p:cNvPr>
          <p:cNvSpPr>
            <a:spLocks noGrp="1"/>
          </p:cNvSpPr>
          <p:nvPr>
            <p:ph idx="1"/>
          </p:nvPr>
        </p:nvSpPr>
        <p:spPr/>
        <p:txBody>
          <a:bodyPr/>
          <a:lstStyle/>
          <a:p>
            <a:r>
              <a:rPr lang="en-US" dirty="0"/>
              <a:t>A twisted pair consists of two conductors (normally copper), each with its own </a:t>
            </a:r>
            <a:r>
              <a:rPr lang="en-US" dirty="0">
                <a:solidFill>
                  <a:srgbClr val="C00000"/>
                </a:solidFill>
              </a:rPr>
              <a:t>plastic insulation, twisted together</a:t>
            </a:r>
          </a:p>
          <a:p>
            <a:pPr marL="0" indent="0">
              <a:buNone/>
            </a:pPr>
            <a:endParaRPr lang="en-IN" dirty="0"/>
          </a:p>
        </p:txBody>
      </p:sp>
      <p:pic>
        <p:nvPicPr>
          <p:cNvPr id="5" name="Picture 4">
            <a:extLst>
              <a:ext uri="{FF2B5EF4-FFF2-40B4-BE49-F238E27FC236}">
                <a16:creationId xmlns:a16="http://schemas.microsoft.com/office/drawing/2014/main" id="{2E39A3F2-DD8A-3DCC-090A-14B786BC8574}"/>
              </a:ext>
            </a:extLst>
          </p:cNvPr>
          <p:cNvPicPr>
            <a:picLocks noChangeAspect="1"/>
          </p:cNvPicPr>
          <p:nvPr/>
        </p:nvPicPr>
        <p:blipFill>
          <a:blip r:embed="rId2"/>
          <a:stretch>
            <a:fillRect/>
          </a:stretch>
        </p:blipFill>
        <p:spPr>
          <a:xfrm>
            <a:off x="1976437" y="3429000"/>
            <a:ext cx="8239125" cy="1476375"/>
          </a:xfrm>
          <a:prstGeom prst="rect">
            <a:avLst/>
          </a:prstGeom>
        </p:spPr>
      </p:pic>
    </p:spTree>
    <p:extLst>
      <p:ext uri="{BB962C8B-B14F-4D97-AF65-F5344CB8AC3E}">
        <p14:creationId xmlns:p14="http://schemas.microsoft.com/office/powerpoint/2010/main" val="25317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B92C-A36C-3282-708D-1F6E49D749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595DE6-E3E7-2944-4328-AE3C7EEA287E}"/>
              </a:ext>
            </a:extLst>
          </p:cNvPr>
          <p:cNvSpPr>
            <a:spLocks noGrp="1"/>
          </p:cNvSpPr>
          <p:nvPr>
            <p:ph idx="1"/>
          </p:nvPr>
        </p:nvSpPr>
        <p:spPr/>
        <p:txBody>
          <a:bodyPr>
            <a:normAutofit fontScale="62500" lnSpcReduction="20000"/>
          </a:bodyPr>
          <a:lstStyle/>
          <a:p>
            <a:r>
              <a:rPr lang="en-US" dirty="0"/>
              <a:t>One of the wires is used to </a:t>
            </a:r>
            <a:r>
              <a:rPr lang="en-US" dirty="0">
                <a:solidFill>
                  <a:srgbClr val="C00000"/>
                </a:solidFill>
              </a:rPr>
              <a:t>carry signals to the receiver</a:t>
            </a:r>
            <a:r>
              <a:rPr lang="en-US" dirty="0"/>
              <a:t>, and the other is used only </a:t>
            </a:r>
            <a:r>
              <a:rPr lang="en-US" dirty="0">
                <a:solidFill>
                  <a:srgbClr val="C00000"/>
                </a:solidFill>
              </a:rPr>
              <a:t>as a ground reference</a:t>
            </a:r>
            <a:r>
              <a:rPr lang="en-US" dirty="0"/>
              <a:t>. </a:t>
            </a:r>
          </a:p>
          <a:p>
            <a:r>
              <a:rPr lang="en-US" dirty="0"/>
              <a:t>The receiver uses the difference between the two. In addition to the signal sent by the sender on one of the wires, interference (noise) and crosstalk may affect both wires and create unwanted signals. </a:t>
            </a:r>
          </a:p>
          <a:p>
            <a:r>
              <a:rPr lang="en-US" dirty="0"/>
              <a:t>If the two wires are parallel, the effect of these unwanted signals is not the same in both wires because they are at different locations relative to the noise or crosstalk sources (e.g., one is closer and the other is farther). </a:t>
            </a:r>
          </a:p>
          <a:p>
            <a:r>
              <a:rPr lang="en-US" dirty="0"/>
              <a:t>By twisting the pairs, a balance is maintained. </a:t>
            </a:r>
          </a:p>
          <a:p>
            <a:r>
              <a:rPr lang="en-US" dirty="0"/>
              <a:t>For example, suppose in one twist, one wire is closer to the noise source and the other is farther; in the next twist, the reverse is true</a:t>
            </a:r>
          </a:p>
          <a:p>
            <a:r>
              <a:rPr lang="en-US" dirty="0"/>
              <a:t>Twisting makes it probable that both wires are equally affected by external influences (noise or crosstalk). </a:t>
            </a:r>
          </a:p>
          <a:p>
            <a:r>
              <a:rPr lang="en-US" dirty="0"/>
              <a:t>This means that the receiver, which calculates the difference between the two, receives no unwanted signals.</a:t>
            </a:r>
          </a:p>
          <a:p>
            <a:r>
              <a:rPr lang="en-US" dirty="0"/>
              <a:t>The unwanted signals are mostly canceled out. The number of twists per unit of length has some effect on the quality of the cable.</a:t>
            </a:r>
            <a:endParaRPr lang="en-IN" dirty="0"/>
          </a:p>
        </p:txBody>
      </p:sp>
    </p:spTree>
    <p:extLst>
      <p:ext uri="{BB962C8B-B14F-4D97-AF65-F5344CB8AC3E}">
        <p14:creationId xmlns:p14="http://schemas.microsoft.com/office/powerpoint/2010/main" val="146715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01F7-9418-6D9C-774F-21912CA0ABF2}"/>
              </a:ext>
            </a:extLst>
          </p:cNvPr>
          <p:cNvSpPr>
            <a:spLocks noGrp="1"/>
          </p:cNvSpPr>
          <p:nvPr>
            <p:ph type="title"/>
          </p:nvPr>
        </p:nvSpPr>
        <p:spPr/>
        <p:txBody>
          <a:bodyPr>
            <a:normAutofit fontScale="90000"/>
          </a:bodyPr>
          <a:lstStyle/>
          <a:p>
            <a:r>
              <a:rPr lang="en-US" dirty="0">
                <a:solidFill>
                  <a:srgbClr val="C00000"/>
                </a:solidFill>
              </a:rPr>
              <a:t>Unshielded Versus Shielded Twisted-Pair Cable </a:t>
            </a:r>
            <a:br>
              <a:rPr lang="en-US" dirty="0"/>
            </a:br>
            <a:endParaRPr lang="en-IN" dirty="0"/>
          </a:p>
        </p:txBody>
      </p:sp>
      <p:sp>
        <p:nvSpPr>
          <p:cNvPr id="3" name="Content Placeholder 2">
            <a:extLst>
              <a:ext uri="{FF2B5EF4-FFF2-40B4-BE49-F238E27FC236}">
                <a16:creationId xmlns:a16="http://schemas.microsoft.com/office/drawing/2014/main" id="{2949375C-E79A-735D-3A2B-FC8F0E212238}"/>
              </a:ext>
            </a:extLst>
          </p:cNvPr>
          <p:cNvSpPr>
            <a:spLocks noGrp="1"/>
          </p:cNvSpPr>
          <p:nvPr>
            <p:ph idx="1"/>
          </p:nvPr>
        </p:nvSpPr>
        <p:spPr/>
        <p:txBody>
          <a:bodyPr/>
          <a:lstStyle/>
          <a:p>
            <a:r>
              <a:rPr lang="en-US" dirty="0"/>
              <a:t>The most common twisted-pair cable used in communications is referred to as </a:t>
            </a:r>
            <a:r>
              <a:rPr lang="en-US" dirty="0">
                <a:solidFill>
                  <a:srgbClr val="C00000"/>
                </a:solidFill>
              </a:rPr>
              <a:t>unshielded twisted-pair (UTP). </a:t>
            </a:r>
          </a:p>
          <a:p>
            <a:r>
              <a:rPr lang="en-US" dirty="0"/>
              <a:t>IBM has also produced a version of twisted-pair cable for its use, called </a:t>
            </a:r>
            <a:r>
              <a:rPr lang="en-US" dirty="0">
                <a:solidFill>
                  <a:srgbClr val="C00000"/>
                </a:solidFill>
              </a:rPr>
              <a:t>shielded twisted-pair (STP</a:t>
            </a:r>
            <a:r>
              <a:rPr lang="en-US" dirty="0"/>
              <a:t>). </a:t>
            </a:r>
          </a:p>
          <a:p>
            <a:r>
              <a:rPr lang="en-US" dirty="0"/>
              <a:t>STP cable has a </a:t>
            </a:r>
            <a:r>
              <a:rPr lang="en-US" dirty="0">
                <a:solidFill>
                  <a:srgbClr val="C00000"/>
                </a:solidFill>
              </a:rPr>
              <a:t>metal foil or braided mesh </a:t>
            </a:r>
            <a:r>
              <a:rPr lang="en-US" dirty="0"/>
              <a:t>covering that encases each pair of insulated conductors. </a:t>
            </a:r>
          </a:p>
          <a:p>
            <a:r>
              <a:rPr lang="en-US" dirty="0"/>
              <a:t>Although metal casing improves the quality of cable by preventing the penetration of noise or crosstalk, it is bulkier and more expensive.</a:t>
            </a:r>
            <a:endParaRPr lang="en-IN" dirty="0"/>
          </a:p>
        </p:txBody>
      </p:sp>
    </p:spTree>
    <p:extLst>
      <p:ext uri="{BB962C8B-B14F-4D97-AF65-F5344CB8AC3E}">
        <p14:creationId xmlns:p14="http://schemas.microsoft.com/office/powerpoint/2010/main" val="226698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DC4B-21BC-14B8-A418-BC568916D26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5DE2FA0-2FD1-EFE4-EEEB-CD695046934C}"/>
              </a:ext>
            </a:extLst>
          </p:cNvPr>
          <p:cNvPicPr>
            <a:picLocks noGrp="1" noChangeAspect="1"/>
          </p:cNvPicPr>
          <p:nvPr>
            <p:ph idx="1"/>
          </p:nvPr>
        </p:nvPicPr>
        <p:blipFill>
          <a:blip r:embed="rId2"/>
          <a:stretch>
            <a:fillRect/>
          </a:stretch>
        </p:blipFill>
        <p:spPr>
          <a:xfrm>
            <a:off x="2647950" y="2567781"/>
            <a:ext cx="6896100" cy="2867025"/>
          </a:xfrm>
        </p:spPr>
      </p:pic>
    </p:spTree>
    <p:extLst>
      <p:ext uri="{BB962C8B-B14F-4D97-AF65-F5344CB8AC3E}">
        <p14:creationId xmlns:p14="http://schemas.microsoft.com/office/powerpoint/2010/main" val="291928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3071</Words>
  <Application>Microsoft Office PowerPoint</Application>
  <PresentationFormat>Widescreen</PresentationFormat>
  <Paragraphs>142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Times New Roman</vt:lpstr>
      <vt:lpstr>Office Theme</vt:lpstr>
      <vt:lpstr>Guided and Unguided Medium</vt:lpstr>
      <vt:lpstr>PowerPoint Presentation</vt:lpstr>
      <vt:lpstr>PowerPoint Presentation</vt:lpstr>
      <vt:lpstr>PowerPoint Presentation</vt:lpstr>
      <vt:lpstr>GUIDED MEDIA</vt:lpstr>
      <vt:lpstr>Twisted-Pair Cable</vt:lpstr>
      <vt:lpstr>PowerPoint Presentation</vt:lpstr>
      <vt:lpstr>Unshielded Versus Shielded Twisted-Pair Cable  </vt:lpstr>
      <vt:lpstr>PowerPoint Presentation</vt:lpstr>
      <vt:lpstr>PowerPoint Presentation</vt:lpstr>
      <vt:lpstr>PowerPoint Presentation</vt:lpstr>
      <vt:lpstr>PowerPoint Presentation</vt:lpstr>
      <vt:lpstr>PowerPoint Presentation</vt:lpstr>
      <vt:lpstr>PowerPoint Presentation</vt:lpstr>
      <vt:lpstr>Coaxial Cable</vt:lpstr>
      <vt:lpstr>PowerPoint Presentation</vt:lpstr>
      <vt:lpstr>PowerPoint Presentation</vt:lpstr>
      <vt:lpstr>PowerPoint Presentation</vt:lpstr>
      <vt:lpstr>PowerPoint Presentation</vt:lpstr>
      <vt:lpstr>PowerPoint Presentation</vt:lpstr>
      <vt:lpstr>Fiber-optic cable</vt:lpstr>
      <vt:lpstr>PowerPoint Presentation</vt:lpstr>
      <vt:lpstr>PowerPoint Presentation</vt:lpstr>
      <vt:lpstr>Cable Composition</vt:lpstr>
      <vt:lpstr>Propagation Modes</vt:lpstr>
      <vt:lpstr>PowerPoint Presentation</vt:lpstr>
      <vt:lpstr>PowerPoint Presentation</vt:lpstr>
      <vt:lpstr>PowerPoint Presentation</vt:lpstr>
      <vt:lpstr>PowerPoint Presentation</vt:lpstr>
      <vt:lpstr>Applications</vt:lpstr>
      <vt:lpstr>Advantages</vt:lpstr>
      <vt:lpstr>PowerPoint Presentation</vt:lpstr>
      <vt:lpstr>UNGUIDED MEDIA: WIRELESS</vt:lpstr>
      <vt:lpstr>PowerPoint Presentation</vt:lpstr>
      <vt:lpstr>PowerPoint Presentation</vt:lpstr>
      <vt:lpstr>PowerPoint Presentation</vt:lpstr>
      <vt:lpstr>PowerPoint Presentation</vt:lpstr>
      <vt:lpstr>PowerPoint Presentation</vt:lpstr>
      <vt:lpstr>Omnidirectional Antenna</vt:lpstr>
      <vt:lpstr>PowerPoint Presentation</vt:lpstr>
      <vt:lpstr>PowerPoint Presentation</vt:lpstr>
      <vt:lpstr>Unidirectional Antenna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christeena003@gmail.com</dc:creator>
  <cp:lastModifiedBy>christeena003@gmail.com</cp:lastModifiedBy>
  <cp:revision>11</cp:revision>
  <dcterms:created xsi:type="dcterms:W3CDTF">2023-03-09T09:51:08Z</dcterms:created>
  <dcterms:modified xsi:type="dcterms:W3CDTF">2023-03-09T12:57:13Z</dcterms:modified>
</cp:coreProperties>
</file>