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0024A-27DC-0FB1-390E-1B8FB36BC5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09240A-F342-6A56-1BF5-46DBD26873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9FFE53-828C-DF07-07FA-E9F5A61E2777}"/>
              </a:ext>
            </a:extLst>
          </p:cNvPr>
          <p:cNvSpPr>
            <a:spLocks noGrp="1"/>
          </p:cNvSpPr>
          <p:nvPr>
            <p:ph type="dt" sz="half" idx="10"/>
          </p:nvPr>
        </p:nvSpPr>
        <p:spPr/>
        <p:txBody>
          <a:bodyPr/>
          <a:lstStyle/>
          <a:p>
            <a:fld id="{B10C480B-B4A0-4BC3-88F1-B89B7DD914C2}" type="datetimeFigureOut">
              <a:rPr lang="en-IN" smtClean="0"/>
              <a:t>09-03-2023</a:t>
            </a:fld>
            <a:endParaRPr lang="en-IN"/>
          </a:p>
        </p:txBody>
      </p:sp>
      <p:sp>
        <p:nvSpPr>
          <p:cNvPr id="5" name="Footer Placeholder 4">
            <a:extLst>
              <a:ext uri="{FF2B5EF4-FFF2-40B4-BE49-F238E27FC236}">
                <a16:creationId xmlns:a16="http://schemas.microsoft.com/office/drawing/2014/main" id="{B2687C5F-98A8-3A3F-6130-8C7C3712B7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6D595-3F18-114E-179C-D73AF8677FDD}"/>
              </a:ext>
            </a:extLst>
          </p:cNvPr>
          <p:cNvSpPr>
            <a:spLocks noGrp="1"/>
          </p:cNvSpPr>
          <p:nvPr>
            <p:ph type="sldNum" sz="quarter" idx="12"/>
          </p:nvPr>
        </p:nvSpPr>
        <p:spPr/>
        <p:txBody>
          <a:bodyPr/>
          <a:lstStyle/>
          <a:p>
            <a:fld id="{74E5177E-6CC0-4D61-8B3B-E8ECE46C2CB6}" type="slidenum">
              <a:rPr lang="en-IN" smtClean="0"/>
              <a:t>‹#›</a:t>
            </a:fld>
            <a:endParaRPr lang="en-IN"/>
          </a:p>
        </p:txBody>
      </p:sp>
    </p:spTree>
    <p:extLst>
      <p:ext uri="{BB962C8B-B14F-4D97-AF65-F5344CB8AC3E}">
        <p14:creationId xmlns:p14="http://schemas.microsoft.com/office/powerpoint/2010/main" val="185440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5BDA-062F-C426-F6D1-94E3DE204A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969CA3-9591-08A4-8060-13D73C5A85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81131-A007-5153-6BFA-AD0402E9F65F}"/>
              </a:ext>
            </a:extLst>
          </p:cNvPr>
          <p:cNvSpPr>
            <a:spLocks noGrp="1"/>
          </p:cNvSpPr>
          <p:nvPr>
            <p:ph type="dt" sz="half" idx="10"/>
          </p:nvPr>
        </p:nvSpPr>
        <p:spPr/>
        <p:txBody>
          <a:bodyPr/>
          <a:lstStyle/>
          <a:p>
            <a:fld id="{B10C480B-B4A0-4BC3-88F1-B89B7DD914C2}" type="datetimeFigureOut">
              <a:rPr lang="en-IN" smtClean="0"/>
              <a:t>09-03-2023</a:t>
            </a:fld>
            <a:endParaRPr lang="en-IN"/>
          </a:p>
        </p:txBody>
      </p:sp>
      <p:sp>
        <p:nvSpPr>
          <p:cNvPr id="5" name="Footer Placeholder 4">
            <a:extLst>
              <a:ext uri="{FF2B5EF4-FFF2-40B4-BE49-F238E27FC236}">
                <a16:creationId xmlns:a16="http://schemas.microsoft.com/office/drawing/2014/main" id="{2FD444F1-75D4-2F91-6102-6D73D84B8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486ADF-B57A-A748-C79C-64172ABE94E0}"/>
              </a:ext>
            </a:extLst>
          </p:cNvPr>
          <p:cNvSpPr>
            <a:spLocks noGrp="1"/>
          </p:cNvSpPr>
          <p:nvPr>
            <p:ph type="sldNum" sz="quarter" idx="12"/>
          </p:nvPr>
        </p:nvSpPr>
        <p:spPr/>
        <p:txBody>
          <a:bodyPr/>
          <a:lstStyle/>
          <a:p>
            <a:fld id="{74E5177E-6CC0-4D61-8B3B-E8ECE46C2CB6}" type="slidenum">
              <a:rPr lang="en-IN" smtClean="0"/>
              <a:t>‹#›</a:t>
            </a:fld>
            <a:endParaRPr lang="en-IN"/>
          </a:p>
        </p:txBody>
      </p:sp>
    </p:spTree>
    <p:extLst>
      <p:ext uri="{BB962C8B-B14F-4D97-AF65-F5344CB8AC3E}">
        <p14:creationId xmlns:p14="http://schemas.microsoft.com/office/powerpoint/2010/main" val="1992168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3BE9D0-07F1-C033-448A-C667D94D35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82E2D8-1EF0-E7EA-DECE-447264F4DF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1C4A78-4790-280A-5D99-2D7EA9649902}"/>
              </a:ext>
            </a:extLst>
          </p:cNvPr>
          <p:cNvSpPr>
            <a:spLocks noGrp="1"/>
          </p:cNvSpPr>
          <p:nvPr>
            <p:ph type="dt" sz="half" idx="10"/>
          </p:nvPr>
        </p:nvSpPr>
        <p:spPr/>
        <p:txBody>
          <a:bodyPr/>
          <a:lstStyle/>
          <a:p>
            <a:fld id="{B10C480B-B4A0-4BC3-88F1-B89B7DD914C2}" type="datetimeFigureOut">
              <a:rPr lang="en-IN" smtClean="0"/>
              <a:t>09-03-2023</a:t>
            </a:fld>
            <a:endParaRPr lang="en-IN"/>
          </a:p>
        </p:txBody>
      </p:sp>
      <p:sp>
        <p:nvSpPr>
          <p:cNvPr id="5" name="Footer Placeholder 4">
            <a:extLst>
              <a:ext uri="{FF2B5EF4-FFF2-40B4-BE49-F238E27FC236}">
                <a16:creationId xmlns:a16="http://schemas.microsoft.com/office/drawing/2014/main" id="{C941BBA5-5FA1-9CB3-7FFD-23EDBD36E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C07797-0661-293C-3C61-834DAECDC871}"/>
              </a:ext>
            </a:extLst>
          </p:cNvPr>
          <p:cNvSpPr>
            <a:spLocks noGrp="1"/>
          </p:cNvSpPr>
          <p:nvPr>
            <p:ph type="sldNum" sz="quarter" idx="12"/>
          </p:nvPr>
        </p:nvSpPr>
        <p:spPr/>
        <p:txBody>
          <a:bodyPr/>
          <a:lstStyle/>
          <a:p>
            <a:fld id="{74E5177E-6CC0-4D61-8B3B-E8ECE46C2CB6}" type="slidenum">
              <a:rPr lang="en-IN" smtClean="0"/>
              <a:t>‹#›</a:t>
            </a:fld>
            <a:endParaRPr lang="en-IN"/>
          </a:p>
        </p:txBody>
      </p:sp>
    </p:spTree>
    <p:extLst>
      <p:ext uri="{BB962C8B-B14F-4D97-AF65-F5344CB8AC3E}">
        <p14:creationId xmlns:p14="http://schemas.microsoft.com/office/powerpoint/2010/main" val="222876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4FF1-975A-952C-10EA-2FF576AEF6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DB0D98-05C8-410F-87FC-C2F1B2010B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FAA25-A0E6-4597-1F65-0E53298DD3F4}"/>
              </a:ext>
            </a:extLst>
          </p:cNvPr>
          <p:cNvSpPr>
            <a:spLocks noGrp="1"/>
          </p:cNvSpPr>
          <p:nvPr>
            <p:ph type="dt" sz="half" idx="10"/>
          </p:nvPr>
        </p:nvSpPr>
        <p:spPr/>
        <p:txBody>
          <a:bodyPr/>
          <a:lstStyle/>
          <a:p>
            <a:fld id="{B10C480B-B4A0-4BC3-88F1-B89B7DD914C2}" type="datetimeFigureOut">
              <a:rPr lang="en-IN" smtClean="0"/>
              <a:t>09-03-2023</a:t>
            </a:fld>
            <a:endParaRPr lang="en-IN"/>
          </a:p>
        </p:txBody>
      </p:sp>
      <p:sp>
        <p:nvSpPr>
          <p:cNvPr id="5" name="Footer Placeholder 4">
            <a:extLst>
              <a:ext uri="{FF2B5EF4-FFF2-40B4-BE49-F238E27FC236}">
                <a16:creationId xmlns:a16="http://schemas.microsoft.com/office/drawing/2014/main" id="{BFD276D7-51BB-8B68-20F0-67BC54F8D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6EB3F7-F3C2-728B-DD16-6D944E100CC8}"/>
              </a:ext>
            </a:extLst>
          </p:cNvPr>
          <p:cNvSpPr>
            <a:spLocks noGrp="1"/>
          </p:cNvSpPr>
          <p:nvPr>
            <p:ph type="sldNum" sz="quarter" idx="12"/>
          </p:nvPr>
        </p:nvSpPr>
        <p:spPr/>
        <p:txBody>
          <a:bodyPr/>
          <a:lstStyle/>
          <a:p>
            <a:fld id="{74E5177E-6CC0-4D61-8B3B-E8ECE46C2CB6}" type="slidenum">
              <a:rPr lang="en-IN" smtClean="0"/>
              <a:t>‹#›</a:t>
            </a:fld>
            <a:endParaRPr lang="en-IN"/>
          </a:p>
        </p:txBody>
      </p:sp>
    </p:spTree>
    <p:extLst>
      <p:ext uri="{BB962C8B-B14F-4D97-AF65-F5344CB8AC3E}">
        <p14:creationId xmlns:p14="http://schemas.microsoft.com/office/powerpoint/2010/main" val="426662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AEE6-CF8F-20C9-CD20-87903DC72D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9C2788-CA47-688F-7ADA-30499C9C5C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31FD94-CF80-7A9A-E908-15EF7347291A}"/>
              </a:ext>
            </a:extLst>
          </p:cNvPr>
          <p:cNvSpPr>
            <a:spLocks noGrp="1"/>
          </p:cNvSpPr>
          <p:nvPr>
            <p:ph type="dt" sz="half" idx="10"/>
          </p:nvPr>
        </p:nvSpPr>
        <p:spPr/>
        <p:txBody>
          <a:bodyPr/>
          <a:lstStyle/>
          <a:p>
            <a:fld id="{B10C480B-B4A0-4BC3-88F1-B89B7DD914C2}" type="datetimeFigureOut">
              <a:rPr lang="en-IN" smtClean="0"/>
              <a:t>09-03-2023</a:t>
            </a:fld>
            <a:endParaRPr lang="en-IN"/>
          </a:p>
        </p:txBody>
      </p:sp>
      <p:sp>
        <p:nvSpPr>
          <p:cNvPr id="5" name="Footer Placeholder 4">
            <a:extLst>
              <a:ext uri="{FF2B5EF4-FFF2-40B4-BE49-F238E27FC236}">
                <a16:creationId xmlns:a16="http://schemas.microsoft.com/office/drawing/2014/main" id="{E03F9F88-15F1-A571-2D5E-9A832B33E5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77DC2-DF64-C5A9-A133-691BE32EBF97}"/>
              </a:ext>
            </a:extLst>
          </p:cNvPr>
          <p:cNvSpPr>
            <a:spLocks noGrp="1"/>
          </p:cNvSpPr>
          <p:nvPr>
            <p:ph type="sldNum" sz="quarter" idx="12"/>
          </p:nvPr>
        </p:nvSpPr>
        <p:spPr/>
        <p:txBody>
          <a:bodyPr/>
          <a:lstStyle/>
          <a:p>
            <a:fld id="{74E5177E-6CC0-4D61-8B3B-E8ECE46C2CB6}" type="slidenum">
              <a:rPr lang="en-IN" smtClean="0"/>
              <a:t>‹#›</a:t>
            </a:fld>
            <a:endParaRPr lang="en-IN"/>
          </a:p>
        </p:txBody>
      </p:sp>
    </p:spTree>
    <p:extLst>
      <p:ext uri="{BB962C8B-B14F-4D97-AF65-F5344CB8AC3E}">
        <p14:creationId xmlns:p14="http://schemas.microsoft.com/office/powerpoint/2010/main" val="187881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9ABFD-BB70-B695-200E-E82E5B08BC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DE5D0E-872B-3F34-2550-7DA58796FB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2533AF-ADBE-CBF0-F3FF-C9A366C4A9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4B3F24-3DFB-8567-8E19-CE102F769D7C}"/>
              </a:ext>
            </a:extLst>
          </p:cNvPr>
          <p:cNvSpPr>
            <a:spLocks noGrp="1"/>
          </p:cNvSpPr>
          <p:nvPr>
            <p:ph type="dt" sz="half" idx="10"/>
          </p:nvPr>
        </p:nvSpPr>
        <p:spPr/>
        <p:txBody>
          <a:bodyPr/>
          <a:lstStyle/>
          <a:p>
            <a:fld id="{B10C480B-B4A0-4BC3-88F1-B89B7DD914C2}" type="datetimeFigureOut">
              <a:rPr lang="en-IN" smtClean="0"/>
              <a:t>09-03-2023</a:t>
            </a:fld>
            <a:endParaRPr lang="en-IN"/>
          </a:p>
        </p:txBody>
      </p:sp>
      <p:sp>
        <p:nvSpPr>
          <p:cNvPr id="6" name="Footer Placeholder 5">
            <a:extLst>
              <a:ext uri="{FF2B5EF4-FFF2-40B4-BE49-F238E27FC236}">
                <a16:creationId xmlns:a16="http://schemas.microsoft.com/office/drawing/2014/main" id="{669E1F65-CE3C-E7BA-9E3D-BF5DC86D41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2A1C9A-1545-5B12-2C91-D68E5981978F}"/>
              </a:ext>
            </a:extLst>
          </p:cNvPr>
          <p:cNvSpPr>
            <a:spLocks noGrp="1"/>
          </p:cNvSpPr>
          <p:nvPr>
            <p:ph type="sldNum" sz="quarter" idx="12"/>
          </p:nvPr>
        </p:nvSpPr>
        <p:spPr/>
        <p:txBody>
          <a:bodyPr/>
          <a:lstStyle/>
          <a:p>
            <a:fld id="{74E5177E-6CC0-4D61-8B3B-E8ECE46C2CB6}" type="slidenum">
              <a:rPr lang="en-IN" smtClean="0"/>
              <a:t>‹#›</a:t>
            </a:fld>
            <a:endParaRPr lang="en-IN"/>
          </a:p>
        </p:txBody>
      </p:sp>
    </p:spTree>
    <p:extLst>
      <p:ext uri="{BB962C8B-B14F-4D97-AF65-F5344CB8AC3E}">
        <p14:creationId xmlns:p14="http://schemas.microsoft.com/office/powerpoint/2010/main" val="264657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AC2E-E82B-0C01-3515-C6FA4AA4C3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ABF40F-24B2-2408-FABE-99F6BD9560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67AAD2-C85B-1D3F-1E92-F073D66A3B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D733ED-0F89-95C1-7E7D-5CD93D9D74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FC5F8A-9919-A08C-A220-9C0503937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86B280-86BC-DD08-EA08-9073B11D06D4}"/>
              </a:ext>
            </a:extLst>
          </p:cNvPr>
          <p:cNvSpPr>
            <a:spLocks noGrp="1"/>
          </p:cNvSpPr>
          <p:nvPr>
            <p:ph type="dt" sz="half" idx="10"/>
          </p:nvPr>
        </p:nvSpPr>
        <p:spPr/>
        <p:txBody>
          <a:bodyPr/>
          <a:lstStyle/>
          <a:p>
            <a:fld id="{B10C480B-B4A0-4BC3-88F1-B89B7DD914C2}" type="datetimeFigureOut">
              <a:rPr lang="en-IN" smtClean="0"/>
              <a:t>09-03-2023</a:t>
            </a:fld>
            <a:endParaRPr lang="en-IN"/>
          </a:p>
        </p:txBody>
      </p:sp>
      <p:sp>
        <p:nvSpPr>
          <p:cNvPr id="8" name="Footer Placeholder 7">
            <a:extLst>
              <a:ext uri="{FF2B5EF4-FFF2-40B4-BE49-F238E27FC236}">
                <a16:creationId xmlns:a16="http://schemas.microsoft.com/office/drawing/2014/main" id="{ECCB2B55-D17B-4FC3-6E4B-8A7EFA022B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27CE02-EBA7-0BEA-3ADE-3D124183B7E6}"/>
              </a:ext>
            </a:extLst>
          </p:cNvPr>
          <p:cNvSpPr>
            <a:spLocks noGrp="1"/>
          </p:cNvSpPr>
          <p:nvPr>
            <p:ph type="sldNum" sz="quarter" idx="12"/>
          </p:nvPr>
        </p:nvSpPr>
        <p:spPr/>
        <p:txBody>
          <a:bodyPr/>
          <a:lstStyle/>
          <a:p>
            <a:fld id="{74E5177E-6CC0-4D61-8B3B-E8ECE46C2CB6}" type="slidenum">
              <a:rPr lang="en-IN" smtClean="0"/>
              <a:t>‹#›</a:t>
            </a:fld>
            <a:endParaRPr lang="en-IN"/>
          </a:p>
        </p:txBody>
      </p:sp>
    </p:spTree>
    <p:extLst>
      <p:ext uri="{BB962C8B-B14F-4D97-AF65-F5344CB8AC3E}">
        <p14:creationId xmlns:p14="http://schemas.microsoft.com/office/powerpoint/2010/main" val="1107775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9875-175B-0933-6135-6E03443A27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A6497B-A3F3-67E1-E8F9-D82616399C48}"/>
              </a:ext>
            </a:extLst>
          </p:cNvPr>
          <p:cNvSpPr>
            <a:spLocks noGrp="1"/>
          </p:cNvSpPr>
          <p:nvPr>
            <p:ph type="dt" sz="half" idx="10"/>
          </p:nvPr>
        </p:nvSpPr>
        <p:spPr/>
        <p:txBody>
          <a:bodyPr/>
          <a:lstStyle/>
          <a:p>
            <a:fld id="{B10C480B-B4A0-4BC3-88F1-B89B7DD914C2}" type="datetimeFigureOut">
              <a:rPr lang="en-IN" smtClean="0"/>
              <a:t>09-03-2023</a:t>
            </a:fld>
            <a:endParaRPr lang="en-IN"/>
          </a:p>
        </p:txBody>
      </p:sp>
      <p:sp>
        <p:nvSpPr>
          <p:cNvPr id="4" name="Footer Placeholder 3">
            <a:extLst>
              <a:ext uri="{FF2B5EF4-FFF2-40B4-BE49-F238E27FC236}">
                <a16:creationId xmlns:a16="http://schemas.microsoft.com/office/drawing/2014/main" id="{4838ECF4-2765-B6DE-A326-0A9D03F5EAB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C06DD6-885E-931B-FF4D-2DCF317426F3}"/>
              </a:ext>
            </a:extLst>
          </p:cNvPr>
          <p:cNvSpPr>
            <a:spLocks noGrp="1"/>
          </p:cNvSpPr>
          <p:nvPr>
            <p:ph type="sldNum" sz="quarter" idx="12"/>
          </p:nvPr>
        </p:nvSpPr>
        <p:spPr/>
        <p:txBody>
          <a:bodyPr/>
          <a:lstStyle/>
          <a:p>
            <a:fld id="{74E5177E-6CC0-4D61-8B3B-E8ECE46C2CB6}" type="slidenum">
              <a:rPr lang="en-IN" smtClean="0"/>
              <a:t>‹#›</a:t>
            </a:fld>
            <a:endParaRPr lang="en-IN"/>
          </a:p>
        </p:txBody>
      </p:sp>
    </p:spTree>
    <p:extLst>
      <p:ext uri="{BB962C8B-B14F-4D97-AF65-F5344CB8AC3E}">
        <p14:creationId xmlns:p14="http://schemas.microsoft.com/office/powerpoint/2010/main" val="356698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B50D7F-18F2-6583-4B68-058D8F5B452C}"/>
              </a:ext>
            </a:extLst>
          </p:cNvPr>
          <p:cNvSpPr>
            <a:spLocks noGrp="1"/>
          </p:cNvSpPr>
          <p:nvPr>
            <p:ph type="dt" sz="half" idx="10"/>
          </p:nvPr>
        </p:nvSpPr>
        <p:spPr/>
        <p:txBody>
          <a:bodyPr/>
          <a:lstStyle/>
          <a:p>
            <a:fld id="{B10C480B-B4A0-4BC3-88F1-B89B7DD914C2}" type="datetimeFigureOut">
              <a:rPr lang="en-IN" smtClean="0"/>
              <a:t>09-03-2023</a:t>
            </a:fld>
            <a:endParaRPr lang="en-IN"/>
          </a:p>
        </p:txBody>
      </p:sp>
      <p:sp>
        <p:nvSpPr>
          <p:cNvPr id="3" name="Footer Placeholder 2">
            <a:extLst>
              <a:ext uri="{FF2B5EF4-FFF2-40B4-BE49-F238E27FC236}">
                <a16:creationId xmlns:a16="http://schemas.microsoft.com/office/drawing/2014/main" id="{BCD294C0-692B-E44B-E598-2D83D5EC42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B98F8C-3408-9C6E-FC80-0E8DA7F1E718}"/>
              </a:ext>
            </a:extLst>
          </p:cNvPr>
          <p:cNvSpPr>
            <a:spLocks noGrp="1"/>
          </p:cNvSpPr>
          <p:nvPr>
            <p:ph type="sldNum" sz="quarter" idx="12"/>
          </p:nvPr>
        </p:nvSpPr>
        <p:spPr/>
        <p:txBody>
          <a:bodyPr/>
          <a:lstStyle/>
          <a:p>
            <a:fld id="{74E5177E-6CC0-4D61-8B3B-E8ECE46C2CB6}" type="slidenum">
              <a:rPr lang="en-IN" smtClean="0"/>
              <a:t>‹#›</a:t>
            </a:fld>
            <a:endParaRPr lang="en-IN"/>
          </a:p>
        </p:txBody>
      </p:sp>
    </p:spTree>
    <p:extLst>
      <p:ext uri="{BB962C8B-B14F-4D97-AF65-F5344CB8AC3E}">
        <p14:creationId xmlns:p14="http://schemas.microsoft.com/office/powerpoint/2010/main" val="141221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3F55-47CB-796D-CC18-B22DBBEEF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9F4ACD-E8CF-C5BD-0B28-76F16EF9A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CDF9CF-9241-BBB8-8318-5E4525652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280B3-A5C3-4B40-6F2F-9B9B3476D05A}"/>
              </a:ext>
            </a:extLst>
          </p:cNvPr>
          <p:cNvSpPr>
            <a:spLocks noGrp="1"/>
          </p:cNvSpPr>
          <p:nvPr>
            <p:ph type="dt" sz="half" idx="10"/>
          </p:nvPr>
        </p:nvSpPr>
        <p:spPr/>
        <p:txBody>
          <a:bodyPr/>
          <a:lstStyle/>
          <a:p>
            <a:fld id="{B10C480B-B4A0-4BC3-88F1-B89B7DD914C2}" type="datetimeFigureOut">
              <a:rPr lang="en-IN" smtClean="0"/>
              <a:t>09-03-2023</a:t>
            </a:fld>
            <a:endParaRPr lang="en-IN"/>
          </a:p>
        </p:txBody>
      </p:sp>
      <p:sp>
        <p:nvSpPr>
          <p:cNvPr id="6" name="Footer Placeholder 5">
            <a:extLst>
              <a:ext uri="{FF2B5EF4-FFF2-40B4-BE49-F238E27FC236}">
                <a16:creationId xmlns:a16="http://schemas.microsoft.com/office/drawing/2014/main" id="{82576866-4868-4B51-A303-5CF299508C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B2294C-54E4-6920-6E01-DE2C22BCBB51}"/>
              </a:ext>
            </a:extLst>
          </p:cNvPr>
          <p:cNvSpPr>
            <a:spLocks noGrp="1"/>
          </p:cNvSpPr>
          <p:nvPr>
            <p:ph type="sldNum" sz="quarter" idx="12"/>
          </p:nvPr>
        </p:nvSpPr>
        <p:spPr/>
        <p:txBody>
          <a:bodyPr/>
          <a:lstStyle/>
          <a:p>
            <a:fld id="{74E5177E-6CC0-4D61-8B3B-E8ECE46C2CB6}" type="slidenum">
              <a:rPr lang="en-IN" smtClean="0"/>
              <a:t>‹#›</a:t>
            </a:fld>
            <a:endParaRPr lang="en-IN"/>
          </a:p>
        </p:txBody>
      </p:sp>
    </p:spTree>
    <p:extLst>
      <p:ext uri="{BB962C8B-B14F-4D97-AF65-F5344CB8AC3E}">
        <p14:creationId xmlns:p14="http://schemas.microsoft.com/office/powerpoint/2010/main" val="3464396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4EBF-A003-6CEB-DC24-04B3886C3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A39EAE-81B8-1D38-B42C-D86851B790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FF7372-54D9-3A3E-C886-9DE6509FD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B8A5AD-803F-3B9C-CB0B-B59BD07C3164}"/>
              </a:ext>
            </a:extLst>
          </p:cNvPr>
          <p:cNvSpPr>
            <a:spLocks noGrp="1"/>
          </p:cNvSpPr>
          <p:nvPr>
            <p:ph type="dt" sz="half" idx="10"/>
          </p:nvPr>
        </p:nvSpPr>
        <p:spPr/>
        <p:txBody>
          <a:bodyPr/>
          <a:lstStyle/>
          <a:p>
            <a:fld id="{B10C480B-B4A0-4BC3-88F1-B89B7DD914C2}" type="datetimeFigureOut">
              <a:rPr lang="en-IN" smtClean="0"/>
              <a:t>09-03-2023</a:t>
            </a:fld>
            <a:endParaRPr lang="en-IN"/>
          </a:p>
        </p:txBody>
      </p:sp>
      <p:sp>
        <p:nvSpPr>
          <p:cNvPr id="6" name="Footer Placeholder 5">
            <a:extLst>
              <a:ext uri="{FF2B5EF4-FFF2-40B4-BE49-F238E27FC236}">
                <a16:creationId xmlns:a16="http://schemas.microsoft.com/office/drawing/2014/main" id="{3A25F918-5160-A558-2ACE-CA7ED2932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EA29F7-FD28-8029-F6D4-831779995014}"/>
              </a:ext>
            </a:extLst>
          </p:cNvPr>
          <p:cNvSpPr>
            <a:spLocks noGrp="1"/>
          </p:cNvSpPr>
          <p:nvPr>
            <p:ph type="sldNum" sz="quarter" idx="12"/>
          </p:nvPr>
        </p:nvSpPr>
        <p:spPr/>
        <p:txBody>
          <a:bodyPr/>
          <a:lstStyle/>
          <a:p>
            <a:fld id="{74E5177E-6CC0-4D61-8B3B-E8ECE46C2CB6}" type="slidenum">
              <a:rPr lang="en-IN" smtClean="0"/>
              <a:t>‹#›</a:t>
            </a:fld>
            <a:endParaRPr lang="en-IN"/>
          </a:p>
        </p:txBody>
      </p:sp>
    </p:spTree>
    <p:extLst>
      <p:ext uri="{BB962C8B-B14F-4D97-AF65-F5344CB8AC3E}">
        <p14:creationId xmlns:p14="http://schemas.microsoft.com/office/powerpoint/2010/main" val="167723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3C009D-E9A0-C1B5-7ADB-BEE096E80E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A3DECB-9D8A-5FD9-915F-E767744537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E3BCE-3A07-5B58-DE6C-245CE7401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C480B-B4A0-4BC3-88F1-B89B7DD914C2}" type="datetimeFigureOut">
              <a:rPr lang="en-IN" smtClean="0"/>
              <a:t>09-03-2023</a:t>
            </a:fld>
            <a:endParaRPr lang="en-IN"/>
          </a:p>
        </p:txBody>
      </p:sp>
      <p:sp>
        <p:nvSpPr>
          <p:cNvPr id="5" name="Footer Placeholder 4">
            <a:extLst>
              <a:ext uri="{FF2B5EF4-FFF2-40B4-BE49-F238E27FC236}">
                <a16:creationId xmlns:a16="http://schemas.microsoft.com/office/drawing/2014/main" id="{532DAE84-3BB7-EE48-C8D2-8D3CB7286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6C4499-F089-CA96-5E44-DE050A31BE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5177E-6CC0-4D61-8B3B-E8ECE46C2CB6}" type="slidenum">
              <a:rPr lang="en-IN" smtClean="0"/>
              <a:t>‹#›</a:t>
            </a:fld>
            <a:endParaRPr lang="en-IN"/>
          </a:p>
        </p:txBody>
      </p:sp>
    </p:spTree>
    <p:extLst>
      <p:ext uri="{BB962C8B-B14F-4D97-AF65-F5344CB8AC3E}">
        <p14:creationId xmlns:p14="http://schemas.microsoft.com/office/powerpoint/2010/main" val="322049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4EB9-8374-F984-4C82-198E51A8EB50}"/>
              </a:ext>
            </a:extLst>
          </p:cNvPr>
          <p:cNvSpPr>
            <a:spLocks noGrp="1"/>
          </p:cNvSpPr>
          <p:nvPr>
            <p:ph type="ctrTitle"/>
          </p:nvPr>
        </p:nvSpPr>
        <p:spPr/>
        <p:txBody>
          <a:bodyPr/>
          <a:lstStyle/>
          <a:p>
            <a:r>
              <a:rPr lang="en-IN" dirty="0">
                <a:solidFill>
                  <a:srgbClr val="C00000"/>
                </a:solidFill>
              </a:rPr>
              <a:t>MULTIPLEXING TECHNIQUES</a:t>
            </a:r>
          </a:p>
        </p:txBody>
      </p:sp>
      <p:sp>
        <p:nvSpPr>
          <p:cNvPr id="3" name="Subtitle 2">
            <a:extLst>
              <a:ext uri="{FF2B5EF4-FFF2-40B4-BE49-F238E27FC236}">
                <a16:creationId xmlns:a16="http://schemas.microsoft.com/office/drawing/2014/main" id="{BF3BA34B-1EDF-55DE-91E1-55A1544D1E7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58625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B58B-BEBE-C696-0F48-7FDA77DC85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268083-7E6B-C4B8-F97F-79DD9A8645E7}"/>
              </a:ext>
            </a:extLst>
          </p:cNvPr>
          <p:cNvSpPr>
            <a:spLocks noGrp="1"/>
          </p:cNvSpPr>
          <p:nvPr>
            <p:ph idx="1"/>
          </p:nvPr>
        </p:nvSpPr>
        <p:spPr/>
        <p:txBody>
          <a:bodyPr/>
          <a:lstStyle/>
          <a:p>
            <a:r>
              <a:rPr lang="en-US" dirty="0"/>
              <a:t>Five channels, each with a 100-kHz bandwidth, are to be multiplexed together. What is the minimum bandwidth of the link if there is a need for a guard band of 10 kHz between the channels to prevent interference? </a:t>
            </a:r>
          </a:p>
          <a:p>
            <a:r>
              <a:rPr lang="en-US" dirty="0"/>
              <a:t>Solution</a:t>
            </a:r>
          </a:p>
          <a:p>
            <a:r>
              <a:rPr lang="en-US" dirty="0"/>
              <a:t> For five channels, we need at least four guard bands. This means that the required bandwidth is at least 5 × 100 + 4 × 10 = 540 kHz, a</a:t>
            </a:r>
            <a:endParaRPr lang="en-IN" dirty="0"/>
          </a:p>
        </p:txBody>
      </p:sp>
    </p:spTree>
    <p:extLst>
      <p:ext uri="{BB962C8B-B14F-4D97-AF65-F5344CB8AC3E}">
        <p14:creationId xmlns:p14="http://schemas.microsoft.com/office/powerpoint/2010/main" val="428790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816B-2371-3799-AEA9-3BDBE770C945}"/>
              </a:ext>
            </a:extLst>
          </p:cNvPr>
          <p:cNvSpPr>
            <a:spLocks noGrp="1"/>
          </p:cNvSpPr>
          <p:nvPr>
            <p:ph type="title"/>
          </p:nvPr>
        </p:nvSpPr>
        <p:spPr/>
        <p:txBody>
          <a:bodyPr/>
          <a:lstStyle/>
          <a:p>
            <a:r>
              <a:rPr lang="en-IN" dirty="0"/>
              <a:t>Wavelength-Division Multiplexing</a:t>
            </a:r>
          </a:p>
        </p:txBody>
      </p:sp>
      <p:sp>
        <p:nvSpPr>
          <p:cNvPr id="3" name="Content Placeholder 2">
            <a:extLst>
              <a:ext uri="{FF2B5EF4-FFF2-40B4-BE49-F238E27FC236}">
                <a16:creationId xmlns:a16="http://schemas.microsoft.com/office/drawing/2014/main" id="{B364A871-0CAB-B2C4-2A2A-C7E5AD2DA434}"/>
              </a:ext>
            </a:extLst>
          </p:cNvPr>
          <p:cNvSpPr>
            <a:spLocks noGrp="1"/>
          </p:cNvSpPr>
          <p:nvPr>
            <p:ph idx="1"/>
          </p:nvPr>
        </p:nvSpPr>
        <p:spPr/>
        <p:txBody>
          <a:bodyPr>
            <a:normAutofit fontScale="92500"/>
          </a:bodyPr>
          <a:lstStyle/>
          <a:p>
            <a:r>
              <a:rPr lang="en-US" dirty="0"/>
              <a:t>Wavelength-division multiplexing (WDM) is designed to use the high-data-rate capability of fiber-optic cable. </a:t>
            </a:r>
          </a:p>
          <a:p>
            <a:r>
              <a:rPr lang="en-US" dirty="0"/>
              <a:t>The optical fiber data rate is higher than the data rate of metallic transmission cable, but using a fiber-optic cable for a single line wastes the available bandwidth. </a:t>
            </a:r>
          </a:p>
          <a:p>
            <a:r>
              <a:rPr lang="en-US" dirty="0"/>
              <a:t>Multiplexing allows us to combine several lines into one.</a:t>
            </a:r>
          </a:p>
          <a:p>
            <a:r>
              <a:rPr lang="en-US" dirty="0"/>
              <a:t>Although WDM technology is very complex, the basic idea is very simple. </a:t>
            </a:r>
          </a:p>
          <a:p>
            <a:r>
              <a:rPr lang="en-US" dirty="0"/>
              <a:t>We want to combine multiple light sources into one single light at the multiplexer and do the reverse at the demultiplexer. The combining and splitting of light sources are easily handled by a prism</a:t>
            </a:r>
            <a:endParaRPr lang="en-IN" dirty="0"/>
          </a:p>
        </p:txBody>
      </p:sp>
    </p:spTree>
    <p:extLst>
      <p:ext uri="{BB962C8B-B14F-4D97-AF65-F5344CB8AC3E}">
        <p14:creationId xmlns:p14="http://schemas.microsoft.com/office/powerpoint/2010/main" val="21379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1356-D765-21A4-6D60-4BC8DB7516F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B84C099-382F-6DB8-D299-3789D086F80B}"/>
              </a:ext>
            </a:extLst>
          </p:cNvPr>
          <p:cNvPicPr>
            <a:picLocks noGrp="1" noChangeAspect="1"/>
          </p:cNvPicPr>
          <p:nvPr>
            <p:ph idx="1"/>
          </p:nvPr>
        </p:nvPicPr>
        <p:blipFill>
          <a:blip r:embed="rId2"/>
          <a:stretch>
            <a:fillRect/>
          </a:stretch>
        </p:blipFill>
        <p:spPr>
          <a:xfrm>
            <a:off x="1020147" y="2253360"/>
            <a:ext cx="5486342" cy="1600183"/>
          </a:xfrm>
        </p:spPr>
      </p:pic>
      <p:pic>
        <p:nvPicPr>
          <p:cNvPr id="7" name="Picture 6">
            <a:extLst>
              <a:ext uri="{FF2B5EF4-FFF2-40B4-BE49-F238E27FC236}">
                <a16:creationId xmlns:a16="http://schemas.microsoft.com/office/drawing/2014/main" id="{C59BB575-6B13-1139-3FE3-3B8CD27BC4A4}"/>
              </a:ext>
            </a:extLst>
          </p:cNvPr>
          <p:cNvPicPr>
            <a:picLocks noChangeAspect="1"/>
          </p:cNvPicPr>
          <p:nvPr/>
        </p:nvPicPr>
        <p:blipFill>
          <a:blip r:embed="rId3"/>
          <a:stretch>
            <a:fillRect/>
          </a:stretch>
        </p:blipFill>
        <p:spPr>
          <a:xfrm>
            <a:off x="4108676" y="4416215"/>
            <a:ext cx="6848475" cy="1819275"/>
          </a:xfrm>
          <a:prstGeom prst="rect">
            <a:avLst/>
          </a:prstGeom>
        </p:spPr>
      </p:pic>
    </p:spTree>
    <p:extLst>
      <p:ext uri="{BB962C8B-B14F-4D97-AF65-F5344CB8AC3E}">
        <p14:creationId xmlns:p14="http://schemas.microsoft.com/office/powerpoint/2010/main" val="237491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2D4F-EB91-9A98-96DE-3764863ADBF1}"/>
              </a:ext>
            </a:extLst>
          </p:cNvPr>
          <p:cNvSpPr>
            <a:spLocks noGrp="1"/>
          </p:cNvSpPr>
          <p:nvPr>
            <p:ph type="title"/>
          </p:nvPr>
        </p:nvSpPr>
        <p:spPr/>
        <p:txBody>
          <a:bodyPr/>
          <a:lstStyle/>
          <a:p>
            <a:r>
              <a:rPr lang="en-IN" dirty="0"/>
              <a:t>Time-Division Multiplexing</a:t>
            </a:r>
          </a:p>
        </p:txBody>
      </p:sp>
      <p:sp>
        <p:nvSpPr>
          <p:cNvPr id="3" name="Content Placeholder 2">
            <a:extLst>
              <a:ext uri="{FF2B5EF4-FFF2-40B4-BE49-F238E27FC236}">
                <a16:creationId xmlns:a16="http://schemas.microsoft.com/office/drawing/2014/main" id="{11DC388B-CDCA-5ECA-B71A-5E70C710DD1D}"/>
              </a:ext>
            </a:extLst>
          </p:cNvPr>
          <p:cNvSpPr>
            <a:spLocks noGrp="1"/>
          </p:cNvSpPr>
          <p:nvPr>
            <p:ph idx="1"/>
          </p:nvPr>
        </p:nvSpPr>
        <p:spPr/>
        <p:txBody>
          <a:bodyPr/>
          <a:lstStyle/>
          <a:p>
            <a:pPr marL="0" indent="0">
              <a:buNone/>
            </a:pPr>
            <a:r>
              <a:rPr lang="en-US" dirty="0"/>
              <a:t>Time-division multiplexing (TDM) is a digital process that allows several connections to share the high bandwidth of a link. </a:t>
            </a:r>
          </a:p>
          <a:p>
            <a:pPr marL="0" indent="0">
              <a:buNone/>
            </a:pPr>
            <a:r>
              <a:rPr lang="en-US" dirty="0"/>
              <a:t>Instead of sharing a portion of the bandwidth as in FDM, time is shared. Each connection occupies a portion of time in the link.</a:t>
            </a:r>
            <a:endParaRPr lang="en-IN" dirty="0"/>
          </a:p>
        </p:txBody>
      </p:sp>
    </p:spTree>
    <p:extLst>
      <p:ext uri="{BB962C8B-B14F-4D97-AF65-F5344CB8AC3E}">
        <p14:creationId xmlns:p14="http://schemas.microsoft.com/office/powerpoint/2010/main" val="1142352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A874-6FBA-3B42-0657-571CE222179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A307CD4-8361-59B7-7375-FF0D2BF48BAA}"/>
              </a:ext>
            </a:extLst>
          </p:cNvPr>
          <p:cNvPicPr>
            <a:picLocks noGrp="1" noChangeAspect="1"/>
          </p:cNvPicPr>
          <p:nvPr>
            <p:ph idx="1"/>
          </p:nvPr>
        </p:nvPicPr>
        <p:blipFill>
          <a:blip r:embed="rId2"/>
          <a:stretch>
            <a:fillRect/>
          </a:stretch>
        </p:blipFill>
        <p:spPr>
          <a:xfrm>
            <a:off x="1390673" y="2248678"/>
            <a:ext cx="8477227" cy="3157553"/>
          </a:xfrm>
        </p:spPr>
      </p:pic>
    </p:spTree>
    <p:extLst>
      <p:ext uri="{BB962C8B-B14F-4D97-AF65-F5344CB8AC3E}">
        <p14:creationId xmlns:p14="http://schemas.microsoft.com/office/powerpoint/2010/main" val="361761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908A-444B-EF1F-99C5-73335EE961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1B76DE-1E1A-14D4-C0B2-5870DAE95F56}"/>
              </a:ext>
            </a:extLst>
          </p:cNvPr>
          <p:cNvSpPr>
            <a:spLocks noGrp="1"/>
          </p:cNvSpPr>
          <p:nvPr>
            <p:ph idx="1"/>
          </p:nvPr>
        </p:nvSpPr>
        <p:spPr/>
        <p:txBody>
          <a:bodyPr/>
          <a:lstStyle/>
          <a:p>
            <a:r>
              <a:rPr lang="en-US" dirty="0"/>
              <a:t>TDM can be divided into two different schemes: synchronous and statistical.</a:t>
            </a:r>
          </a:p>
          <a:p>
            <a:r>
              <a:rPr lang="en-US" dirty="0"/>
              <a:t>In synchronous TDM, each input connection has an allotment in the output even if it is not sending data. </a:t>
            </a:r>
          </a:p>
          <a:p>
            <a:pPr marL="0" indent="0">
              <a:buNone/>
            </a:pPr>
            <a:endParaRPr lang="en-IN" dirty="0"/>
          </a:p>
        </p:txBody>
      </p:sp>
      <p:pic>
        <p:nvPicPr>
          <p:cNvPr id="5" name="Picture 4">
            <a:extLst>
              <a:ext uri="{FF2B5EF4-FFF2-40B4-BE49-F238E27FC236}">
                <a16:creationId xmlns:a16="http://schemas.microsoft.com/office/drawing/2014/main" id="{3D5E7D6D-C4D4-B62B-B406-2B80C21903C6}"/>
              </a:ext>
            </a:extLst>
          </p:cNvPr>
          <p:cNvPicPr>
            <a:picLocks noChangeAspect="1"/>
          </p:cNvPicPr>
          <p:nvPr/>
        </p:nvPicPr>
        <p:blipFill>
          <a:blip r:embed="rId2"/>
          <a:stretch>
            <a:fillRect/>
          </a:stretch>
        </p:blipFill>
        <p:spPr>
          <a:xfrm>
            <a:off x="4320074" y="3707351"/>
            <a:ext cx="7184571" cy="2702877"/>
          </a:xfrm>
          <a:prstGeom prst="rect">
            <a:avLst/>
          </a:prstGeom>
        </p:spPr>
      </p:pic>
    </p:spTree>
    <p:extLst>
      <p:ext uri="{BB962C8B-B14F-4D97-AF65-F5344CB8AC3E}">
        <p14:creationId xmlns:p14="http://schemas.microsoft.com/office/powerpoint/2010/main" val="776061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BE29-EDE3-4547-4388-1D9F4507C4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105563-B969-6F83-8C3F-40138952C1B6}"/>
              </a:ext>
            </a:extLst>
          </p:cNvPr>
          <p:cNvSpPr>
            <a:spLocks noGrp="1"/>
          </p:cNvSpPr>
          <p:nvPr>
            <p:ph idx="1"/>
          </p:nvPr>
        </p:nvSpPr>
        <p:spPr/>
        <p:txBody>
          <a:bodyPr>
            <a:normAutofit lnSpcReduction="10000"/>
          </a:bodyPr>
          <a:lstStyle/>
          <a:p>
            <a:pPr algn="just">
              <a:lnSpc>
                <a:spcPts val="1560"/>
              </a:lnSpc>
              <a:spcBef>
                <a:spcPts val="600"/>
              </a:spcBef>
              <a:spcAft>
                <a:spcPts val="600"/>
              </a:spcAft>
            </a:pPr>
            <a:r>
              <a:rPr lang="en-US" sz="1800" b="1" dirty="0">
                <a:solidFill>
                  <a:srgbClr val="000000"/>
                </a:solidFill>
                <a:effectLst/>
                <a:latin typeface="Times New Roman" panose="02020603050405020304" pitchFamily="18" charset="0"/>
              </a:rPr>
              <a:t>Multiplexing Process in STDM</a:t>
            </a:r>
            <a:endParaRPr lang="en-IN" sz="1800" b="1" dirty="0">
              <a:effectLst/>
              <a:latin typeface="Cambria" panose="02040503050406030204" pitchFamily="18" charset="0"/>
            </a:endParaRPr>
          </a:p>
          <a:p>
            <a:pPr algn="just">
              <a:spcBef>
                <a:spcPts val="600"/>
              </a:spcBef>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rPr>
              <a:t>1. In STDM every device is given the opportunity to transmit a specific amount of data onto the link.</a:t>
            </a:r>
            <a:endParaRPr lang="en-IN"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rPr>
              <a:t>2. Each device gets its turn in fixed order and for fixed amount of time. This process is known as interleaving.</a:t>
            </a:r>
            <a:endParaRPr lang="en-IN"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rPr>
              <a:t>3. We can say that the operation of STDM is similar to that of a fast interleaved switch. The switch opens in front of a device; the device gets a chance to place the data onto the link.</a:t>
            </a:r>
            <a:endParaRPr lang="en-IN"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rPr>
              <a:t>4. Such an interleaving may be done on the basis of a hit, a byte or by any other data unit.</a:t>
            </a:r>
            <a:endParaRPr lang="en-IN" sz="1800" dirty="0">
              <a:effectLst/>
              <a:latin typeface="Times New Roman" panose="02020603050405020304" pitchFamily="18" charset="0"/>
              <a:ea typeface="Times New Roman" panose="02020603050405020304" pitchFamily="18" charset="0"/>
            </a:endParaRPr>
          </a:p>
          <a:p>
            <a:pPr algn="just">
              <a:spcBef>
                <a:spcPts val="600"/>
              </a:spcBef>
              <a:spcAft>
                <a:spcPts val="600"/>
              </a:spcAft>
            </a:pPr>
            <a:r>
              <a:rPr lang="en-US" sz="1800" dirty="0">
                <a:solidFill>
                  <a:srgbClr val="000000"/>
                </a:solidFill>
                <a:effectLst/>
                <a:latin typeface="Times New Roman" panose="02020603050405020304" pitchFamily="18" charset="0"/>
                <a:ea typeface="Times New Roman" panose="02020603050405020304" pitchFamily="18" charset="0"/>
              </a:rPr>
              <a:t>5. In STDM, the interleaved units are of same size </a:t>
            </a:r>
            <a:r>
              <a:rPr lang="en-US" sz="1800" i="1" dirty="0">
                <a:solidFill>
                  <a:srgbClr val="000000"/>
                </a:solidFill>
                <a:effectLst/>
                <a:latin typeface="Times New Roman" panose="02020603050405020304" pitchFamily="18" charset="0"/>
                <a:ea typeface="Times New Roman" panose="02020603050405020304" pitchFamily="18" charset="0"/>
              </a:rPr>
              <a:t>i.e. </a:t>
            </a:r>
            <a:r>
              <a:rPr lang="en-US" sz="1800" dirty="0">
                <a:solidFill>
                  <a:srgbClr val="000000"/>
                </a:solidFill>
                <a:effectLst/>
                <a:latin typeface="Times New Roman" panose="02020603050405020304" pitchFamily="18" charset="0"/>
                <a:ea typeface="Times New Roman" panose="02020603050405020304" pitchFamily="18" charset="0"/>
              </a:rPr>
              <a:t>if one device sends a byte, other will also send a byte and so on.</a:t>
            </a: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As shown in the fig. interleaving is done by a character (one byte). Each frame consists of four slots as there are four input devices. The slots of some devices go empty if they do not have any data to send.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7. At the receiver, demultiplexer decomposes each frame by extracting each character in turn. As a character is removed from frame, it is passed to the appropriate receiving device</a:t>
            </a:r>
          </a:p>
          <a:p>
            <a:endParaRPr lang="en-IN" dirty="0"/>
          </a:p>
        </p:txBody>
      </p:sp>
    </p:spTree>
    <p:extLst>
      <p:ext uri="{BB962C8B-B14F-4D97-AF65-F5344CB8AC3E}">
        <p14:creationId xmlns:p14="http://schemas.microsoft.com/office/powerpoint/2010/main" val="3922183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4C1E-61C5-3D64-742C-AAF420DF8C29}"/>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5D5F9A88-B041-2194-BF2D-6F8E7C600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24" y="688920"/>
            <a:ext cx="11636557" cy="4974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7052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9351-44FB-7140-5457-2350F97C89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BDBABF-4587-EACF-D41C-00004396B81E}"/>
              </a:ext>
            </a:extLst>
          </p:cNvPr>
          <p:cNvSpPr>
            <a:spLocks noGrp="1"/>
          </p:cNvSpPr>
          <p:nvPr>
            <p:ph idx="1"/>
          </p:nvPr>
        </p:nvSpPr>
        <p:spPr/>
        <p:txBody>
          <a:bodyPr/>
          <a:lstStyle/>
          <a:p>
            <a:pPr algn="just">
              <a:lnSpc>
                <a:spcPts val="1560"/>
              </a:lnSpc>
              <a:spcBef>
                <a:spcPts val="600"/>
              </a:spcBef>
              <a:spcAft>
                <a:spcPts val="600"/>
              </a:spcAft>
            </a:pPr>
            <a:r>
              <a:rPr lang="en-US" sz="1800" b="1" dirty="0">
                <a:solidFill>
                  <a:srgbClr val="000000"/>
                </a:solidFill>
                <a:effectLst/>
                <a:latin typeface="Times New Roman" panose="02020603050405020304" pitchFamily="18" charset="0"/>
              </a:rPr>
              <a:t>Disadvantages of Synchronous TDM</a:t>
            </a:r>
            <a:endParaRPr lang="en-IN" sz="1800" b="1" dirty="0">
              <a:effectLst/>
              <a:latin typeface="Cambria" panose="02040503050406030204" pitchFamily="18" charset="0"/>
            </a:endParaRPr>
          </a:p>
          <a:p>
            <a:pPr marL="0" indent="0" algn="just">
              <a:spcBef>
                <a:spcPts val="600"/>
              </a:spcBef>
              <a:spcAft>
                <a:spcPts val="600"/>
              </a:spcAft>
              <a:buNone/>
            </a:pPr>
            <a:r>
              <a:rPr lang="en-US" sz="1800" dirty="0">
                <a:solidFill>
                  <a:srgbClr val="000000"/>
                </a:solidFill>
                <a:effectLst/>
                <a:latin typeface="Times New Roman" panose="02020603050405020304" pitchFamily="18" charset="0"/>
                <a:ea typeface="Times New Roman" panose="02020603050405020304" pitchFamily="18" charset="0"/>
              </a:rPr>
              <a:t>1. The channel capacity cannot be fully utilized. Some of the slots go empty in certain frames. As shown in fig only first two frames are completely filled. The last three frames have 6 empty slot. It means out of 20 slots in all, 6 slots are empty. This wastes the l/4th capacity of links.</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 The capacity of single communication line that is used to carry the various transmission should be greater than the total speed of input lines</a:t>
            </a:r>
            <a:endParaRPr lang="en-IN" dirty="0"/>
          </a:p>
        </p:txBody>
      </p:sp>
    </p:spTree>
    <p:extLst>
      <p:ext uri="{BB962C8B-B14F-4D97-AF65-F5344CB8AC3E}">
        <p14:creationId xmlns:p14="http://schemas.microsoft.com/office/powerpoint/2010/main" val="1621644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DD987-1984-9610-1B28-9EECBEDAEE1E}"/>
              </a:ext>
            </a:extLst>
          </p:cNvPr>
          <p:cNvSpPr>
            <a:spLocks noGrp="1"/>
          </p:cNvSpPr>
          <p:nvPr>
            <p:ph type="title"/>
          </p:nvPr>
        </p:nvSpPr>
        <p:spPr/>
        <p:txBody>
          <a:bodyPr/>
          <a:lstStyle/>
          <a:p>
            <a:r>
              <a:rPr lang="en-US" sz="4400" b="1" dirty="0">
                <a:solidFill>
                  <a:srgbClr val="FF0000"/>
                </a:solidFill>
                <a:effectLst/>
                <a:latin typeface="Times New Roman" panose="02020603050405020304" pitchFamily="18" charset="0"/>
              </a:rPr>
              <a:t>Asynchronous TDM </a:t>
            </a:r>
            <a:br>
              <a:rPr lang="en-IN" sz="4400" b="1" dirty="0">
                <a:effectLst/>
                <a:latin typeface="Cambria" panose="02040503050406030204" pitchFamily="18" charset="0"/>
              </a:rPr>
            </a:br>
            <a:endParaRPr lang="en-IN" dirty="0"/>
          </a:p>
        </p:txBody>
      </p:sp>
      <p:sp>
        <p:nvSpPr>
          <p:cNvPr id="3" name="Content Placeholder 2">
            <a:extLst>
              <a:ext uri="{FF2B5EF4-FFF2-40B4-BE49-F238E27FC236}">
                <a16:creationId xmlns:a16="http://schemas.microsoft.com/office/drawing/2014/main" id="{D3DD44AF-1055-DEB1-1578-A9DDCB73EF26}"/>
              </a:ext>
            </a:extLst>
          </p:cNvPr>
          <p:cNvSpPr>
            <a:spLocks noGrp="1"/>
          </p:cNvSpPr>
          <p:nvPr>
            <p:ph idx="1"/>
          </p:nvPr>
        </p:nvSpPr>
        <p:spPr/>
        <p:txBody>
          <a:bodyPr>
            <a:normAutofit fontScale="92500"/>
          </a:bodyPr>
          <a:lstStyle/>
          <a:p>
            <a:pPr marL="0" indent="0" algn="just">
              <a:spcBef>
                <a:spcPts val="600"/>
              </a:spcBef>
              <a:spcAft>
                <a:spcPts val="600"/>
              </a:spcAft>
              <a:buNone/>
            </a:pPr>
            <a:r>
              <a:rPr lang="en-US" sz="1800" dirty="0">
                <a:solidFill>
                  <a:srgbClr val="000000"/>
                </a:solidFill>
                <a:effectLst/>
                <a:latin typeface="Times New Roman" panose="02020603050405020304" pitchFamily="18" charset="0"/>
                <a:ea typeface="Times New Roman" panose="02020603050405020304" pitchFamily="18" charset="0"/>
              </a:rPr>
              <a:t>1. It is also known as statistical time division multiplexing.</a:t>
            </a:r>
            <a:endParaRPr lang="en-IN" sz="1800" dirty="0">
              <a:effectLst/>
              <a:latin typeface="Times New Roman" panose="02020603050405020304" pitchFamily="18" charset="0"/>
              <a:ea typeface="Times New Roman" panose="02020603050405020304" pitchFamily="18" charset="0"/>
            </a:endParaRPr>
          </a:p>
          <a:p>
            <a:pPr marL="0" indent="0" algn="just">
              <a:spcBef>
                <a:spcPts val="600"/>
              </a:spcBef>
              <a:spcAft>
                <a:spcPts val="600"/>
              </a:spcAft>
              <a:buNone/>
            </a:pPr>
            <a:r>
              <a:rPr lang="en-US" sz="1800" dirty="0">
                <a:solidFill>
                  <a:srgbClr val="000000"/>
                </a:solidFill>
                <a:effectLst/>
                <a:latin typeface="Times New Roman" panose="02020603050405020304" pitchFamily="18" charset="0"/>
                <a:ea typeface="Times New Roman" panose="02020603050405020304" pitchFamily="18" charset="0"/>
              </a:rPr>
              <a:t>2. Asynchronous TDM is called so because is this type of multiplexing, time slots are not fixed </a:t>
            </a:r>
            <a:r>
              <a:rPr lang="en-US" sz="1800" i="1" dirty="0">
                <a:solidFill>
                  <a:srgbClr val="000000"/>
                </a:solidFill>
                <a:effectLst/>
                <a:latin typeface="Times New Roman" panose="02020603050405020304" pitchFamily="18" charset="0"/>
                <a:ea typeface="Times New Roman" panose="02020603050405020304" pitchFamily="18" charset="0"/>
              </a:rPr>
              <a:t>i.e. </a:t>
            </a:r>
            <a:r>
              <a:rPr lang="en-US" sz="1800" dirty="0">
                <a:solidFill>
                  <a:srgbClr val="000000"/>
                </a:solidFill>
                <a:effectLst/>
                <a:latin typeface="Times New Roman" panose="02020603050405020304" pitchFamily="18" charset="0"/>
                <a:ea typeface="Times New Roman" panose="02020603050405020304" pitchFamily="18" charset="0"/>
              </a:rPr>
              <a:t>the slots are flexible.</a:t>
            </a:r>
            <a:endParaRPr lang="en-IN" sz="1800" dirty="0">
              <a:effectLst/>
              <a:latin typeface="Times New Roman" panose="02020603050405020304" pitchFamily="18" charset="0"/>
              <a:ea typeface="Times New Roman" panose="02020603050405020304" pitchFamily="18" charset="0"/>
            </a:endParaRPr>
          </a:p>
          <a:p>
            <a:pPr marL="0" indent="0" algn="just">
              <a:spcBef>
                <a:spcPts val="600"/>
              </a:spcBef>
              <a:spcAft>
                <a:spcPts val="600"/>
              </a:spcAft>
              <a:buNone/>
            </a:pPr>
            <a:r>
              <a:rPr lang="en-US" sz="1800" dirty="0">
                <a:solidFill>
                  <a:srgbClr val="000000"/>
                </a:solidFill>
                <a:effectLst/>
                <a:latin typeface="Times New Roman" panose="02020603050405020304" pitchFamily="18" charset="0"/>
                <a:ea typeface="Times New Roman" panose="02020603050405020304" pitchFamily="18" charset="0"/>
              </a:rPr>
              <a:t>3. Here, the total speed of input lines can be greater than the capacity of the path.</a:t>
            </a:r>
            <a:endParaRPr lang="en-IN" sz="1800" dirty="0">
              <a:effectLst/>
              <a:latin typeface="Times New Roman" panose="02020603050405020304" pitchFamily="18" charset="0"/>
              <a:ea typeface="Times New Roman" panose="02020603050405020304" pitchFamily="18" charset="0"/>
            </a:endParaRPr>
          </a:p>
          <a:p>
            <a:pPr marL="0" indent="0" algn="just">
              <a:spcBef>
                <a:spcPts val="600"/>
              </a:spcBef>
              <a:spcAft>
                <a:spcPts val="600"/>
              </a:spcAft>
              <a:buNone/>
            </a:pPr>
            <a:r>
              <a:rPr lang="en-US" sz="1800" dirty="0">
                <a:solidFill>
                  <a:srgbClr val="000000"/>
                </a:solidFill>
                <a:effectLst/>
                <a:latin typeface="Times New Roman" panose="02020603050405020304" pitchFamily="18" charset="0"/>
                <a:ea typeface="Times New Roman" panose="02020603050405020304" pitchFamily="18" charset="0"/>
              </a:rPr>
              <a:t>4. In synchronous TDM, if we have </a:t>
            </a:r>
            <a:r>
              <a:rPr lang="en-US" sz="1800" i="1" dirty="0">
                <a:solidFill>
                  <a:srgbClr val="000000"/>
                </a:solidFill>
                <a:effectLst/>
                <a:latin typeface="Times New Roman" panose="02020603050405020304" pitchFamily="18" charset="0"/>
                <a:ea typeface="Times New Roman" panose="02020603050405020304" pitchFamily="18" charset="0"/>
              </a:rPr>
              <a:t>n </a:t>
            </a:r>
            <a:r>
              <a:rPr lang="en-US" sz="1800" dirty="0">
                <a:solidFill>
                  <a:srgbClr val="000000"/>
                </a:solidFill>
                <a:effectLst/>
                <a:latin typeface="Times New Roman" panose="02020603050405020304" pitchFamily="18" charset="0"/>
                <a:ea typeface="Times New Roman" panose="02020603050405020304" pitchFamily="18" charset="0"/>
              </a:rPr>
              <a:t>input lines then there are </a:t>
            </a:r>
            <a:r>
              <a:rPr lang="en-US" sz="1800" i="1" dirty="0">
                <a:solidFill>
                  <a:srgbClr val="000000"/>
                </a:solidFill>
                <a:effectLst/>
                <a:latin typeface="Times New Roman" panose="02020603050405020304" pitchFamily="18" charset="0"/>
                <a:ea typeface="Times New Roman" panose="02020603050405020304" pitchFamily="18" charset="0"/>
              </a:rPr>
              <a:t>n </a:t>
            </a:r>
            <a:r>
              <a:rPr lang="en-US" sz="1800" dirty="0">
                <a:solidFill>
                  <a:srgbClr val="000000"/>
                </a:solidFill>
                <a:effectLst/>
                <a:latin typeface="Times New Roman" panose="02020603050405020304" pitchFamily="18" charset="0"/>
                <a:ea typeface="Times New Roman" panose="02020603050405020304" pitchFamily="18" charset="0"/>
              </a:rPr>
              <a:t>slots in one frame. But in asynchronous it is not so.</a:t>
            </a:r>
            <a:endParaRPr lang="en-IN" sz="1800" dirty="0">
              <a:effectLst/>
              <a:latin typeface="Times New Roman" panose="02020603050405020304" pitchFamily="18" charset="0"/>
              <a:ea typeface="Times New Roman" panose="02020603050405020304" pitchFamily="18" charset="0"/>
            </a:endParaRPr>
          </a:p>
          <a:p>
            <a:pPr marL="0" indent="0" algn="just">
              <a:spcBef>
                <a:spcPts val="600"/>
              </a:spcBef>
              <a:spcAft>
                <a:spcPts val="600"/>
              </a:spcAft>
              <a:buNone/>
            </a:pPr>
            <a:r>
              <a:rPr lang="en-US" sz="1800" dirty="0">
                <a:solidFill>
                  <a:srgbClr val="000000"/>
                </a:solidFill>
                <a:effectLst/>
                <a:latin typeface="Times New Roman" panose="02020603050405020304" pitchFamily="18" charset="0"/>
                <a:ea typeface="Times New Roman" panose="02020603050405020304" pitchFamily="18" charset="0"/>
              </a:rPr>
              <a:t>5. In asynchronous TDM, if we have </a:t>
            </a:r>
            <a:r>
              <a:rPr lang="en-US" sz="1800" i="1" dirty="0">
                <a:solidFill>
                  <a:srgbClr val="000000"/>
                </a:solidFill>
                <a:effectLst/>
                <a:latin typeface="Times New Roman" panose="02020603050405020304" pitchFamily="18" charset="0"/>
                <a:ea typeface="Times New Roman" panose="02020603050405020304" pitchFamily="18" charset="0"/>
              </a:rPr>
              <a:t>n </a:t>
            </a:r>
            <a:r>
              <a:rPr lang="en-US" sz="1800" dirty="0">
                <a:solidFill>
                  <a:srgbClr val="000000"/>
                </a:solidFill>
                <a:effectLst/>
                <a:latin typeface="Times New Roman" panose="02020603050405020304" pitchFamily="18" charset="0"/>
                <a:ea typeface="Times New Roman" panose="02020603050405020304" pitchFamily="18" charset="0"/>
              </a:rPr>
              <a:t>input lines then the frame contains not more than </a:t>
            </a:r>
            <a:r>
              <a:rPr lang="en-US" sz="1800" i="1" dirty="0">
                <a:solidFill>
                  <a:srgbClr val="000000"/>
                </a:solidFill>
                <a:effectLst/>
                <a:latin typeface="Times New Roman" panose="02020603050405020304" pitchFamily="18" charset="0"/>
                <a:ea typeface="Times New Roman" panose="02020603050405020304" pitchFamily="18" charset="0"/>
              </a:rPr>
              <a:t>m </a:t>
            </a:r>
            <a:r>
              <a:rPr lang="en-US" sz="1800" dirty="0">
                <a:solidFill>
                  <a:srgbClr val="000000"/>
                </a:solidFill>
                <a:effectLst/>
                <a:latin typeface="Times New Roman" panose="02020603050405020304" pitchFamily="18" charset="0"/>
                <a:ea typeface="Times New Roman" panose="02020603050405020304" pitchFamily="18" charset="0"/>
              </a:rPr>
              <a:t>slots, with </a:t>
            </a:r>
            <a:r>
              <a:rPr lang="en-US" sz="1800" i="1" dirty="0">
                <a:solidFill>
                  <a:srgbClr val="000000"/>
                </a:solidFill>
                <a:effectLst/>
                <a:latin typeface="Times New Roman" panose="02020603050405020304" pitchFamily="18" charset="0"/>
                <a:ea typeface="Times New Roman" panose="02020603050405020304" pitchFamily="18" charset="0"/>
              </a:rPr>
              <a:t>m </a:t>
            </a:r>
            <a:r>
              <a:rPr lang="en-US" sz="1800" dirty="0">
                <a:solidFill>
                  <a:srgbClr val="000000"/>
                </a:solidFill>
                <a:effectLst/>
                <a:latin typeface="Times New Roman" panose="02020603050405020304" pitchFamily="18" charset="0"/>
                <a:ea typeface="Times New Roman" panose="02020603050405020304" pitchFamily="18" charset="0"/>
              </a:rPr>
              <a:t>less than </a:t>
            </a:r>
            <a:r>
              <a:rPr lang="en-US" sz="1800" i="1" dirty="0">
                <a:solidFill>
                  <a:srgbClr val="000000"/>
                </a:solidFill>
                <a:effectLst/>
                <a:latin typeface="Times New Roman" panose="02020603050405020304" pitchFamily="18" charset="0"/>
                <a:ea typeface="Times New Roman" panose="02020603050405020304" pitchFamily="18" charset="0"/>
              </a:rPr>
              <a:t>n (m </a:t>
            </a:r>
            <a:r>
              <a:rPr lang="en-US" sz="1800" dirty="0">
                <a:solidFill>
                  <a:srgbClr val="000000"/>
                </a:solidFill>
                <a:effectLst/>
                <a:latin typeface="Times New Roman" panose="02020603050405020304" pitchFamily="18" charset="0"/>
                <a:ea typeface="Times New Roman" panose="02020603050405020304" pitchFamily="18" charset="0"/>
              </a:rPr>
              <a:t>&lt; </a:t>
            </a:r>
            <a:r>
              <a:rPr lang="en-US" sz="1800" i="1" dirty="0">
                <a:solidFill>
                  <a:srgbClr val="000000"/>
                </a:solidFill>
                <a:effectLst/>
                <a:latin typeface="Times New Roman" panose="02020603050405020304" pitchFamily="18" charset="0"/>
                <a:ea typeface="Times New Roman" panose="02020603050405020304" pitchFamily="18" charset="0"/>
              </a:rPr>
              <a:t>n).</a:t>
            </a:r>
            <a:endParaRPr lang="en-IN" sz="1800" dirty="0">
              <a:effectLst/>
              <a:latin typeface="Times New Roman" panose="02020603050405020304" pitchFamily="18" charset="0"/>
              <a:ea typeface="Times New Roman" panose="02020603050405020304" pitchFamily="18" charset="0"/>
            </a:endParaRPr>
          </a:p>
          <a:p>
            <a:pPr marL="0" indent="0" algn="just">
              <a:spcBef>
                <a:spcPts val="600"/>
              </a:spcBef>
              <a:spcAft>
                <a:spcPts val="600"/>
              </a:spcAft>
              <a:buNone/>
            </a:pPr>
            <a:r>
              <a:rPr lang="en-US" sz="1800" dirty="0">
                <a:solidFill>
                  <a:srgbClr val="000000"/>
                </a:solidFill>
                <a:effectLst/>
                <a:latin typeface="Times New Roman" panose="02020603050405020304" pitchFamily="18" charset="0"/>
                <a:ea typeface="Times New Roman" panose="02020603050405020304" pitchFamily="18" charset="0"/>
              </a:rPr>
              <a:t>6. In asynchronous TDM, the number of time slots in a frame is based on a statistical analysis of number of input lines.</a:t>
            </a:r>
            <a:endParaRPr lang="en-IN" sz="1800" dirty="0">
              <a:effectLst/>
              <a:latin typeface="Times New Roman" panose="02020603050405020304" pitchFamily="18" charset="0"/>
              <a:ea typeface="Times New Roman" panose="02020603050405020304" pitchFamily="18" charset="0"/>
            </a:endParaRPr>
          </a:p>
          <a:p>
            <a:pPr marL="0" indent="0" algn="just">
              <a:spcBef>
                <a:spcPts val="600"/>
              </a:spcBef>
              <a:spcAft>
                <a:spcPts val="600"/>
              </a:spcAft>
              <a:buNone/>
            </a:pPr>
            <a:r>
              <a:rPr lang="en-US" sz="1800" dirty="0">
                <a:solidFill>
                  <a:srgbClr val="000000"/>
                </a:solidFill>
                <a:effectLst/>
                <a:latin typeface="Times New Roman" panose="02020603050405020304" pitchFamily="18" charset="0"/>
                <a:ea typeface="Times New Roman" panose="02020603050405020304" pitchFamily="18" charset="0"/>
              </a:rPr>
              <a:t>7. In this system slots are not predefined, the slots are allocated to any of the device that has data to send.</a:t>
            </a:r>
            <a:endParaRPr lang="en-IN" sz="1800" dirty="0">
              <a:effectLst/>
              <a:latin typeface="Times New Roman" panose="02020603050405020304" pitchFamily="18" charset="0"/>
              <a:ea typeface="Times New Roman" panose="02020603050405020304" pitchFamily="18" charset="0"/>
            </a:endParaRPr>
          </a:p>
          <a:p>
            <a:pPr marL="0" indent="0" algn="just">
              <a:spcBef>
                <a:spcPts val="600"/>
              </a:spcBef>
              <a:spcAft>
                <a:spcPts val="600"/>
              </a:spcAft>
              <a:buNone/>
            </a:pPr>
            <a:r>
              <a:rPr lang="en-US" sz="1800" dirty="0">
                <a:solidFill>
                  <a:srgbClr val="000000"/>
                </a:solidFill>
                <a:effectLst/>
                <a:latin typeface="Times New Roman" panose="02020603050405020304" pitchFamily="18" charset="0"/>
                <a:ea typeface="Times New Roman" panose="02020603050405020304" pitchFamily="18" charset="0"/>
              </a:rPr>
              <a:t>8. The multiplexer scans the various input lines, accepts the data from the lines that have data to send, fills the frame and then sends the frame across the link.</a:t>
            </a:r>
            <a:endParaRPr lang="en-IN" sz="1800" dirty="0">
              <a:effectLst/>
              <a:latin typeface="Times New Roman" panose="02020603050405020304" pitchFamily="18" charset="0"/>
              <a:ea typeface="Times New Roman" panose="02020603050405020304" pitchFamily="18" charset="0"/>
            </a:endParaRPr>
          </a:p>
          <a:p>
            <a:pPr marL="0" indent="0" algn="just">
              <a:spcBef>
                <a:spcPts val="600"/>
              </a:spcBef>
              <a:spcAft>
                <a:spcPts val="600"/>
              </a:spcAft>
              <a:buNone/>
            </a:pPr>
            <a:r>
              <a:rPr lang="en-US" sz="1800" dirty="0">
                <a:solidFill>
                  <a:srgbClr val="000000"/>
                </a:solidFill>
                <a:effectLst/>
                <a:latin typeface="Times New Roman" panose="02020603050405020304" pitchFamily="18" charset="0"/>
                <a:ea typeface="Times New Roman" panose="02020603050405020304" pitchFamily="18" charset="0"/>
              </a:rPr>
              <a:t>9. If there are not enough data to fill all the slots in a frame, then the frames are transmitted partially filled.</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1891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6253-1EED-BCD3-7D6A-4D4F9FA496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E7A797-1811-28EA-521F-E8B4A84F3247}"/>
              </a:ext>
            </a:extLst>
          </p:cNvPr>
          <p:cNvSpPr>
            <a:spLocks noGrp="1"/>
          </p:cNvSpPr>
          <p:nvPr>
            <p:ph idx="1"/>
          </p:nvPr>
        </p:nvSpPr>
        <p:spPr/>
        <p:txBody>
          <a:bodyPr/>
          <a:lstStyle/>
          <a:p>
            <a:r>
              <a:rPr lang="en-US" dirty="0"/>
              <a:t>Whenever the bandwidth of a medium linking two devices is greater than the bandwidth needs of the devices, the link can be shared.</a:t>
            </a:r>
          </a:p>
          <a:p>
            <a:r>
              <a:rPr lang="en-US" dirty="0"/>
              <a:t>Multiplexing is the set of techniques that allow the simultaneous transmission of multiple signals across a single data link. </a:t>
            </a:r>
          </a:p>
          <a:p>
            <a:r>
              <a:rPr lang="en-US" dirty="0"/>
              <a:t>As data and telecommunications use increases, so does traffic.</a:t>
            </a:r>
          </a:p>
          <a:p>
            <a:r>
              <a:rPr lang="en-US" dirty="0"/>
              <a:t> We can accommodate this increase by continuing to add individual links each time a new channel is needed</a:t>
            </a:r>
            <a:endParaRPr lang="en-IN" dirty="0"/>
          </a:p>
        </p:txBody>
      </p:sp>
    </p:spTree>
    <p:extLst>
      <p:ext uri="{BB962C8B-B14F-4D97-AF65-F5344CB8AC3E}">
        <p14:creationId xmlns:p14="http://schemas.microsoft.com/office/powerpoint/2010/main" val="1334714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A0EB-A4B5-1137-E24C-6BD82991FDF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3CA15A9-097B-771D-2137-8A2EBBE76080}"/>
              </a:ext>
            </a:extLst>
          </p:cNvPr>
          <p:cNvPicPr>
            <a:picLocks noGrp="1" noChangeAspect="1"/>
          </p:cNvPicPr>
          <p:nvPr>
            <p:ph idx="1"/>
          </p:nvPr>
        </p:nvPicPr>
        <p:blipFill>
          <a:blip r:embed="rId2"/>
          <a:stretch>
            <a:fillRect/>
          </a:stretch>
        </p:blipFill>
        <p:spPr>
          <a:xfrm>
            <a:off x="349878" y="1166328"/>
            <a:ext cx="9570410" cy="4815001"/>
          </a:xfrm>
        </p:spPr>
      </p:pic>
    </p:spTree>
    <p:extLst>
      <p:ext uri="{BB962C8B-B14F-4D97-AF65-F5344CB8AC3E}">
        <p14:creationId xmlns:p14="http://schemas.microsoft.com/office/powerpoint/2010/main" val="64487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BB2C-72B8-CABB-B42E-58BDD4B101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72627F-86C5-31C1-1BD2-3CE97E9D9226}"/>
              </a:ext>
            </a:extLst>
          </p:cNvPr>
          <p:cNvSpPr>
            <a:spLocks noGrp="1"/>
          </p:cNvSpPr>
          <p:nvPr>
            <p:ph idx="1"/>
          </p:nvPr>
        </p:nvSpPr>
        <p:spPr/>
        <p:txBody>
          <a:bodyPr>
            <a:normAutofit/>
          </a:bodyPr>
          <a:lstStyle/>
          <a:p>
            <a:pPr algn="just"/>
            <a:r>
              <a:rPr lang="en-US" dirty="0"/>
              <a:t>In a multiplexed system, n lines share the bandwidth of one link. </a:t>
            </a:r>
          </a:p>
          <a:p>
            <a:pPr algn="just"/>
            <a:r>
              <a:rPr lang="en-US" dirty="0"/>
              <a:t>The lines on the left direct their transmission streams to a multiplexer (MUX), which combines them into a single stream (many-to one). </a:t>
            </a:r>
          </a:p>
          <a:p>
            <a:pPr algn="just"/>
            <a:r>
              <a:rPr lang="en-US" dirty="0"/>
              <a:t>At the receiving end, that stream is fed into a demultiplexer (DEMUX), which separates the stream back into its component transmissions (one-to-many) and directs them to their corresponding lines. </a:t>
            </a:r>
          </a:p>
          <a:p>
            <a:pPr algn="just"/>
            <a:r>
              <a:rPr lang="en-US" dirty="0"/>
              <a:t>The word channel refers to the portion of a link that carries a transmission between a given pair of lines. </a:t>
            </a:r>
          </a:p>
          <a:p>
            <a:pPr algn="just"/>
            <a:r>
              <a:rPr lang="en-US" dirty="0"/>
              <a:t>One link can have many (n) channels.</a:t>
            </a:r>
            <a:endParaRPr lang="en-IN" dirty="0"/>
          </a:p>
        </p:txBody>
      </p:sp>
    </p:spTree>
    <p:extLst>
      <p:ext uri="{BB962C8B-B14F-4D97-AF65-F5344CB8AC3E}">
        <p14:creationId xmlns:p14="http://schemas.microsoft.com/office/powerpoint/2010/main" val="157512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B921-0AFA-F9B6-111F-2EB27A1B50E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2202789-D7E7-5710-4A02-DF0F305E6A6E}"/>
              </a:ext>
            </a:extLst>
          </p:cNvPr>
          <p:cNvPicPr>
            <a:picLocks noGrp="1" noChangeAspect="1"/>
          </p:cNvPicPr>
          <p:nvPr>
            <p:ph idx="1"/>
          </p:nvPr>
        </p:nvPicPr>
        <p:blipFill>
          <a:blip r:embed="rId2"/>
          <a:stretch>
            <a:fillRect/>
          </a:stretch>
        </p:blipFill>
        <p:spPr>
          <a:xfrm>
            <a:off x="2228850" y="2963069"/>
            <a:ext cx="7734300" cy="2076450"/>
          </a:xfrm>
        </p:spPr>
      </p:pic>
    </p:spTree>
    <p:extLst>
      <p:ext uri="{BB962C8B-B14F-4D97-AF65-F5344CB8AC3E}">
        <p14:creationId xmlns:p14="http://schemas.microsoft.com/office/powerpoint/2010/main" val="173416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5356-4FF1-A106-FBFB-3378D29AB8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30819C-63CA-F04F-5741-EE1594E5C09D}"/>
              </a:ext>
            </a:extLst>
          </p:cNvPr>
          <p:cNvSpPr>
            <a:spLocks noGrp="1"/>
          </p:cNvSpPr>
          <p:nvPr>
            <p:ph idx="1"/>
          </p:nvPr>
        </p:nvSpPr>
        <p:spPr/>
        <p:txBody>
          <a:bodyPr/>
          <a:lstStyle/>
          <a:p>
            <a:pPr marL="0" indent="0">
              <a:buNone/>
            </a:pPr>
            <a:r>
              <a:rPr lang="en-US" dirty="0"/>
              <a:t>There are three basic multiplexing techniques: </a:t>
            </a:r>
            <a:r>
              <a:rPr lang="en-US" dirty="0">
                <a:solidFill>
                  <a:srgbClr val="C00000"/>
                </a:solidFill>
              </a:rPr>
              <a:t>frequency-division multiplexing, wavelength-division multiplexing, and time-division multiplexing.</a:t>
            </a:r>
          </a:p>
          <a:p>
            <a:pPr marL="0" indent="0">
              <a:buNone/>
            </a:pPr>
            <a:endParaRPr lang="en-IN" dirty="0">
              <a:solidFill>
                <a:srgbClr val="C00000"/>
              </a:solidFill>
            </a:endParaRPr>
          </a:p>
        </p:txBody>
      </p:sp>
      <p:pic>
        <p:nvPicPr>
          <p:cNvPr id="5" name="Picture 4">
            <a:extLst>
              <a:ext uri="{FF2B5EF4-FFF2-40B4-BE49-F238E27FC236}">
                <a16:creationId xmlns:a16="http://schemas.microsoft.com/office/drawing/2014/main" id="{7087EE92-1C19-8EE3-F858-1B48EF19D1FE}"/>
              </a:ext>
            </a:extLst>
          </p:cNvPr>
          <p:cNvPicPr>
            <a:picLocks noChangeAspect="1"/>
          </p:cNvPicPr>
          <p:nvPr/>
        </p:nvPicPr>
        <p:blipFill>
          <a:blip r:embed="rId2"/>
          <a:stretch>
            <a:fillRect/>
          </a:stretch>
        </p:blipFill>
        <p:spPr>
          <a:xfrm>
            <a:off x="2609169" y="3659349"/>
            <a:ext cx="6581775" cy="2114550"/>
          </a:xfrm>
          <a:prstGeom prst="rect">
            <a:avLst/>
          </a:prstGeom>
        </p:spPr>
      </p:pic>
    </p:spTree>
    <p:extLst>
      <p:ext uri="{BB962C8B-B14F-4D97-AF65-F5344CB8AC3E}">
        <p14:creationId xmlns:p14="http://schemas.microsoft.com/office/powerpoint/2010/main" val="390282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99C9-DE13-83DC-D109-0DA67F3AB0E2}"/>
              </a:ext>
            </a:extLst>
          </p:cNvPr>
          <p:cNvSpPr>
            <a:spLocks noGrp="1"/>
          </p:cNvSpPr>
          <p:nvPr>
            <p:ph type="title"/>
          </p:nvPr>
        </p:nvSpPr>
        <p:spPr/>
        <p:txBody>
          <a:bodyPr/>
          <a:lstStyle/>
          <a:p>
            <a:r>
              <a:rPr lang="en-US" dirty="0"/>
              <a:t>Frequency-Division Multiplexing</a:t>
            </a:r>
            <a:endParaRPr lang="en-IN" dirty="0"/>
          </a:p>
        </p:txBody>
      </p:sp>
      <p:sp>
        <p:nvSpPr>
          <p:cNvPr id="3" name="Content Placeholder 2">
            <a:extLst>
              <a:ext uri="{FF2B5EF4-FFF2-40B4-BE49-F238E27FC236}">
                <a16:creationId xmlns:a16="http://schemas.microsoft.com/office/drawing/2014/main" id="{06F6DEAE-9BFC-3754-00C2-1C26AA53DFA1}"/>
              </a:ext>
            </a:extLst>
          </p:cNvPr>
          <p:cNvSpPr>
            <a:spLocks noGrp="1"/>
          </p:cNvSpPr>
          <p:nvPr>
            <p:ph idx="1"/>
          </p:nvPr>
        </p:nvSpPr>
        <p:spPr/>
        <p:txBody>
          <a:bodyPr>
            <a:normAutofit fontScale="92500" lnSpcReduction="20000"/>
          </a:bodyPr>
          <a:lstStyle/>
          <a:p>
            <a:pPr marL="0" indent="0">
              <a:buNone/>
            </a:pPr>
            <a:r>
              <a:rPr lang="en-US" dirty="0"/>
              <a:t>Frequency-division multiplexing (FDM) is an analog technique that can be applied when the bandwidth of a link (in hertz) is greater than the combined bandwidths of the signals to be transmitted.</a:t>
            </a:r>
          </a:p>
          <a:p>
            <a:pPr marL="0" indent="0">
              <a:buNone/>
            </a:pPr>
            <a:r>
              <a:rPr lang="en-US" dirty="0"/>
              <a:t> In FDM, signals generated by each sending device modulate different carrier frequencies. These modulated signals are then combined into a single composite signal that can be transported by the link. </a:t>
            </a:r>
          </a:p>
          <a:p>
            <a:pPr marL="0" indent="0">
              <a:buNone/>
            </a:pPr>
            <a:r>
              <a:rPr lang="en-US" dirty="0"/>
              <a:t>Carrier frequencies are separated by sufficient bandwidth to accommodate the modulated signal. These bandwidth ranges are the channels through which the various signals travel. </a:t>
            </a:r>
          </a:p>
          <a:p>
            <a:pPr marL="0" indent="0">
              <a:buNone/>
            </a:pPr>
            <a:r>
              <a:rPr lang="en-US" dirty="0"/>
              <a:t>Channels can be separated by strips of unused bandwidth—guard bands—to prevent signals from overlapping. </a:t>
            </a:r>
          </a:p>
          <a:p>
            <a:pPr marL="0" indent="0">
              <a:buNone/>
            </a:pPr>
            <a:r>
              <a:rPr lang="en-US" dirty="0"/>
              <a:t>In addition, carrier frequencies must not interfere with the original data frequencies. </a:t>
            </a:r>
            <a:endParaRPr lang="en-IN" dirty="0"/>
          </a:p>
        </p:txBody>
      </p:sp>
    </p:spTree>
    <p:extLst>
      <p:ext uri="{BB962C8B-B14F-4D97-AF65-F5344CB8AC3E}">
        <p14:creationId xmlns:p14="http://schemas.microsoft.com/office/powerpoint/2010/main" val="397590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0CC72-EC2A-5DFA-ECFA-85D4D611758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0BE923A-B06D-06E9-1D08-7AA92DDB19EA}"/>
              </a:ext>
            </a:extLst>
          </p:cNvPr>
          <p:cNvPicPr>
            <a:picLocks noGrp="1" noChangeAspect="1"/>
          </p:cNvPicPr>
          <p:nvPr>
            <p:ph idx="1"/>
          </p:nvPr>
        </p:nvPicPr>
        <p:blipFill>
          <a:blip r:embed="rId2"/>
          <a:stretch>
            <a:fillRect/>
          </a:stretch>
        </p:blipFill>
        <p:spPr>
          <a:xfrm>
            <a:off x="2238375" y="3063081"/>
            <a:ext cx="7715250" cy="1876425"/>
          </a:xfrm>
        </p:spPr>
      </p:pic>
    </p:spTree>
    <p:extLst>
      <p:ext uri="{BB962C8B-B14F-4D97-AF65-F5344CB8AC3E}">
        <p14:creationId xmlns:p14="http://schemas.microsoft.com/office/powerpoint/2010/main" val="3525450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B8F1-E8F3-92D4-3A2D-2DEDE46E081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E7B8C41-181E-2092-EB3C-1259B8F55152}"/>
              </a:ext>
            </a:extLst>
          </p:cNvPr>
          <p:cNvSpPr>
            <a:spLocks noGrp="1"/>
          </p:cNvSpPr>
          <p:nvPr>
            <p:ph idx="1"/>
          </p:nvPr>
        </p:nvSpPr>
        <p:spPr/>
        <p:txBody>
          <a:bodyPr>
            <a:normAutofit fontScale="92500" lnSpcReduction="10000"/>
          </a:bodyPr>
          <a:lstStyle/>
          <a:p>
            <a:pPr marL="0" indent="0">
              <a:buNone/>
            </a:pPr>
            <a:r>
              <a:rPr lang="en-US" dirty="0"/>
              <a:t>Multiplexing Process </a:t>
            </a:r>
          </a:p>
          <a:p>
            <a:pPr marL="0" indent="0">
              <a:buNone/>
            </a:pPr>
            <a:r>
              <a:rPr lang="en-US" dirty="0"/>
              <a:t>Inside the multiplexer, these similar signals modulate different carrier frequencies ( f1, f2, and f3).</a:t>
            </a:r>
          </a:p>
          <a:p>
            <a:pPr marL="0" indent="0">
              <a:buNone/>
            </a:pPr>
            <a:r>
              <a:rPr lang="en-US" dirty="0"/>
              <a:t> The resulting modulated signals are then combined into a single composite signal that is sent out over a media link that has enough bandwidth to accommodate it.</a:t>
            </a:r>
          </a:p>
          <a:p>
            <a:pPr marL="0" indent="0">
              <a:buNone/>
            </a:pPr>
            <a:r>
              <a:rPr lang="en-US" dirty="0"/>
              <a:t>Demultiplexing Process </a:t>
            </a:r>
          </a:p>
          <a:p>
            <a:pPr marL="0" indent="0">
              <a:buNone/>
            </a:pPr>
            <a:r>
              <a:rPr lang="en-US" dirty="0"/>
              <a:t>The demultiplexer uses a series of filters to decompose the multiplexed signal into its constituent component signals. </a:t>
            </a:r>
          </a:p>
          <a:p>
            <a:pPr marL="0" indent="0">
              <a:buNone/>
            </a:pPr>
            <a:r>
              <a:rPr lang="en-US" dirty="0"/>
              <a:t>The individual signals are then passed to a demodulator that separates them from their carriers and passes them to the output lines.</a:t>
            </a:r>
            <a:endParaRPr lang="en-IN" dirty="0"/>
          </a:p>
        </p:txBody>
      </p:sp>
    </p:spTree>
    <p:extLst>
      <p:ext uri="{BB962C8B-B14F-4D97-AF65-F5344CB8AC3E}">
        <p14:creationId xmlns:p14="http://schemas.microsoft.com/office/powerpoint/2010/main" val="423309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BDE7-48C3-4158-35D7-E23C5A22FBD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BD36CAA-E96F-503C-9E25-C4FA54F7F698}"/>
              </a:ext>
            </a:extLst>
          </p:cNvPr>
          <p:cNvPicPr>
            <a:picLocks noGrp="1" noChangeAspect="1"/>
          </p:cNvPicPr>
          <p:nvPr>
            <p:ph idx="1"/>
          </p:nvPr>
        </p:nvPicPr>
        <p:blipFill>
          <a:blip r:embed="rId2"/>
          <a:stretch>
            <a:fillRect/>
          </a:stretch>
        </p:blipFill>
        <p:spPr>
          <a:xfrm>
            <a:off x="620001" y="2005709"/>
            <a:ext cx="5250530" cy="2426332"/>
          </a:xfrm>
        </p:spPr>
      </p:pic>
      <p:pic>
        <p:nvPicPr>
          <p:cNvPr id="7" name="Picture 6">
            <a:extLst>
              <a:ext uri="{FF2B5EF4-FFF2-40B4-BE49-F238E27FC236}">
                <a16:creationId xmlns:a16="http://schemas.microsoft.com/office/drawing/2014/main" id="{FD85A5B8-2A81-6A1D-2795-22EAE5445648}"/>
              </a:ext>
            </a:extLst>
          </p:cNvPr>
          <p:cNvPicPr>
            <a:picLocks noChangeAspect="1"/>
          </p:cNvPicPr>
          <p:nvPr/>
        </p:nvPicPr>
        <p:blipFill>
          <a:blip r:embed="rId3"/>
          <a:stretch>
            <a:fillRect/>
          </a:stretch>
        </p:blipFill>
        <p:spPr>
          <a:xfrm>
            <a:off x="5870531" y="2005708"/>
            <a:ext cx="5426637" cy="2426333"/>
          </a:xfrm>
          <a:prstGeom prst="rect">
            <a:avLst/>
          </a:prstGeom>
        </p:spPr>
      </p:pic>
    </p:spTree>
    <p:extLst>
      <p:ext uri="{BB962C8B-B14F-4D97-AF65-F5344CB8AC3E}">
        <p14:creationId xmlns:p14="http://schemas.microsoft.com/office/powerpoint/2010/main" val="714043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1251</Words>
  <Application>Microsoft Office PowerPoint</Application>
  <PresentationFormat>Widescreen</PresentationFormat>
  <Paragraphs>58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Times New Roman</vt:lpstr>
      <vt:lpstr>Office Theme</vt:lpstr>
      <vt:lpstr>MULTIPLEXING TECHNIQUES</vt:lpstr>
      <vt:lpstr>PowerPoint Presentation</vt:lpstr>
      <vt:lpstr>PowerPoint Presentation</vt:lpstr>
      <vt:lpstr>PowerPoint Presentation</vt:lpstr>
      <vt:lpstr>PowerPoint Presentation</vt:lpstr>
      <vt:lpstr>Frequency-Division Multiplexing</vt:lpstr>
      <vt:lpstr>PowerPoint Presentation</vt:lpstr>
      <vt:lpstr>PowerPoint Presentation</vt:lpstr>
      <vt:lpstr>PowerPoint Presentation</vt:lpstr>
      <vt:lpstr>PowerPoint Presentation</vt:lpstr>
      <vt:lpstr>Wavelength-Division Multiplexing</vt:lpstr>
      <vt:lpstr>PowerPoint Presentation</vt:lpstr>
      <vt:lpstr>Time-Division Multiplexing</vt:lpstr>
      <vt:lpstr>PowerPoint Presentation</vt:lpstr>
      <vt:lpstr>PowerPoint Presentation</vt:lpstr>
      <vt:lpstr>PowerPoint Presentation</vt:lpstr>
      <vt:lpstr>PowerPoint Presentation</vt:lpstr>
      <vt:lpstr>PowerPoint Presentation</vt:lpstr>
      <vt:lpstr>Asynchronous TDM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MULTIPLEXING</dc:title>
  <dc:creator>christeena003@gmail.com</dc:creator>
  <cp:lastModifiedBy>christeena003@gmail.com</cp:lastModifiedBy>
  <cp:revision>5</cp:revision>
  <dcterms:created xsi:type="dcterms:W3CDTF">2023-03-09T12:57:38Z</dcterms:created>
  <dcterms:modified xsi:type="dcterms:W3CDTF">2023-03-09T13:38:08Z</dcterms:modified>
</cp:coreProperties>
</file>