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2" r:id="rId7"/>
    <p:sldId id="264" r:id="rId8"/>
    <p:sldId id="265" r:id="rId9"/>
    <p:sldId id="260" r:id="rId10"/>
    <p:sldId id="266" r:id="rId11"/>
    <p:sldId id="267" r:id="rId12"/>
    <p:sldId id="268" r:id="rId13"/>
    <p:sldId id="269" r:id="rId14"/>
    <p:sldId id="270"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8" d="100"/>
          <a:sy n="88" d="100"/>
        </p:scale>
        <p:origin x="466"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8FD9-3207-C458-BF77-69729616FB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8B9D3E-DD89-E6C5-5834-072D7E4893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16E1A0-2E57-C986-1DC3-482A72AA1CAE}"/>
              </a:ext>
            </a:extLst>
          </p:cNvPr>
          <p:cNvSpPr>
            <a:spLocks noGrp="1"/>
          </p:cNvSpPr>
          <p:nvPr>
            <p:ph type="dt" sz="half" idx="10"/>
          </p:nvPr>
        </p:nvSpPr>
        <p:spPr/>
        <p:txBody>
          <a:bodyPr/>
          <a:lstStyle/>
          <a:p>
            <a:fld id="{9D7BFB52-5D27-44AF-ACDE-D5667873812F}" type="datetimeFigureOut">
              <a:rPr lang="en-IN" smtClean="0"/>
              <a:t>09-03-2023</a:t>
            </a:fld>
            <a:endParaRPr lang="en-IN"/>
          </a:p>
        </p:txBody>
      </p:sp>
      <p:sp>
        <p:nvSpPr>
          <p:cNvPr id="5" name="Footer Placeholder 4">
            <a:extLst>
              <a:ext uri="{FF2B5EF4-FFF2-40B4-BE49-F238E27FC236}">
                <a16:creationId xmlns:a16="http://schemas.microsoft.com/office/drawing/2014/main" id="{EEEB43AE-74BF-1343-3BEA-5B24210D69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4B8888-B5FD-4581-3E83-C0617AF59198}"/>
              </a:ext>
            </a:extLst>
          </p:cNvPr>
          <p:cNvSpPr>
            <a:spLocks noGrp="1"/>
          </p:cNvSpPr>
          <p:nvPr>
            <p:ph type="sldNum" sz="quarter" idx="12"/>
          </p:nvPr>
        </p:nvSpPr>
        <p:spPr/>
        <p:txBody>
          <a:bodyPr/>
          <a:lstStyle/>
          <a:p>
            <a:fld id="{8693EEA3-6852-4377-B773-5FE68D06379E}" type="slidenum">
              <a:rPr lang="en-IN" smtClean="0"/>
              <a:t>‹#›</a:t>
            </a:fld>
            <a:endParaRPr lang="en-IN"/>
          </a:p>
        </p:txBody>
      </p:sp>
    </p:spTree>
    <p:extLst>
      <p:ext uri="{BB962C8B-B14F-4D97-AF65-F5344CB8AC3E}">
        <p14:creationId xmlns:p14="http://schemas.microsoft.com/office/powerpoint/2010/main" val="74920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967F-2AE9-A773-02F6-BB7DE9DB46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38D51C-5AD1-63B1-F8D8-64DAFCB8D4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7BA097-1BA7-0D81-AA9A-D9C059D12A25}"/>
              </a:ext>
            </a:extLst>
          </p:cNvPr>
          <p:cNvSpPr>
            <a:spLocks noGrp="1"/>
          </p:cNvSpPr>
          <p:nvPr>
            <p:ph type="dt" sz="half" idx="10"/>
          </p:nvPr>
        </p:nvSpPr>
        <p:spPr/>
        <p:txBody>
          <a:bodyPr/>
          <a:lstStyle/>
          <a:p>
            <a:fld id="{9D7BFB52-5D27-44AF-ACDE-D5667873812F}" type="datetimeFigureOut">
              <a:rPr lang="en-IN" smtClean="0"/>
              <a:t>09-03-2023</a:t>
            </a:fld>
            <a:endParaRPr lang="en-IN"/>
          </a:p>
        </p:txBody>
      </p:sp>
      <p:sp>
        <p:nvSpPr>
          <p:cNvPr id="5" name="Footer Placeholder 4">
            <a:extLst>
              <a:ext uri="{FF2B5EF4-FFF2-40B4-BE49-F238E27FC236}">
                <a16:creationId xmlns:a16="http://schemas.microsoft.com/office/drawing/2014/main" id="{2888FB9B-78B7-54B4-59B5-F9A2C47C8D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83252F-ED50-3A81-C1B1-BFFF17DCE523}"/>
              </a:ext>
            </a:extLst>
          </p:cNvPr>
          <p:cNvSpPr>
            <a:spLocks noGrp="1"/>
          </p:cNvSpPr>
          <p:nvPr>
            <p:ph type="sldNum" sz="quarter" idx="12"/>
          </p:nvPr>
        </p:nvSpPr>
        <p:spPr/>
        <p:txBody>
          <a:bodyPr/>
          <a:lstStyle/>
          <a:p>
            <a:fld id="{8693EEA3-6852-4377-B773-5FE68D06379E}" type="slidenum">
              <a:rPr lang="en-IN" smtClean="0"/>
              <a:t>‹#›</a:t>
            </a:fld>
            <a:endParaRPr lang="en-IN"/>
          </a:p>
        </p:txBody>
      </p:sp>
    </p:spTree>
    <p:extLst>
      <p:ext uri="{BB962C8B-B14F-4D97-AF65-F5344CB8AC3E}">
        <p14:creationId xmlns:p14="http://schemas.microsoft.com/office/powerpoint/2010/main" val="658108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5E3EDF-6F76-889C-AF2F-24E4B98136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7C349E-2FEC-A322-9DF7-1CAC60F20E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036745-DDEF-512B-626B-EACEAD7963AA}"/>
              </a:ext>
            </a:extLst>
          </p:cNvPr>
          <p:cNvSpPr>
            <a:spLocks noGrp="1"/>
          </p:cNvSpPr>
          <p:nvPr>
            <p:ph type="dt" sz="half" idx="10"/>
          </p:nvPr>
        </p:nvSpPr>
        <p:spPr/>
        <p:txBody>
          <a:bodyPr/>
          <a:lstStyle/>
          <a:p>
            <a:fld id="{9D7BFB52-5D27-44AF-ACDE-D5667873812F}" type="datetimeFigureOut">
              <a:rPr lang="en-IN" smtClean="0"/>
              <a:t>09-03-2023</a:t>
            </a:fld>
            <a:endParaRPr lang="en-IN"/>
          </a:p>
        </p:txBody>
      </p:sp>
      <p:sp>
        <p:nvSpPr>
          <p:cNvPr id="5" name="Footer Placeholder 4">
            <a:extLst>
              <a:ext uri="{FF2B5EF4-FFF2-40B4-BE49-F238E27FC236}">
                <a16:creationId xmlns:a16="http://schemas.microsoft.com/office/drawing/2014/main" id="{A6F9B668-33D9-2576-C353-C71142829E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67F939-CB0C-DC3B-863E-D8FF8FD1FAB8}"/>
              </a:ext>
            </a:extLst>
          </p:cNvPr>
          <p:cNvSpPr>
            <a:spLocks noGrp="1"/>
          </p:cNvSpPr>
          <p:nvPr>
            <p:ph type="sldNum" sz="quarter" idx="12"/>
          </p:nvPr>
        </p:nvSpPr>
        <p:spPr/>
        <p:txBody>
          <a:bodyPr/>
          <a:lstStyle/>
          <a:p>
            <a:fld id="{8693EEA3-6852-4377-B773-5FE68D06379E}" type="slidenum">
              <a:rPr lang="en-IN" smtClean="0"/>
              <a:t>‹#›</a:t>
            </a:fld>
            <a:endParaRPr lang="en-IN"/>
          </a:p>
        </p:txBody>
      </p:sp>
    </p:spTree>
    <p:extLst>
      <p:ext uri="{BB962C8B-B14F-4D97-AF65-F5344CB8AC3E}">
        <p14:creationId xmlns:p14="http://schemas.microsoft.com/office/powerpoint/2010/main" val="227632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375-AFAA-6F02-B838-960B9F8163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4362B7-4590-91A1-1FA9-E803E7680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F73300-1518-13CF-EE9C-ED42F22BAABC}"/>
              </a:ext>
            </a:extLst>
          </p:cNvPr>
          <p:cNvSpPr>
            <a:spLocks noGrp="1"/>
          </p:cNvSpPr>
          <p:nvPr>
            <p:ph type="dt" sz="half" idx="10"/>
          </p:nvPr>
        </p:nvSpPr>
        <p:spPr/>
        <p:txBody>
          <a:bodyPr/>
          <a:lstStyle/>
          <a:p>
            <a:fld id="{9D7BFB52-5D27-44AF-ACDE-D5667873812F}" type="datetimeFigureOut">
              <a:rPr lang="en-IN" smtClean="0"/>
              <a:t>09-03-2023</a:t>
            </a:fld>
            <a:endParaRPr lang="en-IN"/>
          </a:p>
        </p:txBody>
      </p:sp>
      <p:sp>
        <p:nvSpPr>
          <p:cNvPr id="5" name="Footer Placeholder 4">
            <a:extLst>
              <a:ext uri="{FF2B5EF4-FFF2-40B4-BE49-F238E27FC236}">
                <a16:creationId xmlns:a16="http://schemas.microsoft.com/office/drawing/2014/main" id="{08B9E144-7127-D015-BD82-F885D95E91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4271DB-97B8-1BE4-8E6A-F599E87E6E22}"/>
              </a:ext>
            </a:extLst>
          </p:cNvPr>
          <p:cNvSpPr>
            <a:spLocks noGrp="1"/>
          </p:cNvSpPr>
          <p:nvPr>
            <p:ph type="sldNum" sz="quarter" idx="12"/>
          </p:nvPr>
        </p:nvSpPr>
        <p:spPr/>
        <p:txBody>
          <a:bodyPr/>
          <a:lstStyle/>
          <a:p>
            <a:fld id="{8693EEA3-6852-4377-B773-5FE68D06379E}" type="slidenum">
              <a:rPr lang="en-IN" smtClean="0"/>
              <a:t>‹#›</a:t>
            </a:fld>
            <a:endParaRPr lang="en-IN"/>
          </a:p>
        </p:txBody>
      </p:sp>
    </p:spTree>
    <p:extLst>
      <p:ext uri="{BB962C8B-B14F-4D97-AF65-F5344CB8AC3E}">
        <p14:creationId xmlns:p14="http://schemas.microsoft.com/office/powerpoint/2010/main" val="292044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1C0F-7B6E-70FE-0946-8EA2957E16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FBF71A-F7AC-8406-BEA9-A81206796B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C7908-E98D-2E19-E5AC-15BC95BE9259}"/>
              </a:ext>
            </a:extLst>
          </p:cNvPr>
          <p:cNvSpPr>
            <a:spLocks noGrp="1"/>
          </p:cNvSpPr>
          <p:nvPr>
            <p:ph type="dt" sz="half" idx="10"/>
          </p:nvPr>
        </p:nvSpPr>
        <p:spPr/>
        <p:txBody>
          <a:bodyPr/>
          <a:lstStyle/>
          <a:p>
            <a:fld id="{9D7BFB52-5D27-44AF-ACDE-D5667873812F}" type="datetimeFigureOut">
              <a:rPr lang="en-IN" smtClean="0"/>
              <a:t>09-03-2023</a:t>
            </a:fld>
            <a:endParaRPr lang="en-IN"/>
          </a:p>
        </p:txBody>
      </p:sp>
      <p:sp>
        <p:nvSpPr>
          <p:cNvPr id="5" name="Footer Placeholder 4">
            <a:extLst>
              <a:ext uri="{FF2B5EF4-FFF2-40B4-BE49-F238E27FC236}">
                <a16:creationId xmlns:a16="http://schemas.microsoft.com/office/drawing/2014/main" id="{63BB778E-34E5-0D0B-25A8-00A03EC45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493C5-9443-F2AC-D2AB-336A228B649A}"/>
              </a:ext>
            </a:extLst>
          </p:cNvPr>
          <p:cNvSpPr>
            <a:spLocks noGrp="1"/>
          </p:cNvSpPr>
          <p:nvPr>
            <p:ph type="sldNum" sz="quarter" idx="12"/>
          </p:nvPr>
        </p:nvSpPr>
        <p:spPr/>
        <p:txBody>
          <a:bodyPr/>
          <a:lstStyle/>
          <a:p>
            <a:fld id="{8693EEA3-6852-4377-B773-5FE68D06379E}" type="slidenum">
              <a:rPr lang="en-IN" smtClean="0"/>
              <a:t>‹#›</a:t>
            </a:fld>
            <a:endParaRPr lang="en-IN"/>
          </a:p>
        </p:txBody>
      </p:sp>
    </p:spTree>
    <p:extLst>
      <p:ext uri="{BB962C8B-B14F-4D97-AF65-F5344CB8AC3E}">
        <p14:creationId xmlns:p14="http://schemas.microsoft.com/office/powerpoint/2010/main" val="809013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27AC-07FE-1BCF-5A10-AE414A297A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F0C98-45FB-EB12-D9EA-D25AA3D51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52A618-EC23-5261-FEAD-26D82F9EFD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C185D9-674D-10BD-665C-FCA2E37C48C6}"/>
              </a:ext>
            </a:extLst>
          </p:cNvPr>
          <p:cNvSpPr>
            <a:spLocks noGrp="1"/>
          </p:cNvSpPr>
          <p:nvPr>
            <p:ph type="dt" sz="half" idx="10"/>
          </p:nvPr>
        </p:nvSpPr>
        <p:spPr/>
        <p:txBody>
          <a:bodyPr/>
          <a:lstStyle/>
          <a:p>
            <a:fld id="{9D7BFB52-5D27-44AF-ACDE-D5667873812F}" type="datetimeFigureOut">
              <a:rPr lang="en-IN" smtClean="0"/>
              <a:t>09-03-2023</a:t>
            </a:fld>
            <a:endParaRPr lang="en-IN"/>
          </a:p>
        </p:txBody>
      </p:sp>
      <p:sp>
        <p:nvSpPr>
          <p:cNvPr id="6" name="Footer Placeholder 5">
            <a:extLst>
              <a:ext uri="{FF2B5EF4-FFF2-40B4-BE49-F238E27FC236}">
                <a16:creationId xmlns:a16="http://schemas.microsoft.com/office/drawing/2014/main" id="{238196AB-19C5-F4F6-EE50-4EC9A65C5C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525658-9E1B-689A-B4C3-0149D6780957}"/>
              </a:ext>
            </a:extLst>
          </p:cNvPr>
          <p:cNvSpPr>
            <a:spLocks noGrp="1"/>
          </p:cNvSpPr>
          <p:nvPr>
            <p:ph type="sldNum" sz="quarter" idx="12"/>
          </p:nvPr>
        </p:nvSpPr>
        <p:spPr/>
        <p:txBody>
          <a:bodyPr/>
          <a:lstStyle/>
          <a:p>
            <a:fld id="{8693EEA3-6852-4377-B773-5FE68D06379E}" type="slidenum">
              <a:rPr lang="en-IN" smtClean="0"/>
              <a:t>‹#›</a:t>
            </a:fld>
            <a:endParaRPr lang="en-IN"/>
          </a:p>
        </p:txBody>
      </p:sp>
    </p:spTree>
    <p:extLst>
      <p:ext uri="{BB962C8B-B14F-4D97-AF65-F5344CB8AC3E}">
        <p14:creationId xmlns:p14="http://schemas.microsoft.com/office/powerpoint/2010/main" val="391372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2A7A-C6CD-B344-5C16-995325C143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63665A-5B20-A1A3-3146-1F56D3805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87292B-13F6-6F73-1643-9ADB006BD4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B541AE-F425-0AED-4F6E-9FCF1D386B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616F93-0993-13D2-36F2-213F0A7249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9321D7-386C-FE70-4DBB-3F0606FFC03C}"/>
              </a:ext>
            </a:extLst>
          </p:cNvPr>
          <p:cNvSpPr>
            <a:spLocks noGrp="1"/>
          </p:cNvSpPr>
          <p:nvPr>
            <p:ph type="dt" sz="half" idx="10"/>
          </p:nvPr>
        </p:nvSpPr>
        <p:spPr/>
        <p:txBody>
          <a:bodyPr/>
          <a:lstStyle/>
          <a:p>
            <a:fld id="{9D7BFB52-5D27-44AF-ACDE-D5667873812F}" type="datetimeFigureOut">
              <a:rPr lang="en-IN" smtClean="0"/>
              <a:t>09-03-2023</a:t>
            </a:fld>
            <a:endParaRPr lang="en-IN"/>
          </a:p>
        </p:txBody>
      </p:sp>
      <p:sp>
        <p:nvSpPr>
          <p:cNvPr id="8" name="Footer Placeholder 7">
            <a:extLst>
              <a:ext uri="{FF2B5EF4-FFF2-40B4-BE49-F238E27FC236}">
                <a16:creationId xmlns:a16="http://schemas.microsoft.com/office/drawing/2014/main" id="{7553FBB1-01BE-7481-F23E-714A058861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B15FF7-3348-2250-ED71-D5533185F045}"/>
              </a:ext>
            </a:extLst>
          </p:cNvPr>
          <p:cNvSpPr>
            <a:spLocks noGrp="1"/>
          </p:cNvSpPr>
          <p:nvPr>
            <p:ph type="sldNum" sz="quarter" idx="12"/>
          </p:nvPr>
        </p:nvSpPr>
        <p:spPr/>
        <p:txBody>
          <a:bodyPr/>
          <a:lstStyle/>
          <a:p>
            <a:fld id="{8693EEA3-6852-4377-B773-5FE68D06379E}" type="slidenum">
              <a:rPr lang="en-IN" smtClean="0"/>
              <a:t>‹#›</a:t>
            </a:fld>
            <a:endParaRPr lang="en-IN"/>
          </a:p>
        </p:txBody>
      </p:sp>
    </p:spTree>
    <p:extLst>
      <p:ext uri="{BB962C8B-B14F-4D97-AF65-F5344CB8AC3E}">
        <p14:creationId xmlns:p14="http://schemas.microsoft.com/office/powerpoint/2010/main" val="1254594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787D1-8A2D-CE80-71AA-13EAF03244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5C4642-82E6-11BC-3F5B-E5086157F1A3}"/>
              </a:ext>
            </a:extLst>
          </p:cNvPr>
          <p:cNvSpPr>
            <a:spLocks noGrp="1"/>
          </p:cNvSpPr>
          <p:nvPr>
            <p:ph type="dt" sz="half" idx="10"/>
          </p:nvPr>
        </p:nvSpPr>
        <p:spPr/>
        <p:txBody>
          <a:bodyPr/>
          <a:lstStyle/>
          <a:p>
            <a:fld id="{9D7BFB52-5D27-44AF-ACDE-D5667873812F}" type="datetimeFigureOut">
              <a:rPr lang="en-IN" smtClean="0"/>
              <a:t>09-03-2023</a:t>
            </a:fld>
            <a:endParaRPr lang="en-IN"/>
          </a:p>
        </p:txBody>
      </p:sp>
      <p:sp>
        <p:nvSpPr>
          <p:cNvPr id="4" name="Footer Placeholder 3">
            <a:extLst>
              <a:ext uri="{FF2B5EF4-FFF2-40B4-BE49-F238E27FC236}">
                <a16:creationId xmlns:a16="http://schemas.microsoft.com/office/drawing/2014/main" id="{8FF684B5-1B37-7E5E-FE06-64E798AD4E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276E7D-D448-C540-EADB-A6A175E1A62D}"/>
              </a:ext>
            </a:extLst>
          </p:cNvPr>
          <p:cNvSpPr>
            <a:spLocks noGrp="1"/>
          </p:cNvSpPr>
          <p:nvPr>
            <p:ph type="sldNum" sz="quarter" idx="12"/>
          </p:nvPr>
        </p:nvSpPr>
        <p:spPr/>
        <p:txBody>
          <a:bodyPr/>
          <a:lstStyle/>
          <a:p>
            <a:fld id="{8693EEA3-6852-4377-B773-5FE68D06379E}" type="slidenum">
              <a:rPr lang="en-IN" smtClean="0"/>
              <a:t>‹#›</a:t>
            </a:fld>
            <a:endParaRPr lang="en-IN"/>
          </a:p>
        </p:txBody>
      </p:sp>
    </p:spTree>
    <p:extLst>
      <p:ext uri="{BB962C8B-B14F-4D97-AF65-F5344CB8AC3E}">
        <p14:creationId xmlns:p14="http://schemas.microsoft.com/office/powerpoint/2010/main" val="412307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6F8FED-2979-048E-18B2-00F38CA713B6}"/>
              </a:ext>
            </a:extLst>
          </p:cNvPr>
          <p:cNvSpPr>
            <a:spLocks noGrp="1"/>
          </p:cNvSpPr>
          <p:nvPr>
            <p:ph type="dt" sz="half" idx="10"/>
          </p:nvPr>
        </p:nvSpPr>
        <p:spPr/>
        <p:txBody>
          <a:bodyPr/>
          <a:lstStyle/>
          <a:p>
            <a:fld id="{9D7BFB52-5D27-44AF-ACDE-D5667873812F}" type="datetimeFigureOut">
              <a:rPr lang="en-IN" smtClean="0"/>
              <a:t>09-03-2023</a:t>
            </a:fld>
            <a:endParaRPr lang="en-IN"/>
          </a:p>
        </p:txBody>
      </p:sp>
      <p:sp>
        <p:nvSpPr>
          <p:cNvPr id="3" name="Footer Placeholder 2">
            <a:extLst>
              <a:ext uri="{FF2B5EF4-FFF2-40B4-BE49-F238E27FC236}">
                <a16:creationId xmlns:a16="http://schemas.microsoft.com/office/drawing/2014/main" id="{41740E33-784A-ABDD-264D-6F597B4CE4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61C625-A907-E624-53DE-29725499BF04}"/>
              </a:ext>
            </a:extLst>
          </p:cNvPr>
          <p:cNvSpPr>
            <a:spLocks noGrp="1"/>
          </p:cNvSpPr>
          <p:nvPr>
            <p:ph type="sldNum" sz="quarter" idx="12"/>
          </p:nvPr>
        </p:nvSpPr>
        <p:spPr/>
        <p:txBody>
          <a:bodyPr/>
          <a:lstStyle/>
          <a:p>
            <a:fld id="{8693EEA3-6852-4377-B773-5FE68D06379E}" type="slidenum">
              <a:rPr lang="en-IN" smtClean="0"/>
              <a:t>‹#›</a:t>
            </a:fld>
            <a:endParaRPr lang="en-IN"/>
          </a:p>
        </p:txBody>
      </p:sp>
    </p:spTree>
    <p:extLst>
      <p:ext uri="{BB962C8B-B14F-4D97-AF65-F5344CB8AC3E}">
        <p14:creationId xmlns:p14="http://schemas.microsoft.com/office/powerpoint/2010/main" val="41497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9140A-5E13-CC51-AC71-9B11CABFE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BE4397-A5DC-8BCE-E086-174926D350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02C92F-9A24-B898-3A70-EB0F069D2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39C4C-7E15-B179-A7D0-DAB6C8B16B4A}"/>
              </a:ext>
            </a:extLst>
          </p:cNvPr>
          <p:cNvSpPr>
            <a:spLocks noGrp="1"/>
          </p:cNvSpPr>
          <p:nvPr>
            <p:ph type="dt" sz="half" idx="10"/>
          </p:nvPr>
        </p:nvSpPr>
        <p:spPr/>
        <p:txBody>
          <a:bodyPr/>
          <a:lstStyle/>
          <a:p>
            <a:fld id="{9D7BFB52-5D27-44AF-ACDE-D5667873812F}" type="datetimeFigureOut">
              <a:rPr lang="en-IN" smtClean="0"/>
              <a:t>09-03-2023</a:t>
            </a:fld>
            <a:endParaRPr lang="en-IN"/>
          </a:p>
        </p:txBody>
      </p:sp>
      <p:sp>
        <p:nvSpPr>
          <p:cNvPr id="6" name="Footer Placeholder 5">
            <a:extLst>
              <a:ext uri="{FF2B5EF4-FFF2-40B4-BE49-F238E27FC236}">
                <a16:creationId xmlns:a16="http://schemas.microsoft.com/office/drawing/2014/main" id="{08459E35-3993-B115-C102-8B409FDC04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ADFD9C-071B-CBC2-BEE6-654277E27710}"/>
              </a:ext>
            </a:extLst>
          </p:cNvPr>
          <p:cNvSpPr>
            <a:spLocks noGrp="1"/>
          </p:cNvSpPr>
          <p:nvPr>
            <p:ph type="sldNum" sz="quarter" idx="12"/>
          </p:nvPr>
        </p:nvSpPr>
        <p:spPr/>
        <p:txBody>
          <a:bodyPr/>
          <a:lstStyle/>
          <a:p>
            <a:fld id="{8693EEA3-6852-4377-B773-5FE68D06379E}" type="slidenum">
              <a:rPr lang="en-IN" smtClean="0"/>
              <a:t>‹#›</a:t>
            </a:fld>
            <a:endParaRPr lang="en-IN"/>
          </a:p>
        </p:txBody>
      </p:sp>
    </p:spTree>
    <p:extLst>
      <p:ext uri="{BB962C8B-B14F-4D97-AF65-F5344CB8AC3E}">
        <p14:creationId xmlns:p14="http://schemas.microsoft.com/office/powerpoint/2010/main" val="175933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C5B1-B761-CDEA-6AA8-1D7D657B5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6D8F9D-B848-634A-CBD0-60F54DD9BA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54990D-8055-C67C-EC6E-AECEFC08F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03CD97-48D9-57FE-2614-39C39B595A9B}"/>
              </a:ext>
            </a:extLst>
          </p:cNvPr>
          <p:cNvSpPr>
            <a:spLocks noGrp="1"/>
          </p:cNvSpPr>
          <p:nvPr>
            <p:ph type="dt" sz="half" idx="10"/>
          </p:nvPr>
        </p:nvSpPr>
        <p:spPr/>
        <p:txBody>
          <a:bodyPr/>
          <a:lstStyle/>
          <a:p>
            <a:fld id="{9D7BFB52-5D27-44AF-ACDE-D5667873812F}" type="datetimeFigureOut">
              <a:rPr lang="en-IN" smtClean="0"/>
              <a:t>09-03-2023</a:t>
            </a:fld>
            <a:endParaRPr lang="en-IN"/>
          </a:p>
        </p:txBody>
      </p:sp>
      <p:sp>
        <p:nvSpPr>
          <p:cNvPr id="6" name="Footer Placeholder 5">
            <a:extLst>
              <a:ext uri="{FF2B5EF4-FFF2-40B4-BE49-F238E27FC236}">
                <a16:creationId xmlns:a16="http://schemas.microsoft.com/office/drawing/2014/main" id="{A1687845-D56B-9491-12DD-AC4851205B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18D2D2-51E7-4143-DE3D-F732330640DA}"/>
              </a:ext>
            </a:extLst>
          </p:cNvPr>
          <p:cNvSpPr>
            <a:spLocks noGrp="1"/>
          </p:cNvSpPr>
          <p:nvPr>
            <p:ph type="sldNum" sz="quarter" idx="12"/>
          </p:nvPr>
        </p:nvSpPr>
        <p:spPr/>
        <p:txBody>
          <a:bodyPr/>
          <a:lstStyle/>
          <a:p>
            <a:fld id="{8693EEA3-6852-4377-B773-5FE68D06379E}" type="slidenum">
              <a:rPr lang="en-IN" smtClean="0"/>
              <a:t>‹#›</a:t>
            </a:fld>
            <a:endParaRPr lang="en-IN"/>
          </a:p>
        </p:txBody>
      </p:sp>
    </p:spTree>
    <p:extLst>
      <p:ext uri="{BB962C8B-B14F-4D97-AF65-F5344CB8AC3E}">
        <p14:creationId xmlns:p14="http://schemas.microsoft.com/office/powerpoint/2010/main" val="86997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3D8658-7AD5-6503-074B-15AC00D4E2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F548DA-D0B3-35BB-E70A-150F656665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DD0382-3FD5-9BE4-EFBB-C3CC929328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BFB52-5D27-44AF-ACDE-D5667873812F}" type="datetimeFigureOut">
              <a:rPr lang="en-IN" smtClean="0"/>
              <a:t>09-03-2023</a:t>
            </a:fld>
            <a:endParaRPr lang="en-IN"/>
          </a:p>
        </p:txBody>
      </p:sp>
      <p:sp>
        <p:nvSpPr>
          <p:cNvPr id="5" name="Footer Placeholder 4">
            <a:extLst>
              <a:ext uri="{FF2B5EF4-FFF2-40B4-BE49-F238E27FC236}">
                <a16:creationId xmlns:a16="http://schemas.microsoft.com/office/drawing/2014/main" id="{2F999AE2-90BF-9B27-0048-0175C675C0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5AB5B4-A6A6-E2EA-6839-C8CCC34545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3EEA3-6852-4377-B773-5FE68D06379E}" type="slidenum">
              <a:rPr lang="en-IN" smtClean="0"/>
              <a:t>‹#›</a:t>
            </a:fld>
            <a:endParaRPr lang="en-IN"/>
          </a:p>
        </p:txBody>
      </p:sp>
    </p:spTree>
    <p:extLst>
      <p:ext uri="{BB962C8B-B14F-4D97-AF65-F5344CB8AC3E}">
        <p14:creationId xmlns:p14="http://schemas.microsoft.com/office/powerpoint/2010/main" val="1384616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EE50-5218-81BC-E7FE-6B86111CA8BB}"/>
              </a:ext>
            </a:extLst>
          </p:cNvPr>
          <p:cNvSpPr>
            <a:spLocks noGrp="1"/>
          </p:cNvSpPr>
          <p:nvPr>
            <p:ph type="ctrTitle"/>
          </p:nvPr>
        </p:nvSpPr>
        <p:spPr/>
        <p:txBody>
          <a:bodyPr/>
          <a:lstStyle/>
          <a:p>
            <a:r>
              <a:rPr lang="en-IN" dirty="0"/>
              <a:t>Pulse Code Modulation and </a:t>
            </a:r>
            <a:r>
              <a:rPr lang="en-IN"/>
              <a:t>Delta Modulation</a:t>
            </a:r>
          </a:p>
        </p:txBody>
      </p:sp>
      <p:sp>
        <p:nvSpPr>
          <p:cNvPr id="3" name="Subtitle 2">
            <a:extLst>
              <a:ext uri="{FF2B5EF4-FFF2-40B4-BE49-F238E27FC236}">
                <a16:creationId xmlns:a16="http://schemas.microsoft.com/office/drawing/2014/main" id="{21E67736-C6B4-99FF-145A-B4A4B5C04F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96442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866D-0EA3-25AC-01B2-BA91A5D13F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983323-CDC6-2202-81DC-59F68E5497DE}"/>
              </a:ext>
            </a:extLst>
          </p:cNvPr>
          <p:cNvSpPr>
            <a:spLocks noGrp="1"/>
          </p:cNvSpPr>
          <p:nvPr>
            <p:ph idx="1"/>
          </p:nvPr>
        </p:nvSpPr>
        <p:spPr/>
        <p:txBody>
          <a:bodyPr/>
          <a:lstStyle/>
          <a:p>
            <a:pPr>
              <a:lnSpc>
                <a:spcPct val="115000"/>
              </a:lnSpc>
              <a:spcBef>
                <a:spcPts val="1200"/>
              </a:spcBef>
              <a:spcAft>
                <a:spcPts val="300"/>
              </a:spcAft>
            </a:pPr>
            <a:r>
              <a:rPr lang="en-US" sz="1800" b="1" dirty="0">
                <a:solidFill>
                  <a:srgbClr val="000000"/>
                </a:solidFill>
                <a:effectLst/>
                <a:latin typeface="Times New Roman" panose="02020603050405020304" pitchFamily="18" charset="0"/>
              </a:rPr>
              <a:t>Encoder</a:t>
            </a:r>
            <a:endParaRPr lang="en-IN" sz="1800" b="1" dirty="0">
              <a:effectLst/>
              <a:latin typeface="Cambria" panose="020405030504060302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digitization of analog signal is done by the encoder. It designates each quantized level by a binary code. The sampling done here is the sample-and-hold process.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603C6C88-C47C-574B-C510-69469C52A934}"/>
              </a:ext>
            </a:extLst>
          </p:cNvPr>
          <p:cNvPicPr>
            <a:picLocks noChangeAspect="1"/>
          </p:cNvPicPr>
          <p:nvPr/>
        </p:nvPicPr>
        <p:blipFill>
          <a:blip r:embed="rId2"/>
          <a:stretch>
            <a:fillRect/>
          </a:stretch>
        </p:blipFill>
        <p:spPr>
          <a:xfrm>
            <a:off x="2631232" y="3278145"/>
            <a:ext cx="7258828" cy="2898818"/>
          </a:xfrm>
          <a:prstGeom prst="rect">
            <a:avLst/>
          </a:prstGeom>
        </p:spPr>
      </p:pic>
    </p:spTree>
    <p:extLst>
      <p:ext uri="{BB962C8B-B14F-4D97-AF65-F5344CB8AC3E}">
        <p14:creationId xmlns:p14="http://schemas.microsoft.com/office/powerpoint/2010/main" val="430339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3918-6461-AA6B-512E-BA24AA1912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09B7B2-3675-7F38-4C33-0E8951D05152}"/>
              </a:ext>
            </a:extLst>
          </p:cNvPr>
          <p:cNvSpPr>
            <a:spLocks noGrp="1"/>
          </p:cNvSpPr>
          <p:nvPr>
            <p:ph idx="1"/>
          </p:nvPr>
        </p:nvSpPr>
        <p:spPr/>
        <p:txBody>
          <a:bodyPr>
            <a:normAutofit/>
          </a:bodyPr>
          <a:lstStyle/>
          <a:p>
            <a:r>
              <a:rPr lang="en-US" dirty="0"/>
              <a:t>The recovery of the original signal requires the PCM decoder. The decoder first uses circuitry to convert the code words into a pulse that holds the amplitude until the next pulse. </a:t>
            </a:r>
          </a:p>
          <a:p>
            <a:r>
              <a:rPr lang="en-US" dirty="0"/>
              <a:t>After the staircase signal is completed, it is passed through a low-pass filter to smooth the staircase signal into an analog signal. </a:t>
            </a:r>
          </a:p>
          <a:p>
            <a:r>
              <a:rPr lang="en-US" dirty="0"/>
              <a:t>The filter has the same cutoff frequency as the original signal at the sender.</a:t>
            </a:r>
          </a:p>
          <a:p>
            <a:r>
              <a:rPr lang="en-US" dirty="0"/>
              <a:t> If the signal has been sampled at (or greater than) the Nyquist sampling rate and if there are enough quantization levels, the original signal will be recreated</a:t>
            </a:r>
            <a:endParaRPr lang="en-IN" dirty="0"/>
          </a:p>
        </p:txBody>
      </p:sp>
    </p:spTree>
    <p:extLst>
      <p:ext uri="{BB962C8B-B14F-4D97-AF65-F5344CB8AC3E}">
        <p14:creationId xmlns:p14="http://schemas.microsoft.com/office/powerpoint/2010/main" val="1665969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7304-525F-8F33-1F50-409410BBA054}"/>
              </a:ext>
            </a:extLst>
          </p:cNvPr>
          <p:cNvSpPr>
            <a:spLocks noGrp="1"/>
          </p:cNvSpPr>
          <p:nvPr>
            <p:ph type="title"/>
          </p:nvPr>
        </p:nvSpPr>
        <p:spPr/>
        <p:txBody>
          <a:bodyPr/>
          <a:lstStyle/>
          <a:p>
            <a:r>
              <a:rPr lang="en-IN" dirty="0"/>
              <a:t>Delta Modulation (DM)</a:t>
            </a:r>
          </a:p>
        </p:txBody>
      </p:sp>
      <p:sp>
        <p:nvSpPr>
          <p:cNvPr id="3" name="Content Placeholder 2">
            <a:extLst>
              <a:ext uri="{FF2B5EF4-FFF2-40B4-BE49-F238E27FC236}">
                <a16:creationId xmlns:a16="http://schemas.microsoft.com/office/drawing/2014/main" id="{7BD4F488-5478-2773-9BDA-4D386C6C0052}"/>
              </a:ext>
            </a:extLst>
          </p:cNvPr>
          <p:cNvSpPr>
            <a:spLocks noGrp="1"/>
          </p:cNvSpPr>
          <p:nvPr>
            <p:ph idx="1"/>
          </p:nvPr>
        </p:nvSpPr>
        <p:spPr/>
        <p:txBody>
          <a:bodyPr/>
          <a:lstStyle/>
          <a:p>
            <a:r>
              <a:rPr lang="en-US" dirty="0"/>
              <a:t>PCM is a very complex technique. </a:t>
            </a:r>
          </a:p>
          <a:p>
            <a:r>
              <a:rPr lang="en-US" dirty="0"/>
              <a:t>Other techniques have been developed to reduce the complexity of PCM. The simplest is delta modulation. </a:t>
            </a:r>
          </a:p>
          <a:p>
            <a:r>
              <a:rPr lang="en-US" dirty="0"/>
              <a:t>PCM finds the value of the signal amplitude for each sample; DM finds the change </a:t>
            </a:r>
            <a:r>
              <a:rPr lang="en-IN" dirty="0"/>
              <a:t>from the previous sample</a:t>
            </a:r>
          </a:p>
        </p:txBody>
      </p:sp>
    </p:spTree>
    <p:extLst>
      <p:ext uri="{BB962C8B-B14F-4D97-AF65-F5344CB8AC3E}">
        <p14:creationId xmlns:p14="http://schemas.microsoft.com/office/powerpoint/2010/main" val="1123180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ACB03-AB19-EB20-3A2D-A24BDED884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51B3D8-1552-A7B8-8ECC-686DCEFB91E9}"/>
              </a:ext>
            </a:extLst>
          </p:cNvPr>
          <p:cNvSpPr>
            <a:spLocks noGrp="1"/>
          </p:cNvSpPr>
          <p:nvPr>
            <p:ph idx="1"/>
          </p:nvPr>
        </p:nvSpPr>
        <p:spPr/>
        <p:txBody>
          <a:bodyPr>
            <a:normAutofit fontScale="92500" lnSpcReduction="10000"/>
          </a:bodyPr>
          <a:lstStyle/>
          <a:p>
            <a:r>
              <a:rPr lang="en-US" dirty="0"/>
              <a:t>Modulator </a:t>
            </a:r>
          </a:p>
          <a:p>
            <a:r>
              <a:rPr lang="en-US" dirty="0"/>
              <a:t>The modulator is used at the sender site to create a stream of bits from an analog signal. </a:t>
            </a:r>
          </a:p>
          <a:p>
            <a:r>
              <a:rPr lang="en-US" dirty="0"/>
              <a:t>The process records the small positive or negative changes, called delta δ. </a:t>
            </a:r>
          </a:p>
          <a:p>
            <a:r>
              <a:rPr lang="en-US" dirty="0"/>
              <a:t>If the delta is positive, the process records a 1; if it is negative, the process records a 0. </a:t>
            </a:r>
          </a:p>
          <a:p>
            <a:r>
              <a:rPr lang="en-US" dirty="0"/>
              <a:t>However, the process needs a base against which the analog signal is compared. </a:t>
            </a:r>
          </a:p>
          <a:p>
            <a:r>
              <a:rPr lang="en-US" dirty="0"/>
              <a:t>The modulator builds a second signal that resembles a staircase. Finding the change is then reduced to comparing the input signal with the gradually made staircase signal.</a:t>
            </a:r>
            <a:endParaRPr lang="en-IN" dirty="0"/>
          </a:p>
        </p:txBody>
      </p:sp>
    </p:spTree>
    <p:extLst>
      <p:ext uri="{BB962C8B-B14F-4D97-AF65-F5344CB8AC3E}">
        <p14:creationId xmlns:p14="http://schemas.microsoft.com/office/powerpoint/2010/main" val="378959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5F55-F8A7-496B-276F-289A886AF4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BBD03D-E402-AAA9-FE58-504CC600ED05}"/>
              </a:ext>
            </a:extLst>
          </p:cNvPr>
          <p:cNvSpPr>
            <a:spLocks noGrp="1"/>
          </p:cNvSpPr>
          <p:nvPr>
            <p:ph idx="1"/>
          </p:nvPr>
        </p:nvSpPr>
        <p:spPr/>
        <p:txBody>
          <a:bodyPr/>
          <a:lstStyle/>
          <a:p>
            <a:pPr marL="0" indent="0">
              <a:buNone/>
            </a:pPr>
            <a:r>
              <a:rPr lang="en-US" dirty="0"/>
              <a:t>The modulator, at each sampling interval, compares the value of the analog signal with the last value of the staircase signal. </a:t>
            </a:r>
          </a:p>
          <a:p>
            <a:pPr marL="0" indent="0">
              <a:buNone/>
            </a:pPr>
            <a:r>
              <a:rPr lang="en-US" dirty="0"/>
              <a:t>If the amplitude of the analog signal is larger, the next bit in the digital data is 1; otherwise, it is 0. </a:t>
            </a:r>
          </a:p>
          <a:p>
            <a:pPr marL="0" indent="0">
              <a:buNone/>
            </a:pPr>
            <a:r>
              <a:rPr lang="en-US" dirty="0"/>
              <a:t>The output of the comparator, however, also makes the staircase itself. If the next bit is 1, the staircase maker moves the last point of the staircase signal δ up; if the next bit is 0, it moves it δ down.</a:t>
            </a:r>
            <a:endParaRPr lang="en-IN" dirty="0"/>
          </a:p>
        </p:txBody>
      </p:sp>
    </p:spTree>
    <p:extLst>
      <p:ext uri="{BB962C8B-B14F-4D97-AF65-F5344CB8AC3E}">
        <p14:creationId xmlns:p14="http://schemas.microsoft.com/office/powerpoint/2010/main" val="1471721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0DE08-88A8-84AA-7E73-BF6D370E448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159F615-A084-E6A0-B652-EDCD57CB8127}"/>
              </a:ext>
            </a:extLst>
          </p:cNvPr>
          <p:cNvPicPr>
            <a:picLocks noGrp="1" noChangeAspect="1"/>
          </p:cNvPicPr>
          <p:nvPr>
            <p:ph idx="1"/>
          </p:nvPr>
        </p:nvPicPr>
        <p:blipFill>
          <a:blip r:embed="rId2"/>
          <a:stretch>
            <a:fillRect/>
          </a:stretch>
        </p:blipFill>
        <p:spPr>
          <a:xfrm>
            <a:off x="1933575" y="2501106"/>
            <a:ext cx="8324850" cy="3000375"/>
          </a:xfrm>
        </p:spPr>
      </p:pic>
    </p:spTree>
    <p:extLst>
      <p:ext uri="{BB962C8B-B14F-4D97-AF65-F5344CB8AC3E}">
        <p14:creationId xmlns:p14="http://schemas.microsoft.com/office/powerpoint/2010/main" val="573820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097A-0BF6-2D62-C398-A996B631CD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49CC6D-B438-E74C-C9F3-8526863D1D0B}"/>
              </a:ext>
            </a:extLst>
          </p:cNvPr>
          <p:cNvSpPr>
            <a:spLocks noGrp="1"/>
          </p:cNvSpPr>
          <p:nvPr>
            <p:ph idx="1"/>
          </p:nvPr>
        </p:nvSpPr>
        <p:spPr/>
        <p:txBody>
          <a:bodyPr/>
          <a:lstStyle/>
          <a:p>
            <a:r>
              <a:rPr lang="en-US" dirty="0"/>
              <a:t>Demodulator</a:t>
            </a:r>
          </a:p>
          <a:p>
            <a:r>
              <a:rPr lang="en-US" dirty="0"/>
              <a:t> The demodulator takes the digital data and, using the staircase maker and the delay unit, creates the analog signal. </a:t>
            </a:r>
          </a:p>
          <a:p>
            <a:r>
              <a:rPr lang="en-US" dirty="0"/>
              <a:t>The created analog signal, however, needs to pass through a low-pass filter for smoothing</a:t>
            </a:r>
            <a:endParaRPr lang="en-IN" dirty="0"/>
          </a:p>
        </p:txBody>
      </p:sp>
      <p:pic>
        <p:nvPicPr>
          <p:cNvPr id="5" name="Picture 4">
            <a:extLst>
              <a:ext uri="{FF2B5EF4-FFF2-40B4-BE49-F238E27FC236}">
                <a16:creationId xmlns:a16="http://schemas.microsoft.com/office/drawing/2014/main" id="{B691008D-EE52-AA8C-F5EB-3F73D6F471CA}"/>
              </a:ext>
            </a:extLst>
          </p:cNvPr>
          <p:cNvPicPr>
            <a:picLocks noChangeAspect="1"/>
          </p:cNvPicPr>
          <p:nvPr/>
        </p:nvPicPr>
        <p:blipFill>
          <a:blip r:embed="rId2"/>
          <a:stretch>
            <a:fillRect/>
          </a:stretch>
        </p:blipFill>
        <p:spPr>
          <a:xfrm>
            <a:off x="2838450" y="4001294"/>
            <a:ext cx="8515350" cy="2581275"/>
          </a:xfrm>
          <a:prstGeom prst="rect">
            <a:avLst/>
          </a:prstGeom>
        </p:spPr>
      </p:pic>
    </p:spTree>
    <p:extLst>
      <p:ext uri="{BB962C8B-B14F-4D97-AF65-F5344CB8AC3E}">
        <p14:creationId xmlns:p14="http://schemas.microsoft.com/office/powerpoint/2010/main" val="87504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6D20-90DE-ACC3-19A0-859FAA8E43B7}"/>
              </a:ext>
            </a:extLst>
          </p:cNvPr>
          <p:cNvSpPr>
            <a:spLocks noGrp="1"/>
          </p:cNvSpPr>
          <p:nvPr>
            <p:ph type="title"/>
          </p:nvPr>
        </p:nvSpPr>
        <p:spPr/>
        <p:txBody>
          <a:bodyPr/>
          <a:lstStyle/>
          <a:p>
            <a:r>
              <a:rPr lang="en-US" sz="4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ANALOG-TO-DIGITAL CONVERSION</a:t>
            </a:r>
            <a:br>
              <a:rPr lang="en-IN"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32A2B37-CCF0-5C8C-3104-34196A484739}"/>
              </a:ext>
            </a:extLst>
          </p:cNvPr>
          <p:cNvSpPr>
            <a:spLocks noGrp="1"/>
          </p:cNvSpPr>
          <p:nvPr>
            <p:ph idx="1"/>
          </p:nvPr>
        </p:nvSpPr>
        <p:spPr/>
        <p:txBody>
          <a:bodyPr/>
          <a:lstStyle/>
          <a:p>
            <a:pPr marL="0" marR="30480" indent="0" algn="just">
              <a:lnSpc>
                <a:spcPct val="115000"/>
              </a:lnSpc>
              <a:spcBef>
                <a:spcPts val="600"/>
              </a:spcBef>
              <a:spcAft>
                <a:spcPts val="720"/>
              </a:spcAft>
              <a:buNone/>
            </a:pPr>
            <a:r>
              <a:rPr lang="en-US" sz="1800" b="1" dirty="0">
                <a:solidFill>
                  <a:srgbClr val="000000"/>
                </a:solidFill>
                <a:effectLst/>
                <a:latin typeface="Times New Roman" panose="02020603050405020304" pitchFamily="18" charset="0"/>
                <a:ea typeface="Times New Roman" panose="02020603050405020304" pitchFamily="18" charset="0"/>
              </a:rPr>
              <a:t>Modulation</a:t>
            </a:r>
            <a:r>
              <a:rPr lang="en-US" sz="1800" dirty="0">
                <a:solidFill>
                  <a:srgbClr val="000000"/>
                </a:solidFill>
                <a:effectLst/>
                <a:latin typeface="Times New Roman" panose="02020603050405020304" pitchFamily="18" charset="0"/>
                <a:ea typeface="Times New Roman" panose="02020603050405020304" pitchFamily="18" charset="0"/>
              </a:rPr>
              <a:t> is the process of varying one or more parameters of a carrier signal in accordance with the instantaneous values of the message signal.</a:t>
            </a:r>
            <a:endParaRPr lang="en-IN" sz="1800" dirty="0">
              <a:effectLst/>
              <a:latin typeface="Times New Roman" panose="02020603050405020304" pitchFamily="18" charset="0"/>
              <a:ea typeface="Times New Roman" panose="02020603050405020304" pitchFamily="18" charset="0"/>
            </a:endParaRPr>
          </a:p>
          <a:p>
            <a:pPr marL="0" marR="30480" indent="0" algn="just">
              <a:lnSpc>
                <a:spcPct val="115000"/>
              </a:lnSpc>
              <a:spcBef>
                <a:spcPts val="600"/>
              </a:spcBef>
              <a:spcAft>
                <a:spcPts val="720"/>
              </a:spcAft>
              <a:buNone/>
            </a:pPr>
            <a:r>
              <a:rPr lang="en-US" sz="1800" dirty="0">
                <a:solidFill>
                  <a:srgbClr val="000000"/>
                </a:solidFill>
                <a:effectLst/>
                <a:latin typeface="Times New Roman" panose="02020603050405020304" pitchFamily="18" charset="0"/>
                <a:ea typeface="Times New Roman" panose="02020603050405020304" pitchFamily="18" charset="0"/>
              </a:rPr>
              <a:t>The message signal is the signal which is being transmitted for communication and the carrier signal is a high frequency signal which has no data, but is used for long distance transmission.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55797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C109-4918-B92F-FF42-F54B50CA041B}"/>
              </a:ext>
            </a:extLst>
          </p:cNvPr>
          <p:cNvSpPr>
            <a:spLocks noGrp="1"/>
          </p:cNvSpPr>
          <p:nvPr>
            <p:ph type="title"/>
          </p:nvPr>
        </p:nvSpPr>
        <p:spPr/>
        <p:txBody>
          <a:bodyPr/>
          <a:lstStyle/>
          <a:p>
            <a:r>
              <a:rPr lang="en-US" sz="4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Pulse Code Modulation (PCM)</a:t>
            </a:r>
            <a:br>
              <a:rPr lang="en-IN"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76B865F-477F-1196-C381-823AB789914B}"/>
              </a:ext>
            </a:extLst>
          </p:cNvPr>
          <p:cNvSpPr>
            <a:spLocks noGrp="1"/>
          </p:cNvSpPr>
          <p:nvPr>
            <p:ph idx="1"/>
          </p:nvPr>
        </p:nvSpPr>
        <p:spPr/>
        <p:txBody>
          <a:bodyPr>
            <a:normAutofit/>
          </a:bodyPr>
          <a:lstStyle/>
          <a:p>
            <a:pPr marL="0" indent="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most common technique to change an analog signal to digital data (digitization) is called pulse code modulation (PCM)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The analog signal is sampled.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The sampled signal is quantized.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The quantized values are encoded as streams of bits.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transmitter section of a Pulse Code Modulator circuit consists of Sampling, Quantizing and Encoding, which are performed in the analog-to-digital converter section. The low pass filter prior to sampling prevents aliasing of the message signal.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0216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6F08-67FA-427E-41C1-4EC16F18E4D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A0FE1A6-2BF5-AB87-8DA3-DF30151D73FD}"/>
              </a:ext>
            </a:extLst>
          </p:cNvPr>
          <p:cNvPicPr>
            <a:picLocks noGrp="1" noChangeAspect="1"/>
          </p:cNvPicPr>
          <p:nvPr>
            <p:ph idx="1"/>
          </p:nvPr>
        </p:nvPicPr>
        <p:blipFill>
          <a:blip r:embed="rId2"/>
          <a:stretch>
            <a:fillRect/>
          </a:stretch>
        </p:blipFill>
        <p:spPr>
          <a:xfrm>
            <a:off x="1695450" y="2053431"/>
            <a:ext cx="8801100" cy="3895725"/>
          </a:xfrm>
        </p:spPr>
      </p:pic>
    </p:spTree>
    <p:extLst>
      <p:ext uri="{BB962C8B-B14F-4D97-AF65-F5344CB8AC3E}">
        <p14:creationId xmlns:p14="http://schemas.microsoft.com/office/powerpoint/2010/main" val="542008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1243-3464-3B7A-45E1-8F3ECAEEC5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499719-57CA-ADAB-E87B-A427A3FA382F}"/>
              </a:ext>
            </a:extLst>
          </p:cNvPr>
          <p:cNvSpPr>
            <a:spLocks noGrp="1"/>
          </p:cNvSpPr>
          <p:nvPr>
            <p:ph idx="1"/>
          </p:nvPr>
        </p:nvSpPr>
        <p:spPr/>
        <p:txBody>
          <a:bodyPr>
            <a:normAutofit/>
          </a:bodyPr>
          <a:lstStyle/>
          <a:p>
            <a:pPr marL="0" indent="0">
              <a:lnSpc>
                <a:spcPct val="115000"/>
              </a:lnSpc>
              <a:spcBef>
                <a:spcPts val="1200"/>
              </a:spcBef>
              <a:spcAft>
                <a:spcPts val="300"/>
              </a:spcAft>
              <a:buNone/>
            </a:pPr>
            <a:r>
              <a:rPr lang="en-US" sz="1800" b="1" dirty="0">
                <a:solidFill>
                  <a:srgbClr val="000000"/>
                </a:solidFill>
                <a:effectLst/>
                <a:latin typeface="Times New Roman" panose="02020603050405020304" pitchFamily="18" charset="0"/>
              </a:rPr>
              <a:t>Sampler</a:t>
            </a:r>
            <a:endParaRPr lang="en-IN" sz="1800" b="1" dirty="0">
              <a:effectLst/>
              <a:latin typeface="Cambria" panose="020405030504060302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is the technique that helps to collect the sample data at instantaneous values of message signal, so as to reconstruct the original signal. The sampling rate must be greater than twice the highest frequency component W of the message signal, in accordance with the sampling theorem.</a:t>
            </a:r>
            <a:r>
              <a:rPr lang="en-US" sz="1200" dirty="0"/>
              <a:t> </a:t>
            </a:r>
            <a:r>
              <a:rPr lang="en-US" sz="1800" dirty="0">
                <a:latin typeface="Times New Roman" panose="02020603050405020304" pitchFamily="18" charset="0"/>
                <a:cs typeface="Times New Roman" panose="02020603050405020304" pitchFamily="18" charset="0"/>
              </a:rPr>
              <a:t>According to the Nyquist theorem, to reproduce the original analog signal, one necessary condition is that the sampling rate be at least twice the highest frequency in the original signal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700" dirty="0">
                <a:latin typeface="Times New Roman" panose="02020603050405020304" pitchFamily="18" charset="0"/>
                <a:cs typeface="Times New Roman" panose="02020603050405020304" pitchFamily="18" charset="0"/>
              </a:rPr>
              <a:t>In ideal sampling, pulses from the analog signal are sampled and cannot be easily implemented. </a:t>
            </a:r>
          </a:p>
          <a:p>
            <a:pPr algn="just">
              <a:lnSpc>
                <a:spcPct val="115000"/>
              </a:lnSpc>
              <a:spcAft>
                <a:spcPts val="1000"/>
              </a:spcAft>
            </a:pPr>
            <a:r>
              <a:rPr lang="en-US" sz="1700" dirty="0">
                <a:latin typeface="Times New Roman" panose="02020603050405020304" pitchFamily="18" charset="0"/>
                <a:cs typeface="Times New Roman" panose="02020603050405020304" pitchFamily="18" charset="0"/>
              </a:rPr>
              <a:t>In natural sampling, a high-speed switch is turned on for only a small period of time when the sampling occurs. The result is a sequence of samples that retains the shape of the analog signal. </a:t>
            </a:r>
          </a:p>
          <a:p>
            <a:pPr algn="just">
              <a:lnSpc>
                <a:spcPct val="115000"/>
              </a:lnSpc>
              <a:spcAft>
                <a:spcPts val="1000"/>
              </a:spcAft>
            </a:pPr>
            <a:r>
              <a:rPr lang="en-US" sz="1700" dirty="0">
                <a:latin typeface="Times New Roman" panose="02020603050405020304" pitchFamily="18" charset="0"/>
                <a:cs typeface="Times New Roman" panose="02020603050405020304" pitchFamily="18" charset="0"/>
              </a:rPr>
              <a:t>The most common sampling method, called sample and hold, however, creates flat-top samples by using a circuit. </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25120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988F6-CE11-0E6A-D6A3-F685AF35D66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268412A-84AB-31BA-31BA-85E4081ECA3E}"/>
              </a:ext>
            </a:extLst>
          </p:cNvPr>
          <p:cNvPicPr>
            <a:picLocks noGrp="1" noChangeAspect="1"/>
          </p:cNvPicPr>
          <p:nvPr>
            <p:ph idx="1"/>
          </p:nvPr>
        </p:nvPicPr>
        <p:blipFill>
          <a:blip r:embed="rId2"/>
          <a:stretch>
            <a:fillRect/>
          </a:stretch>
        </p:blipFill>
        <p:spPr>
          <a:xfrm>
            <a:off x="1895475" y="2815431"/>
            <a:ext cx="8401050" cy="2371725"/>
          </a:xfrm>
        </p:spPr>
      </p:pic>
    </p:spTree>
    <p:extLst>
      <p:ext uri="{BB962C8B-B14F-4D97-AF65-F5344CB8AC3E}">
        <p14:creationId xmlns:p14="http://schemas.microsoft.com/office/powerpoint/2010/main" val="255162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C68E-EC34-BC81-9E8F-74989AC34D9A}"/>
              </a:ext>
            </a:extLst>
          </p:cNvPr>
          <p:cNvSpPr>
            <a:spLocks noGrp="1"/>
          </p:cNvSpPr>
          <p:nvPr>
            <p:ph type="title"/>
          </p:nvPr>
        </p:nvSpPr>
        <p:spPr/>
        <p:txBody>
          <a:bodyPr/>
          <a:lstStyle/>
          <a:p>
            <a:r>
              <a:rPr lang="en-IN" dirty="0"/>
              <a:t>Problem</a:t>
            </a:r>
          </a:p>
        </p:txBody>
      </p:sp>
      <p:sp>
        <p:nvSpPr>
          <p:cNvPr id="3" name="Content Placeholder 2">
            <a:extLst>
              <a:ext uri="{FF2B5EF4-FFF2-40B4-BE49-F238E27FC236}">
                <a16:creationId xmlns:a16="http://schemas.microsoft.com/office/drawing/2014/main" id="{AE7B097A-5783-42E2-229D-DCE038311D98}"/>
              </a:ext>
            </a:extLst>
          </p:cNvPr>
          <p:cNvSpPr>
            <a:spLocks noGrp="1"/>
          </p:cNvSpPr>
          <p:nvPr>
            <p:ph idx="1"/>
          </p:nvPr>
        </p:nvSpPr>
        <p:spPr/>
        <p:txBody>
          <a:bodyPr/>
          <a:lstStyle/>
          <a:p>
            <a:r>
              <a:rPr lang="en-US" dirty="0"/>
              <a:t>A complex bandpass signal has a bandwidth of 200 kHz. What is the minimum sampling rate for this signal? </a:t>
            </a:r>
          </a:p>
          <a:p>
            <a:r>
              <a:rPr lang="en-US" dirty="0"/>
              <a:t>Solution </a:t>
            </a:r>
          </a:p>
          <a:p>
            <a:r>
              <a:rPr lang="en-US" dirty="0"/>
              <a:t>We cannot find the minimum sampling rate in this case because we do not know where the bandwidth starts or ends. We do not know the maximum frequency in the sig</a:t>
            </a:r>
            <a:endParaRPr lang="en-IN" dirty="0"/>
          </a:p>
        </p:txBody>
      </p:sp>
    </p:spTree>
    <p:extLst>
      <p:ext uri="{BB962C8B-B14F-4D97-AF65-F5344CB8AC3E}">
        <p14:creationId xmlns:p14="http://schemas.microsoft.com/office/powerpoint/2010/main" val="133927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3C4AE-C218-0186-E3BD-E14C516E5E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33EA74-AA3B-C996-9587-180A65AB67D8}"/>
              </a:ext>
            </a:extLst>
          </p:cNvPr>
          <p:cNvSpPr>
            <a:spLocks noGrp="1"/>
          </p:cNvSpPr>
          <p:nvPr>
            <p:ph idx="1"/>
          </p:nvPr>
        </p:nvSpPr>
        <p:spPr/>
        <p:txBody>
          <a:bodyPr/>
          <a:lstStyle/>
          <a:p>
            <a:r>
              <a:rPr lang="en-US" dirty="0"/>
              <a:t>A complex low-pass signal has a bandwidth of 200 kHz. What is the minimum sampling rate for this signal? </a:t>
            </a:r>
          </a:p>
          <a:p>
            <a:r>
              <a:rPr lang="en-US" dirty="0"/>
              <a:t>Solution </a:t>
            </a:r>
          </a:p>
          <a:p>
            <a:r>
              <a:rPr lang="en-US" dirty="0"/>
              <a:t>The bandwidth of a low-pass signal is between 0 and f, where f is the maximum frequency in the signal. Therefore, we can sample this signal at 2 times the highest frequency (200 kHz). The sampling rate is therefore 400,000 samples per second.</a:t>
            </a:r>
            <a:endParaRPr lang="en-IN" dirty="0"/>
          </a:p>
        </p:txBody>
      </p:sp>
    </p:spTree>
    <p:extLst>
      <p:ext uri="{BB962C8B-B14F-4D97-AF65-F5344CB8AC3E}">
        <p14:creationId xmlns:p14="http://schemas.microsoft.com/office/powerpoint/2010/main" val="999015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95BC2-A4CF-145F-FD19-7BB3EB48B1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4F5A73-5956-DA1A-E674-15E1EA84CC5F}"/>
              </a:ext>
            </a:extLst>
          </p:cNvPr>
          <p:cNvSpPr>
            <a:spLocks noGrp="1"/>
          </p:cNvSpPr>
          <p:nvPr>
            <p:ph idx="1"/>
          </p:nvPr>
        </p:nvSpPr>
        <p:spPr/>
        <p:txBody>
          <a:bodyPr>
            <a:normAutofit fontScale="32500" lnSpcReduction="20000"/>
          </a:bodyPr>
          <a:lstStyle/>
          <a:p>
            <a:pPr marL="0" indent="0">
              <a:lnSpc>
                <a:spcPct val="115000"/>
              </a:lnSpc>
              <a:spcBef>
                <a:spcPts val="1200"/>
              </a:spcBef>
              <a:spcAft>
                <a:spcPts val="300"/>
              </a:spcAft>
              <a:buNone/>
            </a:pPr>
            <a:r>
              <a:rPr lang="en-US" sz="3400" b="1" dirty="0">
                <a:solidFill>
                  <a:srgbClr val="000000"/>
                </a:solidFill>
                <a:effectLst/>
                <a:latin typeface="Times New Roman" panose="02020603050405020304" pitchFamily="18" charset="0"/>
              </a:rPr>
              <a:t>Quantizer</a:t>
            </a:r>
            <a:endParaRPr lang="en-IN" sz="3400" b="1" dirty="0">
              <a:effectLst/>
              <a:latin typeface="Cambria" panose="02040503050406030204" pitchFamily="18" charset="0"/>
            </a:endParaRPr>
          </a:p>
          <a:p>
            <a:pPr algn="just">
              <a:lnSpc>
                <a:spcPct val="115000"/>
              </a:lnSpc>
              <a:spcAft>
                <a:spcPts val="1000"/>
              </a:spcAft>
            </a:pPr>
            <a:r>
              <a:rPr lang="en-US" sz="3400" dirty="0">
                <a:effectLst/>
                <a:latin typeface="Times New Roman" panose="02020603050405020304" pitchFamily="18" charset="0"/>
                <a:ea typeface="Times New Roman" panose="02020603050405020304" pitchFamily="18" charset="0"/>
                <a:cs typeface="Times New Roman" panose="02020603050405020304" pitchFamily="18" charset="0"/>
              </a:rPr>
              <a:t>Quantizing is a process of reducing the excessive bits and confining the data. The sampled output when given to Quantizer, reduces the redundant bits and compresses the value.</a:t>
            </a:r>
          </a:p>
          <a:p>
            <a:pPr marL="0" indent="0" algn="just">
              <a:lnSpc>
                <a:spcPct val="115000"/>
              </a:lnSpc>
              <a:spcAft>
                <a:spcPts val="1000"/>
              </a:spcAft>
              <a:buNone/>
            </a:pPr>
            <a:r>
              <a:rPr lang="en-US" sz="3400" dirty="0">
                <a:latin typeface="Times New Roman" panose="02020603050405020304" pitchFamily="18" charset="0"/>
                <a:cs typeface="Times New Roman" panose="02020603050405020304" pitchFamily="18" charset="0"/>
              </a:rPr>
              <a:t>The following are the steps in quantization: </a:t>
            </a:r>
          </a:p>
          <a:p>
            <a:pPr marL="0" indent="0" algn="just">
              <a:lnSpc>
                <a:spcPct val="115000"/>
              </a:lnSpc>
              <a:spcAft>
                <a:spcPts val="1000"/>
              </a:spcAft>
              <a:buNone/>
            </a:pPr>
            <a:r>
              <a:rPr lang="en-US" sz="3400" dirty="0">
                <a:latin typeface="Times New Roman" panose="02020603050405020304" pitchFamily="18" charset="0"/>
                <a:cs typeface="Times New Roman" panose="02020603050405020304" pitchFamily="18" charset="0"/>
              </a:rPr>
              <a:t>1. We assume that the original analog signal has instantaneous amplitudes between </a:t>
            </a:r>
            <a:r>
              <a:rPr lang="en-US" sz="3400" dirty="0" err="1">
                <a:latin typeface="Times New Roman" panose="02020603050405020304" pitchFamily="18" charset="0"/>
                <a:cs typeface="Times New Roman" panose="02020603050405020304" pitchFamily="18" charset="0"/>
              </a:rPr>
              <a:t>Vmin</a:t>
            </a:r>
            <a:r>
              <a:rPr lang="en-US" sz="3400" dirty="0">
                <a:latin typeface="Times New Roman" panose="02020603050405020304" pitchFamily="18" charset="0"/>
                <a:cs typeface="Times New Roman" panose="02020603050405020304" pitchFamily="18" charset="0"/>
              </a:rPr>
              <a:t> and Vmax. </a:t>
            </a:r>
          </a:p>
          <a:p>
            <a:pPr marL="0" indent="0" algn="just">
              <a:lnSpc>
                <a:spcPct val="115000"/>
              </a:lnSpc>
              <a:spcAft>
                <a:spcPts val="1000"/>
              </a:spcAft>
              <a:buNone/>
            </a:pPr>
            <a:r>
              <a:rPr lang="en-US" sz="3400" dirty="0">
                <a:latin typeface="Times New Roman" panose="02020603050405020304" pitchFamily="18" charset="0"/>
                <a:cs typeface="Times New Roman" panose="02020603050405020304" pitchFamily="18" charset="0"/>
              </a:rPr>
              <a:t>2. We divide the range into L zones, each of height Δ (delta). </a:t>
            </a:r>
          </a:p>
          <a:p>
            <a:pPr marL="0" indent="0" algn="just">
              <a:lnSpc>
                <a:spcPct val="115000"/>
              </a:lnSpc>
              <a:spcAft>
                <a:spcPts val="1000"/>
              </a:spcAft>
              <a:buNone/>
            </a:pPr>
            <a:endParaRPr lang="en-US" sz="3400" dirty="0">
              <a:latin typeface="Times New Roman" panose="02020603050405020304" pitchFamily="18" charset="0"/>
              <a:cs typeface="Times New Roman" panose="02020603050405020304" pitchFamily="18" charset="0"/>
            </a:endParaRPr>
          </a:p>
          <a:p>
            <a:pPr marL="0" indent="0" algn="just">
              <a:lnSpc>
                <a:spcPct val="115000"/>
              </a:lnSpc>
              <a:spcAft>
                <a:spcPts val="1000"/>
              </a:spcAft>
              <a:buNone/>
            </a:pPr>
            <a:endParaRPr lang="en-US" sz="3400" dirty="0">
              <a:latin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3400" dirty="0">
                <a:latin typeface="Times New Roman" panose="02020603050405020304" pitchFamily="18" charset="0"/>
                <a:cs typeface="Times New Roman" panose="02020603050405020304" pitchFamily="18" charset="0"/>
              </a:rPr>
              <a:t>3. We assign quantized values of 0 to L − 1 to the midpoint of each zone. </a:t>
            </a:r>
          </a:p>
          <a:p>
            <a:pPr marL="0" indent="0" algn="just">
              <a:lnSpc>
                <a:spcPct val="115000"/>
              </a:lnSpc>
              <a:spcAft>
                <a:spcPts val="1000"/>
              </a:spcAft>
              <a:buNone/>
            </a:pPr>
            <a:r>
              <a:rPr lang="en-US" sz="3400" dirty="0">
                <a:latin typeface="Times New Roman" panose="02020603050405020304" pitchFamily="18" charset="0"/>
                <a:cs typeface="Times New Roman" panose="02020603050405020304" pitchFamily="18" charset="0"/>
              </a:rPr>
              <a:t>4. We approximate the value of the sample amplitude to the quantized values</a:t>
            </a:r>
            <a:endParaRPr lang="en-IN" sz="3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Bef>
                <a:spcPts val="1200"/>
              </a:spcBef>
              <a:spcAft>
                <a:spcPts val="300"/>
              </a:spcAft>
              <a:buNone/>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17E76CDD-7981-0987-9CD5-3C3BE06BE1B9}"/>
              </a:ext>
            </a:extLst>
          </p:cNvPr>
          <p:cNvPicPr>
            <a:picLocks noChangeAspect="1"/>
          </p:cNvPicPr>
          <p:nvPr/>
        </p:nvPicPr>
        <p:blipFill>
          <a:blip r:embed="rId2"/>
          <a:stretch>
            <a:fillRect/>
          </a:stretch>
        </p:blipFill>
        <p:spPr>
          <a:xfrm>
            <a:off x="2692076" y="4120243"/>
            <a:ext cx="2571750" cy="838200"/>
          </a:xfrm>
          <a:prstGeom prst="rect">
            <a:avLst/>
          </a:prstGeom>
        </p:spPr>
      </p:pic>
    </p:spTree>
    <p:extLst>
      <p:ext uri="{BB962C8B-B14F-4D97-AF65-F5344CB8AC3E}">
        <p14:creationId xmlns:p14="http://schemas.microsoft.com/office/powerpoint/2010/main" val="1927857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983</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vt:lpstr>
      <vt:lpstr>Times New Roman</vt:lpstr>
      <vt:lpstr>Office Theme</vt:lpstr>
      <vt:lpstr>Pulse Code Modulation and Delta Modulation</vt:lpstr>
      <vt:lpstr>ANALOG-TO-DIGITAL CONVERSION </vt:lpstr>
      <vt:lpstr>Pulse Code Modulation (PCM) </vt:lpstr>
      <vt:lpstr>PowerPoint Presentation</vt:lpstr>
      <vt:lpstr>PowerPoint Presentation</vt:lpstr>
      <vt:lpstr>PowerPoint Presentation</vt:lpstr>
      <vt:lpstr>Problem</vt:lpstr>
      <vt:lpstr>PowerPoint Presentation</vt:lpstr>
      <vt:lpstr>PowerPoint Presentation</vt:lpstr>
      <vt:lpstr>PowerPoint Presentation</vt:lpstr>
      <vt:lpstr>PowerPoint Presentation</vt:lpstr>
      <vt:lpstr>Delta Modulation (DM)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christeena003@gmail.com</dc:creator>
  <cp:lastModifiedBy>christeena003@gmail.com</cp:lastModifiedBy>
  <cp:revision>2</cp:revision>
  <dcterms:created xsi:type="dcterms:W3CDTF">2023-03-09T13:41:16Z</dcterms:created>
  <dcterms:modified xsi:type="dcterms:W3CDTF">2023-03-09T15:50:32Z</dcterms:modified>
</cp:coreProperties>
</file>