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7"/>
  </p:notesMasterIdLst>
  <p:sldIdLst>
    <p:sldId id="510" r:id="rId2"/>
    <p:sldId id="465" r:id="rId3"/>
    <p:sldId id="466" r:id="rId4"/>
    <p:sldId id="467" r:id="rId5"/>
    <p:sldId id="468" r:id="rId6"/>
    <p:sldId id="469"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2"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506" r:id="rId36"/>
    <p:sldId id="500" r:id="rId37"/>
    <p:sldId id="501" r:id="rId38"/>
    <p:sldId id="502" r:id="rId39"/>
    <p:sldId id="503" r:id="rId40"/>
    <p:sldId id="463"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61" r:id="rId82"/>
    <p:sldId id="462"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354" r:id="rId112"/>
    <p:sldId id="355" r:id="rId113"/>
    <p:sldId id="356" r:id="rId114"/>
    <p:sldId id="357" r:id="rId115"/>
    <p:sldId id="358" r:id="rId116"/>
    <p:sldId id="507" r:id="rId117"/>
    <p:sldId id="508" r:id="rId118"/>
    <p:sldId id="360" r:id="rId119"/>
    <p:sldId id="361" r:id="rId120"/>
    <p:sldId id="509" r:id="rId121"/>
    <p:sldId id="363" r:id="rId122"/>
    <p:sldId id="364" r:id="rId123"/>
    <p:sldId id="365" r:id="rId124"/>
    <p:sldId id="366"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384" r:id="rId143"/>
    <p:sldId id="385" r:id="rId144"/>
    <p:sldId id="386" r:id="rId145"/>
    <p:sldId id="387" r:id="rId146"/>
    <p:sldId id="388" r:id="rId147"/>
    <p:sldId id="389"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10" r:id="rId169"/>
    <p:sldId id="411" r:id="rId170"/>
    <p:sldId id="412" r:id="rId171"/>
    <p:sldId id="413" r:id="rId172"/>
    <p:sldId id="414" r:id="rId173"/>
    <p:sldId id="415" r:id="rId174"/>
    <p:sldId id="416" r:id="rId175"/>
    <p:sldId id="417" r:id="rId17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973074D-2DAB-4032-9F19-082B702F71A3}" type="datetimeFigureOut">
              <a:rPr lang="en-US"/>
              <a:pPr>
                <a:defRPr/>
              </a:pPr>
              <a:t>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B2E044C4-7C33-4CDC-84CB-E2F39549C20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bwMode="auto">
          <a:noFill/>
          <a:ln>
            <a:miter lim="800000"/>
            <a:headEnd/>
            <a:tailEnd/>
          </a:ln>
        </p:spPr>
        <p:txBody>
          <a:bodyPr/>
          <a:lstStyle/>
          <a:p>
            <a:fld id="{6B6B32CB-8A6E-42D5-810F-3A324431D8A6}" type="slidenum">
              <a:rPr lang="en-US" altLang="en-US"/>
              <a:pPr/>
              <a:t>2</a:t>
            </a:fld>
            <a:endParaRPr lang="en-US" altLang="en-US"/>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08AAC8A1-A507-471E-90E8-70FADFAA5BFF}" type="slidenum">
              <a:rPr lang="en-US" altLang="en-US"/>
              <a:pPr/>
              <a:t>15</a:t>
            </a:fld>
            <a:endParaRPr lang="en-US" altLang="en-US"/>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a:lstStyle/>
          <a:p>
            <a:fld id="{32C60BC1-B73D-485A-90F6-199CC93A99DF}" type="slidenum">
              <a:rPr lang="en-US" altLang="en-US"/>
              <a:pPr/>
              <a:t>16</a:t>
            </a:fld>
            <a:endParaRPr lang="en-US" altLang="en-US"/>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a:lstStyle/>
          <a:p>
            <a:fld id="{8AB9DAD7-EF0D-46FC-AAB4-AE81F080934B}" type="slidenum">
              <a:rPr lang="en-US" altLang="en-US"/>
              <a:pPr/>
              <a:t>17</a:t>
            </a:fld>
            <a:endParaRPr lang="en-US" altLang="en-US"/>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ln>
            <a:miter lim="800000"/>
            <a:headEnd/>
            <a:tailEnd/>
          </a:ln>
        </p:spPr>
        <p:txBody>
          <a:bodyPr/>
          <a:lstStyle/>
          <a:p>
            <a:fld id="{2D9CF294-E24D-4E2D-951E-6B4373968971}" type="slidenum">
              <a:rPr lang="en-US" altLang="en-US"/>
              <a:pPr/>
              <a:t>18</a:t>
            </a:fld>
            <a:endParaRPr lang="en-US" altLang="en-US"/>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ln>
            <a:miter lim="800000"/>
            <a:headEnd/>
            <a:tailEnd/>
          </a:ln>
        </p:spPr>
        <p:txBody>
          <a:bodyPr/>
          <a:lstStyle/>
          <a:p>
            <a:fld id="{EEBC89ED-1C6E-48E1-896A-F1EA96BCDB69}" type="slidenum">
              <a:rPr lang="en-US" altLang="en-US"/>
              <a:pPr/>
              <a:t>19</a:t>
            </a:fld>
            <a:endParaRPr lang="en-US" alt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a:lstStyle/>
          <a:p>
            <a:fld id="{C635BE13-993A-465E-BAD4-257A479F1528}" type="slidenum">
              <a:rPr lang="en-US" altLang="en-US"/>
              <a:pPr/>
              <a:t>20</a:t>
            </a:fld>
            <a:endParaRPr lang="en-US" altLang="en-US"/>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a:lstStyle/>
          <a:p>
            <a:fld id="{7765E391-2C7A-4889-92FC-BA0051998BFB}" type="slidenum">
              <a:rPr lang="en-US" altLang="en-US"/>
              <a:pPr/>
              <a:t>21</a:t>
            </a:fld>
            <a:endParaRPr lang="en-US" altLang="en-US"/>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a:lstStyle/>
          <a:p>
            <a:fld id="{14E2EED7-84B8-4D1C-B240-7213DD987CD5}" type="slidenum">
              <a:rPr lang="en-US" altLang="en-US"/>
              <a:pPr/>
              <a:t>22</a:t>
            </a:fld>
            <a:endParaRPr lang="en-US" alt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35F6C7B6-08B3-4290-BB82-2696E49285CC}" type="slidenum">
              <a:rPr lang="en-US" altLang="en-US"/>
              <a:pPr/>
              <a:t>23</a:t>
            </a:fld>
            <a:endParaRPr lang="en-US" alt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07A83D85-A71B-4AD7-BFA3-568931EBA30E}" type="slidenum">
              <a:rPr lang="en-US" altLang="en-US"/>
              <a:pPr/>
              <a:t>24</a:t>
            </a:fld>
            <a:endParaRPr lang="en-US" alt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a:lstStyle/>
          <a:p>
            <a:fld id="{9088FA72-5DE8-4FA5-BEA6-080079B52CAD}" type="slidenum">
              <a:rPr lang="en-US" altLang="en-US"/>
              <a:pPr/>
              <a:t>3</a:t>
            </a:fld>
            <a:endParaRPr lang="en-US" altLang="en-US"/>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A0A213D5-5157-47ED-ACCF-63E1A8C156A8}" type="slidenum">
              <a:rPr lang="en-US" altLang="en-US"/>
              <a:pPr/>
              <a:t>25</a:t>
            </a:fld>
            <a:endParaRPr lang="en-US" alt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6546A771-0905-43DF-A6F3-3671C2B7D9FE}" type="slidenum">
              <a:rPr lang="en-US" altLang="en-US"/>
              <a:pPr/>
              <a:t>26</a:t>
            </a:fld>
            <a:endParaRPr lang="en-US" alt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112A2F-D7D6-401C-B6ED-2B88CD921898}" type="slidenum">
              <a:rPr lang="en-US" altLang="en-US"/>
              <a:pPr/>
              <a:t>27</a:t>
            </a:fld>
            <a:endParaRPr lang="en-US" alt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a:lstStyle/>
          <a:p>
            <a:fld id="{81373B4A-B0E7-432A-8648-B771B8B86217}" type="slidenum">
              <a:rPr lang="en-US" altLang="en-US"/>
              <a:pPr/>
              <a:t>28</a:t>
            </a:fld>
            <a:endParaRPr lang="en-US" alt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a:lstStyle/>
          <a:p>
            <a:fld id="{36EA6659-3CC6-48FF-AC0A-ED527EFD623A}" type="slidenum">
              <a:rPr lang="en-US" altLang="en-US"/>
              <a:pPr/>
              <a:t>29</a:t>
            </a:fld>
            <a:endParaRPr lang="en-US" alt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5C553FE2-D9E9-4B8C-A8EC-9BD129585F0C}" type="slidenum">
              <a:rPr lang="en-US" altLang="en-US"/>
              <a:pPr/>
              <a:t>30</a:t>
            </a:fld>
            <a:endParaRPr lang="en-US" alt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a:lstStyle/>
          <a:p>
            <a:fld id="{82CE64CF-1002-4977-AC71-F7FB3ACBC7B7}" type="slidenum">
              <a:rPr lang="en-US" altLang="en-US"/>
              <a:pPr/>
              <a:t>31</a:t>
            </a:fld>
            <a:endParaRPr lang="en-US" alt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E58204F1-C82A-45D0-8F81-4B278AEEF013}" type="slidenum">
              <a:rPr lang="en-US" altLang="en-US"/>
              <a:pPr/>
              <a:t>32</a:t>
            </a:fld>
            <a:endParaRPr lang="en-US" alt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E0B45DD9-CBBB-41E6-B2BB-EB2B50F354CE}" type="slidenum">
              <a:rPr lang="en-US" altLang="en-US"/>
              <a:pPr/>
              <a:t>33</a:t>
            </a:fld>
            <a:endParaRPr lang="en-US" alt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fld id="{F06757A9-0F6E-4B8A-B271-0375117189E1}" type="slidenum">
              <a:rPr lang="en-US" altLang="en-US"/>
              <a:pPr/>
              <a:t>34</a:t>
            </a:fld>
            <a:endParaRPr lang="en-US" altLang="en-US"/>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ln>
            <a:miter lim="800000"/>
            <a:headEnd/>
            <a:tailEnd/>
          </a:ln>
        </p:spPr>
        <p:txBody>
          <a:bodyPr/>
          <a:lstStyle/>
          <a:p>
            <a:fld id="{9F0EE1FF-9353-433C-B41F-58908184589F}" type="slidenum">
              <a:rPr lang="en-US" altLang="en-US"/>
              <a:pPr/>
              <a:t>4</a:t>
            </a:fld>
            <a:endParaRPr lang="en-US" altLang="en-US"/>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a:lstStyle/>
          <a:p>
            <a:fld id="{86877F5D-BE14-4B82-BE79-18601F9B022E}" type="slidenum">
              <a:rPr lang="en-US" altLang="en-US"/>
              <a:pPr/>
              <a:t>36</a:t>
            </a:fld>
            <a:endParaRPr lang="en-US" alt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37F94D75-5038-4F24-92D9-8F293D2F0873}" type="slidenum">
              <a:rPr lang="en-US" altLang="en-US"/>
              <a:pPr/>
              <a:t>37</a:t>
            </a:fld>
            <a:endParaRPr lang="en-US" alt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DBA15694-C0C3-4AF6-9E13-7313C5D67E2A}" type="slidenum">
              <a:rPr lang="en-US" altLang="en-US"/>
              <a:pPr/>
              <a:t>38</a:t>
            </a:fld>
            <a:endParaRPr lang="en-US" alt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7FBCE11D-39EC-4597-91EB-32AD0350CFFA}" type="slidenum">
              <a:rPr lang="en-US" altLang="en-US"/>
              <a:pPr/>
              <a:t>39</a:t>
            </a:fld>
            <a:endParaRPr lang="en-US" alt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452" name="Slide Number Placeholder 3"/>
          <p:cNvSpPr>
            <a:spLocks noGrp="1"/>
          </p:cNvSpPr>
          <p:nvPr>
            <p:ph type="sldNum" sz="quarter" idx="5"/>
          </p:nvPr>
        </p:nvSpPr>
        <p:spPr bwMode="auto">
          <a:noFill/>
          <a:ln>
            <a:miter lim="800000"/>
            <a:headEnd/>
            <a:tailEnd/>
          </a:ln>
        </p:spPr>
        <p:txBody>
          <a:bodyPr/>
          <a:lstStyle/>
          <a:p>
            <a:fld id="{D3A66B30-E590-4D13-8CE9-5876BB881301}" type="slidenum">
              <a:rPr lang="en-US" altLang="en-US"/>
              <a:pPr/>
              <a:t>64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6500" name="Slide Number Placeholder 3"/>
          <p:cNvSpPr>
            <a:spLocks noGrp="1"/>
          </p:cNvSpPr>
          <p:nvPr>
            <p:ph type="sldNum" sz="quarter" idx="5"/>
          </p:nvPr>
        </p:nvSpPr>
        <p:spPr bwMode="auto">
          <a:noFill/>
          <a:ln>
            <a:miter lim="800000"/>
            <a:headEnd/>
            <a:tailEnd/>
          </a:ln>
        </p:spPr>
        <p:txBody>
          <a:bodyPr/>
          <a:lstStyle/>
          <a:p>
            <a:fld id="{C7EFEAE8-3F55-4383-B499-FA593B2F88BC}" type="slidenum">
              <a:rPr lang="en-US" altLang="en-US"/>
              <a:pPr/>
              <a:t>65</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15716" name="Slide Number Placeholder 3"/>
          <p:cNvSpPr>
            <a:spLocks noGrp="1"/>
          </p:cNvSpPr>
          <p:nvPr>
            <p:ph type="sldNum" sz="quarter" idx="5"/>
          </p:nvPr>
        </p:nvSpPr>
        <p:spPr bwMode="auto">
          <a:noFill/>
          <a:ln>
            <a:miter lim="800000"/>
            <a:headEnd/>
            <a:tailEnd/>
          </a:ln>
        </p:spPr>
        <p:txBody>
          <a:bodyPr/>
          <a:lstStyle/>
          <a:p>
            <a:fld id="{70AA63E4-46D3-406E-B3DB-DC8CFF4E3242}" type="slidenum">
              <a:rPr lang="en-US" altLang="en-US"/>
              <a:pPr/>
              <a:t>73</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
        <p:nvSpPr>
          <p:cNvPr id="172036" name="Slide Number Placeholder 3"/>
          <p:cNvSpPr>
            <a:spLocks noGrp="1"/>
          </p:cNvSpPr>
          <p:nvPr>
            <p:ph type="sldNum" sz="quarter" idx="5"/>
          </p:nvPr>
        </p:nvSpPr>
        <p:spPr bwMode="auto">
          <a:noFill/>
          <a:ln>
            <a:miter lim="800000"/>
            <a:headEnd/>
            <a:tailEnd/>
          </a:ln>
        </p:spPr>
        <p:txBody>
          <a:bodyPr/>
          <a:lstStyle/>
          <a:p>
            <a:fld id="{6FF4E2F8-4459-42D9-A11B-B639B094E1A6}" type="slidenum">
              <a:rPr lang="en-US" altLang="en-US"/>
              <a:pPr/>
              <a:t>128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bwMode="auto">
          <a:noFill/>
          <a:ln>
            <a:miter lim="800000"/>
            <a:headEnd/>
            <a:tailEnd/>
          </a:ln>
        </p:spPr>
        <p:txBody>
          <a:bodyPr/>
          <a:lstStyle/>
          <a:p>
            <a:fld id="{6C3B9EDB-C025-4271-AF1E-394FFF6B9885}" type="slidenum">
              <a:rPr lang="en-US" altLang="en-US">
                <a:solidFill>
                  <a:srgbClr val="000000"/>
                </a:solidFill>
                <a:latin typeface="Times New Roman" pitchFamily="18" charset="0"/>
              </a:rPr>
              <a:pPr/>
              <a:t>151</a:t>
            </a:fld>
            <a:endParaRPr lang="en-US" altLang="en-US">
              <a:solidFill>
                <a:srgbClr val="000000"/>
              </a:solidFill>
              <a:latin typeface="Times New Roman" pitchFamily="18" charset="0"/>
            </a:endParaRPr>
          </a:p>
        </p:txBody>
      </p:sp>
      <p:sp>
        <p:nvSpPr>
          <p:cNvPr id="196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6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bwMode="auto">
          <a:noFill/>
          <a:ln>
            <a:miter lim="800000"/>
            <a:headEnd/>
            <a:tailEnd/>
          </a:ln>
        </p:spPr>
        <p:txBody>
          <a:bodyPr/>
          <a:lstStyle/>
          <a:p>
            <a:fld id="{5001CE00-E9D4-4B1C-82A5-116048800995}" type="slidenum">
              <a:rPr lang="en-US" altLang="en-US">
                <a:solidFill>
                  <a:srgbClr val="000000"/>
                </a:solidFill>
                <a:latin typeface="Times New Roman" pitchFamily="18" charset="0"/>
              </a:rPr>
              <a:pPr/>
              <a:t>157</a:t>
            </a:fld>
            <a:endParaRPr lang="en-US" altLang="en-US">
              <a:solidFill>
                <a:srgbClr val="000000"/>
              </a:solidFill>
              <a:latin typeface="Times New Roman" pitchFamily="18" charset="0"/>
            </a:endParaRPr>
          </a:p>
        </p:txBody>
      </p:sp>
      <p:sp>
        <p:nvSpPr>
          <p:cNvPr id="203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a:lstStyle/>
          <a:p>
            <a:fld id="{37929207-5E96-4FEC-A5B0-AC0B7FF74EF4}" type="slidenum">
              <a:rPr lang="en-US" altLang="en-US"/>
              <a:pPr/>
              <a:t>9</a:t>
            </a:fld>
            <a:endParaRPr lang="en-US" alt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bwMode="auto">
          <a:noFill/>
          <a:ln>
            <a:miter lim="800000"/>
            <a:headEnd/>
            <a:tailEnd/>
          </a:ln>
        </p:spPr>
        <p:txBody>
          <a:bodyPr/>
          <a:lstStyle/>
          <a:p>
            <a:fld id="{1B504188-BD88-44E3-8129-DDA43221A53C}" type="slidenum">
              <a:rPr lang="en-US" altLang="en-US">
                <a:solidFill>
                  <a:srgbClr val="000000"/>
                </a:solidFill>
                <a:latin typeface="Arial" charset="0"/>
              </a:rPr>
              <a:pPr/>
              <a:t>164</a:t>
            </a:fld>
            <a:endParaRPr lang="en-US" altLang="en-US">
              <a:solidFill>
                <a:srgbClr val="000000"/>
              </a:solidFill>
              <a:latin typeface="Arial" charset="0"/>
            </a:endParaRPr>
          </a:p>
        </p:txBody>
      </p:sp>
      <p:sp>
        <p:nvSpPr>
          <p:cNvPr id="211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19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r>
              <a:rPr lang="en-US" altLang="en-US">
                <a:latin typeface="Times" pitchFamily="1" charset="0"/>
              </a:rPr>
              <a:t>Optical fiber transmits a signal-encoded beam of light by means of </a:t>
            </a:r>
            <a:r>
              <a:rPr lang="en-US" altLang="en-US" b="1">
                <a:latin typeface="Times" pitchFamily="1" charset="0"/>
              </a:rPr>
              <a:t>total internal reflection</a:t>
            </a:r>
            <a:r>
              <a:rPr lang="en-US" altLang="en-US">
                <a:latin typeface="Times" pitchFamily="1" charset="0"/>
              </a:rPr>
              <a:t>. Total internal reflection can occur in any transparent medium that has a higher index of refraction than the surrounding medium. In effect, the optical fiber acts as a waveguide for frequencies in the range of about 10</a:t>
            </a:r>
            <a:r>
              <a:rPr lang="en-US" altLang="en-US" baseline="30000">
                <a:latin typeface="Times" pitchFamily="1" charset="0"/>
              </a:rPr>
              <a:t>14</a:t>
            </a:r>
            <a:r>
              <a:rPr lang="en-US" altLang="en-US">
                <a:latin typeface="Times" pitchFamily="1" charset="0"/>
              </a:rPr>
              <a:t> to 10</a:t>
            </a:r>
            <a:r>
              <a:rPr lang="en-US" altLang="en-US" baseline="30000">
                <a:latin typeface="Times" pitchFamily="1" charset="0"/>
              </a:rPr>
              <a:t>15</a:t>
            </a:r>
            <a:r>
              <a:rPr lang="en-US" altLang="en-US">
                <a:latin typeface="Times" pitchFamily="1" charset="0"/>
              </a:rPr>
              <a:t> Hertz; this covers portions of the infrared and visible spectra.</a:t>
            </a:r>
          </a:p>
          <a:p>
            <a:pPr>
              <a:spcBef>
                <a:spcPct val="0"/>
              </a:spcBef>
            </a:pPr>
            <a:r>
              <a:rPr lang="en-US" altLang="en-US">
                <a:latin typeface="Times" pitchFamily="1" charset="0"/>
              </a:rPr>
              <a:t>	Two different types of light source are used in fiber optic systems: the light-emitting diode (LED) and the injection laser diode (ILD). Both are semiconductor devices that emit a beam of light when a voltage is applied. The LED is less costly, operates over a greater temperature range, and has a longer operational life. The ILD, which operates on the laser principle, is more efficient and can sustain greater data rates.</a:t>
            </a:r>
          </a:p>
          <a:p>
            <a:pPr>
              <a:spcBef>
                <a:spcPct val="0"/>
              </a:spcBef>
            </a:pPr>
            <a:r>
              <a:rPr lang="en-US" altLang="en-US">
                <a:latin typeface="Times" pitchFamily="1" charset="0"/>
              </a:rPr>
              <a:t>	There is a relationship among the wavelength employed, the type of transmission, and the achievable data rate. Both single mode and multimode can support several different wavelengths of light and can employ laser or LED light sources.</a:t>
            </a:r>
          </a:p>
          <a:p>
            <a:pPr>
              <a:spcBef>
                <a:spcPct val="0"/>
              </a:spcBef>
            </a:pPr>
            <a:endParaRPr lang="en-US" altLang="en-US">
              <a:latin typeface="Times"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a:lstStyle/>
          <a:p>
            <a:fld id="{02E5B99C-FF6F-43F3-921D-C0E621CFD339}" type="slidenum">
              <a:rPr lang="en-US" altLang="en-US"/>
              <a:pPr/>
              <a:t>10</a:t>
            </a:fld>
            <a:endParaRPr lang="en-US" altLang="en-US"/>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03D0C608-06AE-42D4-BFB2-CBCA598E7DFE}" type="slidenum">
              <a:rPr lang="en-US" altLang="en-US"/>
              <a:pPr/>
              <a:t>11</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a:lstStyle/>
          <a:p>
            <a:fld id="{73EC4172-52A4-48D9-A356-7D646AF81D22}" type="slidenum">
              <a:rPr lang="en-US" altLang="en-US"/>
              <a:pPr/>
              <a:t>12</a:t>
            </a:fld>
            <a:endParaRPr lang="en-US" alt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56F96FDA-8CE8-4684-839B-D829CDF72694}" type="slidenum">
              <a:rPr lang="en-US" altLang="en-US"/>
              <a:pPr/>
              <a:t>13</a:t>
            </a:fld>
            <a:endParaRPr lang="en-US" alt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0F914E20-B8D6-4004-8072-2D26743E655C}" type="slidenum">
              <a:rPr lang="en-US" altLang="en-US"/>
              <a:pPr/>
              <a:t>14</a:t>
            </a:fld>
            <a:endParaRPr lang="en-US" altLang="en-US"/>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5F84EEA-7640-410E-8525-2340AA0EDAFF}" type="datetime1">
              <a:rPr lang="en-US"/>
              <a:pPr>
                <a:defRPr/>
              </a:pPr>
              <a:t>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BE046DA-2B96-4015-BB25-81E1F750F1E1}"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B4EF474-6504-41E6-8B2F-54B7DD980D22}" type="datetime1">
              <a:rPr lang="en-US"/>
              <a:pPr>
                <a:defRPr/>
              </a:pPr>
              <a:t>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CE7B368-2D0F-4933-BE3F-B0E75EF47DA3}"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B6CE408-F4AB-4E7F-BF67-2089AA1FA1AA}" type="datetime1">
              <a:rPr lang="en-US"/>
              <a:pPr>
                <a:defRPr/>
              </a:pPr>
              <a:t>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32B2DD9-623D-4726-B698-F0BAED2641E3}"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73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7F8B324B-89FA-4CAA-87E3-9CB79DF721C5}"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8649974-2133-4A4A-8D9C-052FA16C4C1F}" type="datetime1">
              <a:rPr lang="en-US"/>
              <a:pPr>
                <a:defRPr/>
              </a:pPr>
              <a:t>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CB04F9B-F72B-4965-8AC6-B40ED05783F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C7135F6-27B3-400C-A70D-B1578631FECE}" type="datetime1">
              <a:rPr lang="en-US"/>
              <a:pPr>
                <a:defRPr/>
              </a:pPr>
              <a:t>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8622A17-1026-470F-A55F-D51E188DA5FF}"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331FDA7-D3CA-4CA8-9793-8CE115531EDB}" type="datetime1">
              <a:rPr lang="en-US"/>
              <a:pPr>
                <a:defRPr/>
              </a:pPr>
              <a:t>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B9B05D4-B8E2-4B80-8DF3-0F94A077A4F2}"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DF859F1-A461-447D-8696-3C56D098213D}" type="datetime1">
              <a:rPr lang="en-US"/>
              <a:pPr>
                <a:defRPr/>
              </a:pPr>
              <a:t>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48FBE9E-A2D6-4742-A767-FEA6A78E85EA}"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B29C624-5000-4FA5-85B7-F8E9C3084181}" type="datetime1">
              <a:rPr lang="en-US"/>
              <a:pPr>
                <a:defRPr/>
              </a:pPr>
              <a:t>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D92BEFA-0EFA-4E12-9F78-ADEA81898A9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FF9E6D3-A49C-4729-BB0A-56EE530CF892}" type="datetime1">
              <a:rPr lang="en-US"/>
              <a:pPr>
                <a:defRPr/>
              </a:pPr>
              <a:t>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44F3F02F-C420-4178-A8F9-F11E30863E96}"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802CAC-C464-4E9B-917E-9BB767EDE856}" type="datetime1">
              <a:rPr lang="en-US"/>
              <a:pPr>
                <a:defRPr/>
              </a:pPr>
              <a:t>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C297B8-52D0-41C0-8FB8-55A3356F4343}"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68D6A6-8483-4079-8EA2-48984CC75ADF}" type="datetime1">
              <a:rPr lang="en-US"/>
              <a:pPr>
                <a:defRPr/>
              </a:pPr>
              <a:t>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CE8FA54-D886-4407-8E15-ECE27C18D9BE}"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6BCBBB0-68A5-4C3C-9C9A-AD59FBF05701}" type="datetime1">
              <a:rPr lang="en-US"/>
              <a:pPr>
                <a:defRPr/>
              </a:pPr>
              <a:t>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B7227BAC-AB92-40B5-A07A-491BFB740ED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2.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0.wmf"/></Relationships>
</file>

<file path=ppt/slides/_rels/slide1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6.w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09850F-AB08-4C57-AA2A-335F0AB77919}"/>
              </a:ext>
            </a:extLst>
          </p:cNvPr>
          <p:cNvSpPr>
            <a:spLocks noGrp="1"/>
          </p:cNvSpPr>
          <p:nvPr>
            <p:ph idx="1"/>
          </p:nvPr>
        </p:nvSpPr>
        <p:spPr>
          <a:xfrm>
            <a:off x="457200" y="736107"/>
            <a:ext cx="8229600" cy="6121893"/>
          </a:xfrm>
        </p:spPr>
        <p:txBody>
          <a:bodyPr/>
          <a:lstStyle/>
          <a:p>
            <a:pPr marL="0" indent="0" algn="ctr">
              <a:buNone/>
            </a:pPr>
            <a:endParaRPr lang="en-US" altLang="en-US" sz="3200" b="1" dirty="0">
              <a:latin typeface="Times New Roman" pitchFamily="18" charset="0"/>
              <a:cs typeface="Times New Roman" pitchFamily="18" charset="0"/>
            </a:endParaRPr>
          </a:p>
          <a:p>
            <a:pPr marL="0" indent="0" algn="ctr">
              <a:buNone/>
            </a:pPr>
            <a:r>
              <a:rPr lang="en-US" altLang="en-US" sz="2800" b="1" dirty="0">
                <a:latin typeface="Times New Roman" pitchFamily="18" charset="0"/>
                <a:cs typeface="Times New Roman" pitchFamily="18" charset="0"/>
              </a:rPr>
              <a:t>18CSS202J- COMPUTER COMMUNICATION </a:t>
            </a:r>
          </a:p>
          <a:p>
            <a:pPr marL="0" indent="0" algn="ctr">
              <a:buNone/>
            </a:pPr>
            <a:r>
              <a:rPr lang="en-US" u="sng" dirty="0">
                <a:latin typeface="Times New Roman" panose="02020603050405020304" pitchFamily="18" charset="0"/>
                <a:cs typeface="Times New Roman" panose="02020603050405020304" pitchFamily="18" charset="0"/>
              </a:rPr>
              <a:t>UNIT III</a:t>
            </a:r>
          </a:p>
          <a:p>
            <a:r>
              <a:rPr lang="en-US" sz="2800" dirty="0">
                <a:latin typeface="Times New Roman" panose="02020603050405020304" pitchFamily="18" charset="0"/>
                <a:cs typeface="Times New Roman" panose="02020603050405020304" pitchFamily="18" charset="0"/>
              </a:rPr>
              <a:t>Line Coding Schemes: Unipolar, Polar and Bipolar.</a:t>
            </a:r>
          </a:p>
          <a:p>
            <a:r>
              <a:rPr lang="en-US" sz="2800" dirty="0">
                <a:latin typeface="Times New Roman" panose="02020603050405020304" pitchFamily="18" charset="0"/>
                <a:cs typeface="Times New Roman" panose="02020603050405020304" pitchFamily="18" charset="0"/>
              </a:rPr>
              <a:t>Amplitude Shift Keying Technique, Frequency Shift Keying Technique and Phase Shift Keying Technique</a:t>
            </a:r>
          </a:p>
          <a:p>
            <a:r>
              <a:rPr lang="en-US" sz="2800" dirty="0">
                <a:latin typeface="Times New Roman" panose="02020603050405020304" pitchFamily="18" charset="0"/>
                <a:cs typeface="Times New Roman" panose="02020603050405020304" pitchFamily="18" charset="0"/>
              </a:rPr>
              <a:t>Pulse Code Modulation, Delta Modulation</a:t>
            </a:r>
          </a:p>
          <a:p>
            <a:r>
              <a:rPr lang="en-US" sz="2800" dirty="0">
                <a:latin typeface="Times New Roman" panose="02020603050405020304" pitchFamily="18" charset="0"/>
                <a:cs typeface="Times New Roman" panose="02020603050405020304" pitchFamily="18" charset="0"/>
              </a:rPr>
              <a:t>Frequency division multiplexing, time division multiplexing and wavelength </a:t>
            </a:r>
            <a:r>
              <a:rPr lang="en-US" sz="2800">
                <a:latin typeface="Times New Roman" panose="02020603050405020304" pitchFamily="18" charset="0"/>
                <a:cs typeface="Times New Roman" panose="02020603050405020304" pitchFamily="18" charset="0"/>
              </a:rPr>
              <a:t>division multiplexing</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Guided Media: Twisted pair, coaxial and Fiber optic cables.</a:t>
            </a:r>
          </a:p>
          <a:p>
            <a:r>
              <a:rPr lang="en-US" sz="2800" dirty="0">
                <a:latin typeface="Times New Roman" panose="02020603050405020304" pitchFamily="18" charset="0"/>
                <a:cs typeface="Times New Roman" panose="02020603050405020304" pitchFamily="18" charset="0"/>
              </a:rPr>
              <a:t>Unguided Media: Radio waves, Microwaves and Infrared.</a:t>
            </a:r>
          </a:p>
          <a:p>
            <a:endParaRPr lang="en-US" dirty="0"/>
          </a:p>
          <a:p>
            <a:endParaRPr lang="en-US" dirty="0"/>
          </a:p>
          <a:p>
            <a:pPr marL="0" indent="0">
              <a:buNone/>
            </a:pPr>
            <a:endParaRPr lang="en-IN" dirty="0"/>
          </a:p>
        </p:txBody>
      </p:sp>
      <p:pic>
        <p:nvPicPr>
          <p:cNvPr id="4" name="Picture 6" descr="download.png">
            <a:extLst>
              <a:ext uri="{FF2B5EF4-FFF2-40B4-BE49-F238E27FC236}">
                <a16:creationId xmlns:a16="http://schemas.microsoft.com/office/drawing/2014/main" xmlns="" id="{6982D30F-E537-4D1A-B016-03DF2EBEB9ED}"/>
              </a:ext>
            </a:extLst>
          </p:cNvPr>
          <p:cNvPicPr>
            <a:picLocks noChangeAspect="1"/>
          </p:cNvPicPr>
          <p:nvPr/>
        </p:nvPicPr>
        <p:blipFill>
          <a:blip r:embed="rId2"/>
          <a:srcRect/>
          <a:stretch>
            <a:fillRect/>
          </a:stretch>
        </p:blipFill>
        <p:spPr bwMode="auto">
          <a:xfrm>
            <a:off x="152400" y="48154"/>
            <a:ext cx="1981200" cy="1127598"/>
          </a:xfrm>
          <a:prstGeom prst="rect">
            <a:avLst/>
          </a:prstGeom>
          <a:noFill/>
          <a:ln w="9525">
            <a:noFill/>
            <a:miter lim="800000"/>
            <a:headEnd/>
            <a:tailEnd/>
          </a:ln>
        </p:spPr>
      </p:pic>
    </p:spTree>
    <p:extLst>
      <p:ext uri="{BB962C8B-B14F-4D97-AF65-F5344CB8AC3E}">
        <p14:creationId xmlns:p14="http://schemas.microsoft.com/office/powerpoint/2010/main" xmlns="" val="304883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8A977C6E-1BE5-4305-9E61-5B7F77BA217D}" type="slidenum">
              <a:rPr lang="en-US" altLang="en-US"/>
              <a:pPr algn="l"/>
              <a:t>10</a:t>
            </a:fld>
            <a:endParaRPr lang="en-US" altLang="en-US"/>
          </a:p>
        </p:txBody>
      </p:sp>
      <p:sp>
        <p:nvSpPr>
          <p:cNvPr id="184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184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18437" name="Rectangle 9"/>
          <p:cNvSpPr>
            <a:spLocks noChangeArrowheads="1"/>
          </p:cNvSpPr>
          <p:nvPr/>
        </p:nvSpPr>
        <p:spPr bwMode="auto">
          <a:xfrm>
            <a:off x="228600" y="1143000"/>
            <a:ext cx="8686800" cy="1800225"/>
          </a:xfrm>
          <a:prstGeom prst="rect">
            <a:avLst/>
          </a:prstGeom>
          <a:noFill/>
          <a:ln w="9525">
            <a:noFill/>
            <a:miter lim="800000"/>
            <a:headEnd/>
            <a:tailEnd/>
          </a:ln>
        </p:spPr>
        <p:txBody>
          <a:bodyPr>
            <a:spAutoFit/>
          </a:bodyPr>
          <a:lstStyle/>
          <a:p>
            <a:pPr algn="just" eaLnBrk="1" hangingPunct="1"/>
            <a:r>
              <a:rPr lang="en-US" altLang="en-US" sz="2800" b="1" i="1"/>
              <a:t>A signal is carrying data in which one data element is encoded as one signal element ( r = 1). If the bit rate is 100 kbps, what is the average value of the baud rate if c is between 0 and 1?</a:t>
            </a:r>
          </a:p>
        </p:txBody>
      </p:sp>
      <p:sp>
        <p:nvSpPr>
          <p:cNvPr id="18438" name="Rectangle 10"/>
          <p:cNvSpPr>
            <a:spLocks noChangeArrowheads="1"/>
          </p:cNvSpPr>
          <p:nvPr/>
        </p:nvSpPr>
        <p:spPr bwMode="auto">
          <a:xfrm>
            <a:off x="228600" y="3182938"/>
            <a:ext cx="8686800" cy="1373187"/>
          </a:xfrm>
          <a:prstGeom prst="rect">
            <a:avLst/>
          </a:prstGeom>
          <a:noFill/>
          <a:ln w="9525">
            <a:noFill/>
            <a:miter lim="800000"/>
            <a:headEnd/>
            <a:tailEnd/>
          </a:ln>
        </p:spPr>
        <p:txBody>
          <a:bodyPr>
            <a:spAutoFit/>
          </a:bodyPr>
          <a:lstStyle/>
          <a:p>
            <a:pPr algn="just" eaLnBrk="1" hangingPunct="1"/>
            <a:r>
              <a:rPr lang="en-US" altLang="en-US" sz="2800" b="1" i="1"/>
              <a:t>Solution</a:t>
            </a:r>
          </a:p>
          <a:p>
            <a:pPr algn="just" eaLnBrk="1" hangingPunct="1"/>
            <a:r>
              <a:rPr lang="en-US" altLang="en-US" sz="2800" b="1" i="1">
                <a:latin typeface="Times" pitchFamily="1" charset="0"/>
              </a:rPr>
              <a:t>We assume that the average value of c is 1/2 . The baud rate is then</a:t>
            </a:r>
          </a:p>
        </p:txBody>
      </p:sp>
      <p:pic>
        <p:nvPicPr>
          <p:cNvPr id="18439" name="Picture 11"/>
          <p:cNvPicPr>
            <a:picLocks noChangeAspect="1" noChangeArrowheads="1"/>
          </p:cNvPicPr>
          <p:nvPr/>
        </p:nvPicPr>
        <p:blipFill>
          <a:blip r:embed="rId3"/>
          <a:srcRect/>
          <a:stretch>
            <a:fillRect/>
          </a:stretch>
        </p:blipFill>
        <p:spPr bwMode="auto">
          <a:xfrm>
            <a:off x="1365250" y="4800600"/>
            <a:ext cx="6635750" cy="739775"/>
          </a:xfrm>
          <a:prstGeom prst="rect">
            <a:avLst/>
          </a:prstGeom>
          <a:noFill/>
          <a:ln w="57150" cmpd="thickThin">
            <a:solidFill>
              <a:schemeClr val="folHlink"/>
            </a:solidFill>
            <a:miter lim="800000"/>
            <a:headEnd/>
            <a:tailEnd/>
          </a:ln>
        </p:spPr>
      </p:pic>
      <p:sp>
        <p:nvSpPr>
          <p:cNvPr id="18440" name="Text Box 12"/>
          <p:cNvSpPr txBox="1">
            <a:spLocks noChangeArrowheads="1"/>
          </p:cNvSpPr>
          <p:nvPr/>
        </p:nvSpPr>
        <p:spPr bwMode="auto">
          <a:xfrm>
            <a:off x="952500" y="-12700"/>
            <a:ext cx="1689100" cy="584200"/>
          </a:xfrm>
          <a:prstGeom prst="rect">
            <a:avLst/>
          </a:prstGeom>
          <a:noFill/>
          <a:ln w="9525">
            <a:noFill/>
            <a:miter lim="800000"/>
            <a:headEnd/>
            <a:tailEnd/>
          </a:ln>
        </p:spPr>
        <p:txBody>
          <a:bodyPr wrap="none">
            <a:spAutoFit/>
          </a:bodyPr>
          <a:lstStyle/>
          <a:p>
            <a:pPr eaLnBrk="1" hangingPunct="1"/>
            <a:r>
              <a:rPr lang="en-US" altLang="en-US" sz="3200" b="1" i="1"/>
              <a:t>Example</a:t>
            </a:r>
          </a:p>
        </p:txBody>
      </p:sp>
      <p:pic>
        <p:nvPicPr>
          <p:cNvPr id="18441" name="Picture 6" descr="download.png"/>
          <p:cNvPicPr>
            <a:picLocks noChangeAspect="1"/>
          </p:cNvPicPr>
          <p:nvPr/>
        </p:nvPicPr>
        <p:blipFill>
          <a:blip r:embed="rId4"/>
          <a:srcRect/>
          <a:stretch>
            <a:fillRect/>
          </a:stretch>
        </p:blipFill>
        <p:spPr bwMode="auto">
          <a:xfrm>
            <a:off x="6705600" y="152400"/>
            <a:ext cx="933450" cy="531813"/>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b="1" i="1"/>
              <a:t>Quantization Error</a:t>
            </a:r>
          </a:p>
        </p:txBody>
      </p:sp>
      <p:sp>
        <p:nvSpPr>
          <p:cNvPr id="3" name="Content Placeholder 2"/>
          <p:cNvSpPr>
            <a:spLocks noGrp="1"/>
          </p:cNvSpPr>
          <p:nvPr>
            <p:ph idx="1"/>
          </p:nvPr>
        </p:nvSpPr>
        <p:spPr/>
        <p:txBody>
          <a:bodyPr rtlCol="0">
            <a:normAutofit lnSpcReduction="10000"/>
          </a:bodyPr>
          <a:lstStyle/>
          <a:p>
            <a:pPr fontAlgn="auto">
              <a:lnSpc>
                <a:spcPct val="90000"/>
              </a:lnSpc>
              <a:spcAft>
                <a:spcPts val="0"/>
              </a:spcAft>
              <a:buFont typeface="Arial" panose="020B0604020202020204" pitchFamily="34" charset="0"/>
              <a:buChar char="•"/>
              <a:defRPr/>
            </a:pPr>
            <a:r>
              <a:rPr lang="en-US" altLang="en-US" dirty="0"/>
              <a:t>When a signal is quantized, we introduce an error - the coded signal is an approximation of the actual amplitude value.</a:t>
            </a:r>
          </a:p>
          <a:p>
            <a:pPr fontAlgn="auto">
              <a:lnSpc>
                <a:spcPct val="90000"/>
              </a:lnSpc>
              <a:spcAft>
                <a:spcPts val="0"/>
              </a:spcAft>
              <a:buFont typeface="Arial" panose="020B0604020202020204" pitchFamily="34" charset="0"/>
              <a:buChar char="•"/>
              <a:defRPr/>
            </a:pPr>
            <a:r>
              <a:rPr lang="en-US" altLang="en-US" dirty="0"/>
              <a:t>The difference between actual and coded value (midpoint) is referred to as the quantization error.</a:t>
            </a:r>
          </a:p>
          <a:p>
            <a:pPr fontAlgn="auto">
              <a:lnSpc>
                <a:spcPct val="90000"/>
              </a:lnSpc>
              <a:spcAft>
                <a:spcPts val="0"/>
              </a:spcAft>
              <a:buFont typeface="Arial" panose="020B0604020202020204" pitchFamily="34" charset="0"/>
              <a:buChar char="•"/>
              <a:defRPr/>
            </a:pPr>
            <a:r>
              <a:rPr lang="en-US" altLang="en-US" dirty="0"/>
              <a:t>The more zones, the smaller </a:t>
            </a:r>
            <a:r>
              <a:rPr lang="en-US" altLang="en-US" dirty="0">
                <a:latin typeface="Symbol" pitchFamily="1" charset="2"/>
                <a:sym typeface="Symbol" pitchFamily="1" charset="2"/>
              </a:rPr>
              <a:t></a:t>
            </a:r>
            <a:r>
              <a:rPr lang="en-US" altLang="en-US" dirty="0"/>
              <a:t> which results in smaller errors.</a:t>
            </a:r>
          </a:p>
          <a:p>
            <a:pPr fontAlgn="auto">
              <a:lnSpc>
                <a:spcPct val="90000"/>
              </a:lnSpc>
              <a:spcAft>
                <a:spcPts val="0"/>
              </a:spcAft>
              <a:buFont typeface="Arial" panose="020B0604020202020204" pitchFamily="34" charset="0"/>
              <a:buChar char="•"/>
              <a:defRPr/>
            </a:pPr>
            <a:r>
              <a:rPr lang="en-US" altLang="en-US" dirty="0"/>
              <a:t>BUT, the more zones the more bits required to encode the samples -&gt; higher bit rate</a:t>
            </a:r>
            <a:endParaRPr lang="en-US" dirty="0"/>
          </a:p>
        </p:txBody>
      </p:sp>
      <p:pic>
        <p:nvPicPr>
          <p:cNvPr id="143364"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r>
              <a:rPr lang="en-US" altLang="en-US" b="1" i="1"/>
              <a:t>Quantization Error and SN</a:t>
            </a:r>
            <a:r>
              <a:rPr lang="en-US" altLang="en-US" b="1" i="1" baseline="-25000"/>
              <a:t>Q</a:t>
            </a:r>
            <a:r>
              <a:rPr lang="en-US" altLang="en-US" b="1" i="1"/>
              <a:t>R</a:t>
            </a:r>
          </a:p>
        </p:txBody>
      </p:sp>
      <p:sp>
        <p:nvSpPr>
          <p:cNvPr id="3" name="Content Placeholder 2"/>
          <p:cNvSpPr>
            <a:spLocks noGrp="1"/>
          </p:cNvSpPr>
          <p:nvPr>
            <p:ph idx="1"/>
          </p:nvPr>
        </p:nvSpPr>
        <p:spPr>
          <a:xfrm>
            <a:off x="457200" y="1295400"/>
            <a:ext cx="8229600" cy="4830763"/>
          </a:xfrm>
        </p:spPr>
        <p:txBody>
          <a:bodyPr rtlCol="0">
            <a:normAutofit lnSpcReduction="10000"/>
          </a:bodyPr>
          <a:lstStyle/>
          <a:p>
            <a:pPr fontAlgn="auto">
              <a:lnSpc>
                <a:spcPct val="90000"/>
              </a:lnSpc>
              <a:spcAft>
                <a:spcPts val="0"/>
              </a:spcAft>
              <a:buFont typeface="Arial" panose="020B0604020202020204" pitchFamily="34" charset="0"/>
              <a:buChar char="•"/>
              <a:defRPr/>
            </a:pPr>
            <a:r>
              <a:rPr lang="en-US" altLang="en-US" sz="2800" dirty="0"/>
              <a:t>Signals with lower amplitude values will suffer more from quantization error as the error range: </a:t>
            </a:r>
            <a:r>
              <a:rPr lang="en-US" altLang="en-US" sz="2800" dirty="0">
                <a:latin typeface="Symbol" pitchFamily="1" charset="2"/>
                <a:sym typeface="Symbol" pitchFamily="1" charset="2"/>
              </a:rPr>
              <a:t></a:t>
            </a:r>
            <a:r>
              <a:rPr lang="en-US" altLang="en-US" sz="2800" dirty="0"/>
              <a:t>/2, is fixed for all signal levels.</a:t>
            </a:r>
          </a:p>
          <a:p>
            <a:pPr fontAlgn="auto">
              <a:lnSpc>
                <a:spcPct val="90000"/>
              </a:lnSpc>
              <a:spcAft>
                <a:spcPts val="0"/>
              </a:spcAft>
              <a:buFont typeface="Arial" panose="020B0604020202020204" pitchFamily="34" charset="0"/>
              <a:buChar char="•"/>
              <a:defRPr/>
            </a:pPr>
            <a:r>
              <a:rPr lang="en-US" altLang="en-US" sz="2800" dirty="0"/>
              <a:t>Non linear quantization is used to alleviate this problem. Goal is to keep SN</a:t>
            </a:r>
            <a:r>
              <a:rPr lang="en-US" altLang="en-US" sz="2800" baseline="-25000" dirty="0"/>
              <a:t>Q</a:t>
            </a:r>
            <a:r>
              <a:rPr lang="en-US" altLang="en-US" sz="2800" dirty="0"/>
              <a:t>R </a:t>
            </a:r>
            <a:r>
              <a:rPr lang="en-US" altLang="en-US" sz="2800" dirty="0">
                <a:solidFill>
                  <a:schemeClr val="hlink"/>
                </a:solidFill>
              </a:rPr>
              <a:t>fixed</a:t>
            </a:r>
            <a:r>
              <a:rPr lang="en-US" altLang="en-US" sz="2800" dirty="0"/>
              <a:t> for all sample values. </a:t>
            </a:r>
          </a:p>
          <a:p>
            <a:pPr fontAlgn="auto">
              <a:lnSpc>
                <a:spcPct val="90000"/>
              </a:lnSpc>
              <a:spcAft>
                <a:spcPts val="0"/>
              </a:spcAft>
              <a:buFont typeface="Arial" panose="020B0604020202020204" pitchFamily="34" charset="0"/>
              <a:buChar char="•"/>
              <a:defRPr/>
            </a:pPr>
            <a:r>
              <a:rPr lang="en-US" altLang="en-US" sz="2800" dirty="0"/>
              <a:t>Two approaches:</a:t>
            </a:r>
          </a:p>
          <a:p>
            <a:pPr lvl="1" fontAlgn="auto">
              <a:lnSpc>
                <a:spcPct val="90000"/>
              </a:lnSpc>
              <a:spcAft>
                <a:spcPts val="0"/>
              </a:spcAft>
              <a:buFont typeface="Arial" panose="020B0604020202020204" pitchFamily="34" charset="0"/>
              <a:buChar char="–"/>
              <a:defRPr/>
            </a:pPr>
            <a:r>
              <a:rPr lang="en-US" altLang="en-US" sz="2400" dirty="0"/>
              <a:t>The quantization levels follow a logarithmic curve. Smaller </a:t>
            </a:r>
            <a:r>
              <a:rPr lang="en-US" altLang="en-US" sz="2400" dirty="0">
                <a:latin typeface="Symbol" pitchFamily="1" charset="2"/>
                <a:sym typeface="Symbol" pitchFamily="1" charset="2"/>
              </a:rPr>
              <a:t></a:t>
            </a:r>
            <a:r>
              <a:rPr lang="en-US" altLang="en-US" sz="2400" dirty="0"/>
              <a:t>’s at lower amplitudes and larger</a:t>
            </a:r>
            <a:r>
              <a:rPr lang="en-US" altLang="en-US" sz="2400" dirty="0">
                <a:latin typeface="Symbol" pitchFamily="1" charset="2"/>
                <a:sym typeface="Symbol" pitchFamily="1" charset="2"/>
              </a:rPr>
              <a:t></a:t>
            </a:r>
            <a:r>
              <a:rPr lang="en-US" altLang="en-US" sz="2400" dirty="0"/>
              <a:t>’s at higher amplitudes.</a:t>
            </a:r>
          </a:p>
          <a:p>
            <a:pPr lvl="1" fontAlgn="auto">
              <a:lnSpc>
                <a:spcPct val="90000"/>
              </a:lnSpc>
              <a:spcAft>
                <a:spcPts val="0"/>
              </a:spcAft>
              <a:buFont typeface="Arial" panose="020B0604020202020204" pitchFamily="34" charset="0"/>
              <a:buChar char="–"/>
              <a:defRPr/>
            </a:pPr>
            <a:r>
              <a:rPr lang="en-US" altLang="en-US" sz="2400" b="1" dirty="0" err="1"/>
              <a:t>Companding</a:t>
            </a:r>
            <a:r>
              <a:rPr lang="en-US" altLang="en-US" sz="2400" b="1" dirty="0"/>
              <a:t>:</a:t>
            </a:r>
            <a:r>
              <a:rPr lang="en-US" altLang="en-US" sz="2400" dirty="0"/>
              <a:t> The sample values are compressed at the sender into logarithmic zones, and then expanded at the receiver. The zones are fixed in height. </a:t>
            </a:r>
          </a:p>
          <a:p>
            <a:pPr fontAlgn="auto">
              <a:spcAft>
                <a:spcPts val="0"/>
              </a:spcAft>
              <a:buFont typeface="Arial" panose="020B0604020202020204" pitchFamily="34" charset="0"/>
              <a:buChar char="•"/>
              <a:defRPr/>
            </a:pPr>
            <a:endParaRPr lang="en-US" dirty="0"/>
          </a:p>
        </p:txBody>
      </p:sp>
      <p:pic>
        <p:nvPicPr>
          <p:cNvPr id="144388"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altLang="en-US" sz="3200" b="1" i="1"/>
              <a:t>Bit rate and bandwidth requirements of PCM</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anose="020B0604020202020204" pitchFamily="34" charset="0"/>
              <a:buChar char="•"/>
              <a:defRPr/>
            </a:pPr>
            <a:r>
              <a:rPr lang="en-US" altLang="en-US" dirty="0"/>
              <a:t>The bit rate of a PCM signal can be calculated form the number of bits per sample x the sampling rate</a:t>
            </a:r>
          </a:p>
          <a:p>
            <a:pPr algn="ctr" fontAlgn="auto">
              <a:spcAft>
                <a:spcPts val="0"/>
              </a:spcAft>
              <a:buFont typeface="Wingdings" pitchFamily="1" charset="2"/>
              <a:buNone/>
              <a:defRPr/>
            </a:pPr>
            <a:r>
              <a:rPr lang="en-US" altLang="en-US" dirty="0"/>
              <a:t>Bit rate = </a:t>
            </a:r>
            <a:r>
              <a:rPr lang="en-US" altLang="en-US" dirty="0" err="1"/>
              <a:t>n</a:t>
            </a:r>
            <a:r>
              <a:rPr lang="en-US" altLang="en-US" baseline="-25000" dirty="0" err="1"/>
              <a:t>b</a:t>
            </a:r>
            <a:r>
              <a:rPr lang="en-US" altLang="en-US" dirty="0"/>
              <a:t> x f</a:t>
            </a:r>
            <a:r>
              <a:rPr lang="en-US" altLang="en-US" baseline="-25000" dirty="0"/>
              <a:t>s</a:t>
            </a:r>
            <a:endParaRPr lang="en-US" altLang="en-US" dirty="0"/>
          </a:p>
          <a:p>
            <a:pPr fontAlgn="auto">
              <a:spcAft>
                <a:spcPts val="0"/>
              </a:spcAft>
              <a:buFont typeface="Arial" panose="020B0604020202020204" pitchFamily="34" charset="0"/>
              <a:buChar char="•"/>
              <a:defRPr/>
            </a:pPr>
            <a:r>
              <a:rPr lang="en-US" altLang="en-US" dirty="0"/>
              <a:t>The bandwidth required to transmit this signal depends on the type of line encoding used. Refer to previous section for discussion and formulas.</a:t>
            </a:r>
          </a:p>
          <a:p>
            <a:pPr fontAlgn="auto">
              <a:spcAft>
                <a:spcPts val="0"/>
              </a:spcAft>
              <a:buFont typeface="Arial" panose="020B0604020202020204" pitchFamily="34" charset="0"/>
              <a:buChar char="•"/>
              <a:defRPr/>
            </a:pPr>
            <a:r>
              <a:rPr lang="en-US" altLang="en-US" dirty="0"/>
              <a:t>A digitized signal will always need more bandwidth than the original analog signal. Price we pay for robustness and other features of digital transmission.</a:t>
            </a:r>
            <a:endParaRPr lang="en-US" altLang="en-US" sz="3600" dirty="0"/>
          </a:p>
          <a:p>
            <a:pPr fontAlgn="auto">
              <a:spcAft>
                <a:spcPts val="0"/>
              </a:spcAft>
              <a:buFont typeface="Arial" panose="020B0604020202020204" pitchFamily="34" charset="0"/>
              <a:buChar char="•"/>
              <a:defRPr/>
            </a:pPr>
            <a:endParaRPr lang="en-US" dirty="0"/>
          </a:p>
        </p:txBody>
      </p:sp>
      <p:pic>
        <p:nvPicPr>
          <p:cNvPr id="145412"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b="1" i="1">
                <a:solidFill>
                  <a:schemeClr val="hlink"/>
                </a:solidFill>
              </a:rPr>
              <a:t>Example</a:t>
            </a:r>
            <a:endParaRPr lang="en-US" altLang="en-US"/>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altLang="en-US" b="1" i="1" dirty="0"/>
              <a:t>We want to digitize the human voice. What is the bit rate, assuming 8 bits per sample?</a:t>
            </a:r>
            <a:endParaRPr lang="en-US" dirty="0"/>
          </a:p>
          <a:p>
            <a:pPr marL="0" indent="0" algn="just" fontAlgn="auto">
              <a:spcAft>
                <a:spcPts val="0"/>
              </a:spcAft>
              <a:buFont typeface="Arial" panose="020B0604020202020204" pitchFamily="34" charset="0"/>
              <a:buNone/>
              <a:defRPr/>
            </a:pPr>
            <a:r>
              <a:rPr lang="en-US" altLang="en-US" b="1" i="1" dirty="0">
                <a:solidFill>
                  <a:schemeClr val="hlink"/>
                </a:solidFill>
              </a:rPr>
              <a:t>Solution</a:t>
            </a:r>
          </a:p>
          <a:p>
            <a:pPr algn="just" fontAlgn="auto">
              <a:spcAft>
                <a:spcPts val="0"/>
              </a:spcAft>
              <a:buFont typeface="Arial" panose="020B0604020202020204" pitchFamily="34" charset="0"/>
              <a:buChar char="•"/>
              <a:defRPr/>
            </a:pPr>
            <a:r>
              <a:rPr lang="en-US" altLang="en-US" sz="2400" b="1" i="1" dirty="0">
                <a:latin typeface="Times" pitchFamily="1" charset="0"/>
              </a:rPr>
              <a:t>The human voice normally contains frequencies from 0 to 4000 Hz. So the sampling rate and bit rate are calculated as follows:</a:t>
            </a:r>
          </a:p>
          <a:p>
            <a:pPr fontAlgn="auto">
              <a:spcAft>
                <a:spcPts val="0"/>
              </a:spcAft>
              <a:buFont typeface="Arial" panose="020B0604020202020204" pitchFamily="34" charset="0"/>
              <a:buChar char="•"/>
              <a:defRPr/>
            </a:pPr>
            <a:endParaRPr lang="en-US" dirty="0"/>
          </a:p>
        </p:txBody>
      </p:sp>
      <p:pic>
        <p:nvPicPr>
          <p:cNvPr id="146436"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46437" name="Picture 12"/>
          <p:cNvPicPr>
            <a:picLocks noChangeAspect="1" noChangeArrowheads="1"/>
          </p:cNvPicPr>
          <p:nvPr/>
        </p:nvPicPr>
        <p:blipFill>
          <a:blip r:embed="rId3"/>
          <a:srcRect/>
          <a:stretch>
            <a:fillRect/>
          </a:stretch>
        </p:blipFill>
        <p:spPr bwMode="auto">
          <a:xfrm>
            <a:off x="2128838" y="4648200"/>
            <a:ext cx="4886325" cy="1066800"/>
          </a:xfrm>
          <a:prstGeom prst="rect">
            <a:avLst/>
          </a:prstGeom>
          <a:noFill/>
          <a:ln w="57150" cmpd="thickThin">
            <a:solidFill>
              <a:schemeClr val="folHlink"/>
            </a:solid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b="1" i="1"/>
              <a:t>PCM Decoder</a:t>
            </a:r>
          </a:p>
        </p:txBody>
      </p:sp>
      <p:sp>
        <p:nvSpPr>
          <p:cNvPr id="147459" name="Content Placeholder 2"/>
          <p:cNvSpPr>
            <a:spLocks noGrp="1"/>
          </p:cNvSpPr>
          <p:nvPr>
            <p:ph idx="1"/>
          </p:nvPr>
        </p:nvSpPr>
        <p:spPr/>
        <p:txBody>
          <a:bodyPr/>
          <a:lstStyle/>
          <a:p>
            <a:r>
              <a:rPr lang="en-US" altLang="en-US" sz="2800"/>
              <a:t>To recover an analog signal from a digitized signal we follow the following steps:</a:t>
            </a:r>
          </a:p>
          <a:p>
            <a:pPr lvl="1"/>
            <a:r>
              <a:rPr lang="en-US" altLang="en-US" sz="2400"/>
              <a:t>We use a hold circuit that holds the amplitude value of a pulse till the next pulse arrives.</a:t>
            </a:r>
          </a:p>
          <a:p>
            <a:pPr lvl="1"/>
            <a:r>
              <a:rPr lang="en-US" altLang="en-US" sz="2400"/>
              <a:t>We pass this signal through a low pass filter with a cutoff frequency that is equal to the highest frequency in the pre-sampled signal.</a:t>
            </a:r>
          </a:p>
          <a:p>
            <a:r>
              <a:rPr lang="en-US" altLang="en-US" sz="2800"/>
              <a:t>The higher the value of L, the less distorted a signal is recovered.</a:t>
            </a:r>
          </a:p>
          <a:p>
            <a:endParaRPr lang="en-US" altLang="en-US"/>
          </a:p>
        </p:txBody>
      </p:sp>
      <p:pic>
        <p:nvPicPr>
          <p:cNvPr id="147460"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en-US" altLang="en-US" sz="3600" b="1" i="1"/>
              <a:t>Components of a PCM decoder</a:t>
            </a:r>
            <a:endParaRPr lang="en-US" altLang="en-US" sz="3600"/>
          </a:p>
        </p:txBody>
      </p:sp>
      <p:pic>
        <p:nvPicPr>
          <p:cNvPr id="148483"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48484" name="Picture 6"/>
          <p:cNvPicPr>
            <a:picLocks noGrp="1" noChangeAspect="1" noChangeArrowheads="1"/>
          </p:cNvPicPr>
          <p:nvPr>
            <p:ph idx="1"/>
          </p:nvPr>
        </p:nvPicPr>
        <p:blipFill>
          <a:blip r:embed="rId3"/>
          <a:srcRect/>
          <a:stretch>
            <a:fillRect/>
          </a:stretch>
        </p:blipFill>
        <p:spPr>
          <a:xfrm>
            <a:off x="457200" y="2232025"/>
            <a:ext cx="8229600" cy="3262313"/>
          </a:xfr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b="1" i="1"/>
              <a:t>Delta Modulation</a:t>
            </a:r>
          </a:p>
        </p:txBody>
      </p:sp>
      <p:sp>
        <p:nvSpPr>
          <p:cNvPr id="3" name="Content Placeholder 2"/>
          <p:cNvSpPr>
            <a:spLocks noGrp="1"/>
          </p:cNvSpPr>
          <p:nvPr>
            <p:ph idx="1"/>
          </p:nvPr>
        </p:nvSpPr>
        <p:spPr/>
        <p:txBody>
          <a:bodyPr rtlCol="0">
            <a:normAutofit fontScale="92500" lnSpcReduction="10000"/>
          </a:bodyPr>
          <a:lstStyle/>
          <a:p>
            <a:pPr fontAlgn="auto">
              <a:lnSpc>
                <a:spcPct val="90000"/>
              </a:lnSpc>
              <a:spcAft>
                <a:spcPts val="0"/>
              </a:spcAft>
              <a:buFont typeface="Arial" panose="020B0604020202020204" pitchFamily="34" charset="0"/>
              <a:buChar char="•"/>
              <a:defRPr/>
            </a:pPr>
            <a:r>
              <a:rPr lang="en-US" altLang="en-US" dirty="0"/>
              <a:t>This scheme sends only the difference between pulses, if the pulse at time t</a:t>
            </a:r>
            <a:r>
              <a:rPr lang="en-US" altLang="en-US" baseline="-25000" dirty="0"/>
              <a:t>n+1</a:t>
            </a:r>
            <a:r>
              <a:rPr lang="en-US" altLang="en-US" dirty="0"/>
              <a:t> is higher in amplitude value than the pulse at time </a:t>
            </a:r>
            <a:r>
              <a:rPr lang="en-US" altLang="en-US" dirty="0" err="1"/>
              <a:t>t</a:t>
            </a:r>
            <a:r>
              <a:rPr lang="en-US" altLang="en-US" baseline="-25000" dirty="0" err="1"/>
              <a:t>n</a:t>
            </a:r>
            <a:r>
              <a:rPr lang="en-US" altLang="en-US" dirty="0"/>
              <a:t>, then a single bit, say a “1”, is used to indicate the positive value.</a:t>
            </a:r>
          </a:p>
          <a:p>
            <a:pPr fontAlgn="auto">
              <a:lnSpc>
                <a:spcPct val="90000"/>
              </a:lnSpc>
              <a:spcAft>
                <a:spcPts val="0"/>
              </a:spcAft>
              <a:buFont typeface="Arial" panose="020B0604020202020204" pitchFamily="34" charset="0"/>
              <a:buChar char="•"/>
              <a:defRPr/>
            </a:pPr>
            <a:r>
              <a:rPr lang="en-US" altLang="en-US" dirty="0"/>
              <a:t>If the pulse is lower in value, resulting in a negative value, a “0” is used.</a:t>
            </a:r>
          </a:p>
          <a:p>
            <a:pPr fontAlgn="auto">
              <a:lnSpc>
                <a:spcPct val="90000"/>
              </a:lnSpc>
              <a:spcAft>
                <a:spcPts val="0"/>
              </a:spcAft>
              <a:buFont typeface="Arial" panose="020B0604020202020204" pitchFamily="34" charset="0"/>
              <a:buChar char="•"/>
              <a:defRPr/>
            </a:pPr>
            <a:r>
              <a:rPr lang="en-US" altLang="en-US" dirty="0"/>
              <a:t>This scheme works well for small changes in signal values between samples.</a:t>
            </a:r>
          </a:p>
          <a:p>
            <a:pPr fontAlgn="auto">
              <a:lnSpc>
                <a:spcPct val="90000"/>
              </a:lnSpc>
              <a:spcAft>
                <a:spcPts val="0"/>
              </a:spcAft>
              <a:buFont typeface="Arial" panose="020B0604020202020204" pitchFamily="34" charset="0"/>
              <a:buChar char="•"/>
              <a:defRPr/>
            </a:pPr>
            <a:r>
              <a:rPr lang="en-US" altLang="en-US" dirty="0"/>
              <a:t>If changes in amplitude are large, this will result in large errors.</a:t>
            </a:r>
          </a:p>
          <a:p>
            <a:pPr fontAlgn="auto">
              <a:spcAft>
                <a:spcPts val="0"/>
              </a:spcAft>
              <a:buFont typeface="Arial" panose="020B0604020202020204" pitchFamily="34" charset="0"/>
              <a:buChar char="•"/>
              <a:defRPr/>
            </a:pPr>
            <a:endParaRPr lang="en-US" dirty="0"/>
          </a:p>
        </p:txBody>
      </p:sp>
      <p:pic>
        <p:nvPicPr>
          <p:cNvPr id="149508"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sz="4000" b="1" i="1" dirty="0"/>
              <a:t>The process of delta modulation</a:t>
            </a:r>
            <a:r>
              <a:rPr lang="en-US" altLang="en-US" b="1" i="1" dirty="0"/>
              <a:t/>
            </a:r>
            <a:br>
              <a:rPr lang="en-US" altLang="en-US" b="1" i="1" dirty="0"/>
            </a:br>
            <a:endParaRPr lang="en-US" dirty="0"/>
          </a:p>
        </p:txBody>
      </p:sp>
      <p:pic>
        <p:nvPicPr>
          <p:cNvPr id="150531"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50532" name="Picture 6"/>
          <p:cNvPicPr>
            <a:picLocks noGrp="1" noChangeAspect="1" noChangeArrowheads="1"/>
          </p:cNvPicPr>
          <p:nvPr>
            <p:ph idx="1"/>
          </p:nvPr>
        </p:nvPicPr>
        <p:blipFill>
          <a:blip r:embed="rId3"/>
          <a:srcRect/>
          <a:stretch>
            <a:fillRect/>
          </a:stretch>
        </p:blipFill>
        <p:spPr>
          <a:xfrm>
            <a:off x="457200" y="2292350"/>
            <a:ext cx="8229600" cy="3141663"/>
          </a:xfr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sz="3600" b="1" i="1" dirty="0"/>
              <a:t>Delta modulation components</a:t>
            </a:r>
            <a:r>
              <a:rPr lang="en-US" altLang="en-US" b="1" i="1" dirty="0"/>
              <a:t/>
            </a:r>
            <a:br>
              <a:rPr lang="en-US" altLang="en-US" b="1" i="1" dirty="0"/>
            </a:br>
            <a:endParaRPr lang="en-US" dirty="0"/>
          </a:p>
        </p:txBody>
      </p:sp>
      <p:pic>
        <p:nvPicPr>
          <p:cNvPr id="151555"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51556" name="Picture 6"/>
          <p:cNvPicPr>
            <a:picLocks noGrp="1" noChangeAspect="1" noChangeArrowheads="1"/>
          </p:cNvPicPr>
          <p:nvPr>
            <p:ph idx="1"/>
          </p:nvPr>
        </p:nvPicPr>
        <p:blipFill>
          <a:blip r:embed="rId3"/>
          <a:srcRect/>
          <a:stretch>
            <a:fillRect/>
          </a:stretch>
        </p:blipFill>
        <p:spPr>
          <a:xfrm>
            <a:off x="457200" y="2620963"/>
            <a:ext cx="8229600" cy="2484437"/>
          </a:xfr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sz="4000" b="1" i="1" dirty="0"/>
              <a:t>Delta demodulation components</a:t>
            </a:r>
            <a:r>
              <a:rPr lang="en-US" altLang="en-US" b="1" i="1" dirty="0"/>
              <a:t/>
            </a:r>
            <a:br>
              <a:rPr lang="en-US" altLang="en-US" b="1" i="1" dirty="0"/>
            </a:br>
            <a:endParaRPr lang="en-US" dirty="0"/>
          </a:p>
        </p:txBody>
      </p:sp>
      <p:pic>
        <p:nvPicPr>
          <p:cNvPr id="152579"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52580" name="Picture 6"/>
          <p:cNvPicPr>
            <a:picLocks noGrp="1" noChangeAspect="1" noChangeArrowheads="1"/>
          </p:cNvPicPr>
          <p:nvPr>
            <p:ph idx="1"/>
          </p:nvPr>
        </p:nvPicPr>
        <p:blipFill>
          <a:blip r:embed="rId3"/>
          <a:srcRect/>
          <a:stretch>
            <a:fillRect/>
          </a:stretch>
        </p:blipFill>
        <p:spPr>
          <a:xfrm>
            <a:off x="457200" y="2513013"/>
            <a:ext cx="8229600" cy="27003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12E65E83-E544-48B4-88FA-91A1EDEE79EE}" type="slidenum">
              <a:rPr lang="en-US" altLang="en-US"/>
              <a:pPr algn="l"/>
              <a:t>11</a:t>
            </a:fld>
            <a:endParaRPr lang="en-US" altLang="en-US"/>
          </a:p>
        </p:txBody>
      </p:sp>
      <p:sp>
        <p:nvSpPr>
          <p:cNvPr id="20483"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20484"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US"/>
          </a:p>
        </p:txBody>
      </p:sp>
      <p:sp>
        <p:nvSpPr>
          <p:cNvPr id="2048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Although the actual bandwidth of a digital signal is infinite, the effective bandwidth is finite.</a:t>
            </a:r>
          </a:p>
        </p:txBody>
      </p:sp>
      <p:grpSp>
        <p:nvGrpSpPr>
          <p:cNvPr id="20486" name="Group 12"/>
          <p:cNvGrpSpPr>
            <a:grpSpLocks/>
          </p:cNvGrpSpPr>
          <p:nvPr/>
        </p:nvGrpSpPr>
        <p:grpSpPr bwMode="auto">
          <a:xfrm>
            <a:off x="457200" y="1981200"/>
            <a:ext cx="1143000" cy="566738"/>
            <a:chOff x="1200" y="1248"/>
            <a:chExt cx="720" cy="357"/>
          </a:xfrm>
        </p:grpSpPr>
        <p:pic>
          <p:nvPicPr>
            <p:cNvPr id="20488"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0489"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pPr eaLnBrk="1" hangingPunct="1"/>
              <a:r>
                <a:rPr lang="en-US" altLang="en-US" sz="2800" b="1" i="1">
                  <a:solidFill>
                    <a:schemeClr val="hlink"/>
                  </a:solidFill>
                </a:rPr>
                <a:t>Note</a:t>
              </a:r>
              <a:endParaRPr lang="en-US" altLang="en-US"/>
            </a:p>
          </p:txBody>
        </p:sp>
      </p:grpSp>
      <p:pic>
        <p:nvPicPr>
          <p:cNvPr id="20487"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r>
              <a:rPr lang="en-US" altLang="en-US" b="1" i="1"/>
              <a:t>Delta PCM (DPCM)</a:t>
            </a:r>
          </a:p>
        </p:txBody>
      </p:sp>
      <p:sp>
        <p:nvSpPr>
          <p:cNvPr id="153603" name="Content Placeholder 2"/>
          <p:cNvSpPr>
            <a:spLocks noGrp="1"/>
          </p:cNvSpPr>
          <p:nvPr>
            <p:ph idx="1"/>
          </p:nvPr>
        </p:nvSpPr>
        <p:spPr/>
        <p:txBody>
          <a:bodyPr/>
          <a:lstStyle/>
          <a:p>
            <a:r>
              <a:rPr lang="en-US" altLang="en-US"/>
              <a:t>Instead of using one bit to indicate positive and negative differences, we can use more bits -&gt; quantization of the difference.</a:t>
            </a:r>
          </a:p>
          <a:p>
            <a:r>
              <a:rPr lang="en-US" altLang="en-US"/>
              <a:t>Each bit code is used to represent the value of the difference.</a:t>
            </a:r>
          </a:p>
          <a:p>
            <a:r>
              <a:rPr lang="en-US" altLang="en-US"/>
              <a:t>The more bits the more levels -&gt; the higher the accuracy.</a:t>
            </a:r>
          </a:p>
          <a:p>
            <a:endParaRPr lang="en-US" altLang="en-US"/>
          </a:p>
        </p:txBody>
      </p:sp>
      <p:pic>
        <p:nvPicPr>
          <p:cNvPr id="153604"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Number Placeholder 5"/>
          <p:cNvSpPr>
            <a:spLocks noGrp="1"/>
          </p:cNvSpPr>
          <p:nvPr>
            <p:ph type="sldNum" sz="quarter" idx="12"/>
          </p:nvPr>
        </p:nvSpPr>
        <p:spPr bwMode="auto">
          <a:noFill/>
          <a:ln>
            <a:miter lim="800000"/>
            <a:headEnd/>
            <a:tailEnd/>
          </a:ln>
        </p:spPr>
        <p:txBody>
          <a:bodyPr/>
          <a:lstStyle/>
          <a:p>
            <a:fld id="{70948A53-4E96-4614-80D3-D0F40BF4F2B7}" type="slidenum">
              <a:rPr lang="en-US" altLang="en-US"/>
              <a:pPr/>
              <a:t>111</a:t>
            </a:fld>
            <a:endParaRPr lang="en-US" altLang="en-US"/>
          </a:p>
        </p:txBody>
      </p:sp>
      <p:sp>
        <p:nvSpPr>
          <p:cNvPr id="154627" name="Rectangle 3"/>
          <p:cNvSpPr>
            <a:spLocks noGrp="1" noChangeArrowheads="1"/>
          </p:cNvSpPr>
          <p:nvPr>
            <p:ph type="subTitle" idx="1"/>
          </p:nvPr>
        </p:nvSpPr>
        <p:spPr>
          <a:xfrm>
            <a:off x="533400" y="2819400"/>
            <a:ext cx="8229600" cy="2514600"/>
          </a:xfrm>
        </p:spPr>
        <p:txBody>
          <a:bodyPr/>
          <a:lstStyle/>
          <a:p>
            <a:pPr algn="l"/>
            <a:endParaRPr lang="en-US" altLang="en-US" sz="1800" b="1">
              <a:solidFill>
                <a:srgbClr val="8A1287"/>
              </a:solidFill>
            </a:endParaRPr>
          </a:p>
          <a:p>
            <a:r>
              <a:rPr lang="en-US" altLang="en-US" sz="3600" b="1">
                <a:solidFill>
                  <a:srgbClr val="8A1287"/>
                </a:solidFill>
              </a:rPr>
              <a:t>Multiplexing : Sharing a Medium</a:t>
            </a:r>
          </a:p>
          <a:p>
            <a:pPr algn="l"/>
            <a:endParaRPr lang="en-US" altLang="en-US" sz="3600">
              <a:solidFill>
                <a:srgbClr val="8A1287"/>
              </a:solidFill>
            </a:endParaRPr>
          </a:p>
        </p:txBody>
      </p:sp>
      <p:pic>
        <p:nvPicPr>
          <p:cNvPr id="154628" name="Picture 4"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3"/>
          <p:cNvSpPr>
            <a:spLocks noGrp="1"/>
          </p:cNvSpPr>
          <p:nvPr>
            <p:ph type="sldNum" sz="quarter" idx="12"/>
          </p:nvPr>
        </p:nvSpPr>
        <p:spPr bwMode="auto">
          <a:noFill/>
          <a:ln>
            <a:miter lim="800000"/>
            <a:headEnd/>
            <a:tailEnd/>
          </a:ln>
        </p:spPr>
        <p:txBody>
          <a:bodyPr/>
          <a:lstStyle/>
          <a:p>
            <a:fld id="{7BBB7760-4A55-4137-B8EF-6F1CCDEB34E4}" type="slidenum">
              <a:rPr lang="en-US" altLang="en-US"/>
              <a:pPr/>
              <a:t>112</a:t>
            </a:fld>
            <a:endParaRPr lang="en-US" altLang="en-US"/>
          </a:p>
        </p:txBody>
      </p:sp>
      <p:sp>
        <p:nvSpPr>
          <p:cNvPr id="155651"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55652" name="Text Box 4"/>
          <p:cNvSpPr txBox="1">
            <a:spLocks noChangeArrowheads="1"/>
          </p:cNvSpPr>
          <p:nvPr/>
        </p:nvSpPr>
        <p:spPr bwMode="auto">
          <a:xfrm>
            <a:off x="685800" y="609600"/>
            <a:ext cx="7772400" cy="6186488"/>
          </a:xfrm>
          <a:prstGeom prst="rect">
            <a:avLst/>
          </a:prstGeom>
          <a:noFill/>
          <a:ln w="9525">
            <a:noFill/>
            <a:miter lim="800000"/>
            <a:headEnd/>
            <a:tailEnd/>
          </a:ln>
        </p:spPr>
        <p:txBody>
          <a:bodyPr>
            <a:spAutoFit/>
          </a:bodyPr>
          <a:lstStyle/>
          <a:p>
            <a:pPr algn="ctr" eaLnBrk="1" hangingPunct="1">
              <a:spcBef>
                <a:spcPct val="50000"/>
              </a:spcBef>
            </a:pPr>
            <a:r>
              <a:rPr lang="en-US" altLang="en-US" sz="3600">
                <a:latin typeface="Calibri" pitchFamily="34" charset="0"/>
              </a:rPr>
              <a:t>Introduction</a:t>
            </a:r>
            <a:endParaRPr lang="en-US" altLang="en-US">
              <a:latin typeface="Calibri" pitchFamily="34" charset="0"/>
            </a:endParaRPr>
          </a:p>
          <a:p>
            <a:pPr algn="just" eaLnBrk="1" hangingPunct="1">
              <a:spcBef>
                <a:spcPct val="50000"/>
              </a:spcBef>
            </a:pPr>
            <a:r>
              <a:rPr lang="en-US" altLang="en-US" sz="2400">
                <a:latin typeface="Calibri" pitchFamily="34" charset="0"/>
              </a:rPr>
              <a:t>Under the simplest conditions, a medium can carry only one signal at any moment in time.</a:t>
            </a:r>
          </a:p>
          <a:p>
            <a:pPr algn="just" eaLnBrk="1" hangingPunct="1">
              <a:spcBef>
                <a:spcPct val="50000"/>
              </a:spcBef>
            </a:pPr>
            <a:r>
              <a:rPr lang="en-US" altLang="en-US" sz="2400">
                <a:latin typeface="Calibri" pitchFamily="34" charset="0"/>
              </a:rPr>
              <a:t>For multiple signals to share one medium, the medium must somehow be divided, giving each signal a portion of the total bandwidth.</a:t>
            </a:r>
          </a:p>
          <a:p>
            <a:pPr algn="just" eaLnBrk="1" hangingPunct="1">
              <a:spcBef>
                <a:spcPct val="50000"/>
              </a:spcBef>
            </a:pPr>
            <a:r>
              <a:rPr lang="en-US" altLang="en-US" sz="2400">
                <a:latin typeface="Calibri" pitchFamily="34" charset="0"/>
              </a:rPr>
              <a:t>The current techniques that can accomplish this include </a:t>
            </a:r>
          </a:p>
          <a:p>
            <a:pPr lvl="1" algn="just" eaLnBrk="1" hangingPunct="1">
              <a:spcBef>
                <a:spcPct val="50000"/>
              </a:spcBef>
              <a:buFontTx/>
              <a:buChar char="•"/>
            </a:pPr>
            <a:r>
              <a:rPr lang="en-US" altLang="en-US" sz="2400">
                <a:latin typeface="Calibri" pitchFamily="34" charset="0"/>
              </a:rPr>
              <a:t>frequency division multiplexing (FDM) </a:t>
            </a:r>
          </a:p>
          <a:p>
            <a:pPr lvl="1" algn="just" eaLnBrk="1" hangingPunct="1">
              <a:spcBef>
                <a:spcPct val="50000"/>
              </a:spcBef>
              <a:buFontTx/>
              <a:buChar char="•"/>
            </a:pPr>
            <a:r>
              <a:rPr lang="en-US" altLang="en-US" sz="2400">
                <a:latin typeface="Calibri" pitchFamily="34" charset="0"/>
              </a:rPr>
              <a:t>time division multiplexing (TDM)</a:t>
            </a:r>
          </a:p>
          <a:p>
            <a:pPr lvl="2" algn="just" eaLnBrk="1" hangingPunct="1">
              <a:spcBef>
                <a:spcPct val="50000"/>
              </a:spcBef>
              <a:buFontTx/>
              <a:buChar char="•"/>
            </a:pPr>
            <a:r>
              <a:rPr lang="en-US" altLang="en-US" sz="2400">
                <a:latin typeface="Calibri" pitchFamily="34" charset="0"/>
              </a:rPr>
              <a:t>Synchronous vs statistical</a:t>
            </a:r>
          </a:p>
          <a:p>
            <a:pPr lvl="1" algn="just" eaLnBrk="1" hangingPunct="1">
              <a:spcBef>
                <a:spcPct val="50000"/>
              </a:spcBef>
              <a:buFontTx/>
              <a:buChar char="•"/>
            </a:pPr>
            <a:r>
              <a:rPr lang="en-US" altLang="en-US" sz="2400">
                <a:latin typeface="Calibri" pitchFamily="34" charset="0"/>
              </a:rPr>
              <a:t>wavelength division multiplexing (WDM)</a:t>
            </a:r>
          </a:p>
          <a:p>
            <a:pPr lvl="1" algn="just" eaLnBrk="1" hangingPunct="1">
              <a:spcBef>
                <a:spcPct val="50000"/>
              </a:spcBef>
              <a:buFontTx/>
              <a:buChar char="•"/>
            </a:pPr>
            <a:r>
              <a:rPr lang="en-US" altLang="en-US" sz="2400">
                <a:latin typeface="Calibri" pitchFamily="34" charset="0"/>
              </a:rPr>
              <a:t>code division multiplexing (CDM)</a:t>
            </a:r>
          </a:p>
        </p:txBody>
      </p:sp>
      <p:pic>
        <p:nvPicPr>
          <p:cNvPr id="155653" name="Picture 4"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p:cNvSpPr>
            <a:spLocks noGrp="1"/>
          </p:cNvSpPr>
          <p:nvPr>
            <p:ph type="sldNum" sz="quarter" idx="12"/>
          </p:nvPr>
        </p:nvSpPr>
        <p:spPr bwMode="auto">
          <a:noFill/>
          <a:ln>
            <a:miter lim="800000"/>
            <a:headEnd/>
            <a:tailEnd/>
          </a:ln>
        </p:spPr>
        <p:txBody>
          <a:bodyPr/>
          <a:lstStyle/>
          <a:p>
            <a:fld id="{D555C0AA-0B80-4778-8DF3-BB17DE7B7539}" type="slidenum">
              <a:rPr lang="en-US" altLang="en-US"/>
              <a:pPr/>
              <a:t>113</a:t>
            </a:fld>
            <a:endParaRPr lang="en-US" altLang="en-US"/>
          </a:p>
        </p:txBody>
      </p:sp>
      <p:sp>
        <p:nvSpPr>
          <p:cNvPr id="156675" name="Rectangle 2"/>
          <p:cNvSpPr>
            <a:spLocks noGrp="1" noChangeArrowheads="1"/>
          </p:cNvSpPr>
          <p:nvPr>
            <p:ph type="title"/>
          </p:nvPr>
        </p:nvSpPr>
        <p:spPr>
          <a:xfrm>
            <a:off x="685800" y="609600"/>
            <a:ext cx="7772400" cy="838200"/>
          </a:xfrm>
          <a:solidFill>
            <a:srgbClr val="FFFFFF"/>
          </a:solidFill>
          <a:ln>
            <a:solidFill>
              <a:srgbClr val="000000"/>
            </a:solidFill>
          </a:ln>
        </p:spPr>
        <p:txBody>
          <a:bodyPr anchor="t"/>
          <a:lstStyle/>
          <a:p>
            <a:r>
              <a:rPr lang="en-US" altLang="en-US" sz="4000"/>
              <a:t>Multiplexing</a:t>
            </a:r>
          </a:p>
        </p:txBody>
      </p:sp>
      <p:sp>
        <p:nvSpPr>
          <p:cNvPr id="156676" name="Rectangle 3"/>
          <p:cNvSpPr>
            <a:spLocks noGrp="1" noChangeArrowheads="1"/>
          </p:cNvSpPr>
          <p:nvPr>
            <p:ph type="body" idx="1"/>
          </p:nvPr>
        </p:nvSpPr>
        <p:spPr>
          <a:xfrm>
            <a:off x="838200" y="1828800"/>
            <a:ext cx="7772400" cy="1828800"/>
          </a:xfrm>
        </p:spPr>
        <p:txBody>
          <a:bodyPr/>
          <a:lstStyle/>
          <a:p>
            <a:pPr>
              <a:buFontTx/>
              <a:buNone/>
            </a:pPr>
            <a:r>
              <a:rPr lang="en-US" altLang="en-US"/>
              <a:t>Multiplexor (MUX)</a:t>
            </a:r>
          </a:p>
          <a:p>
            <a:pPr>
              <a:buFontTx/>
              <a:buNone/>
            </a:pPr>
            <a:r>
              <a:rPr lang="en-US" altLang="en-US"/>
              <a:t>Demultiplexor (DEMUX)</a:t>
            </a:r>
          </a:p>
          <a:p>
            <a:pPr lvl="1">
              <a:buFontTx/>
              <a:buNone/>
            </a:pPr>
            <a:r>
              <a:rPr lang="en-US" altLang="en-US" sz="2400"/>
              <a:t>Sometimes just called a MUX</a:t>
            </a:r>
          </a:p>
          <a:p>
            <a:pPr>
              <a:buFontTx/>
              <a:buNone/>
            </a:pPr>
            <a:endParaRPr lang="en-US" altLang="en-US"/>
          </a:p>
        </p:txBody>
      </p:sp>
      <p:pic>
        <p:nvPicPr>
          <p:cNvPr id="156677" name="Picture 4"/>
          <p:cNvPicPr>
            <a:picLocks noChangeAspect="1" noChangeArrowheads="1"/>
          </p:cNvPicPr>
          <p:nvPr/>
        </p:nvPicPr>
        <p:blipFill>
          <a:blip r:embed="rId2"/>
          <a:srcRect b="33449"/>
          <a:stretch>
            <a:fillRect/>
          </a:stretch>
        </p:blipFill>
        <p:spPr bwMode="auto">
          <a:xfrm>
            <a:off x="304800" y="4038600"/>
            <a:ext cx="8686800" cy="2362200"/>
          </a:xfrm>
          <a:prstGeom prst="rect">
            <a:avLst/>
          </a:prstGeom>
          <a:noFill/>
          <a:ln w="9525">
            <a:noFill/>
            <a:miter lim="800000"/>
            <a:headEnd/>
            <a:tailEnd/>
          </a:ln>
        </p:spPr>
      </p:pic>
      <p:pic>
        <p:nvPicPr>
          <p:cNvPr id="156678" name="Picture 5" descr="download.png"/>
          <p:cNvPicPr>
            <a:picLocks noChangeAspect="1"/>
          </p:cNvPicPr>
          <p:nvPr/>
        </p:nvPicPr>
        <p:blipFill>
          <a:blip r:embed="rId3"/>
          <a:srcRect/>
          <a:stretch>
            <a:fillRect/>
          </a:stretch>
        </p:blipFill>
        <p:spPr bwMode="auto">
          <a:xfrm>
            <a:off x="6426200" y="-3175"/>
            <a:ext cx="2686050" cy="91440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bwMode="auto">
          <a:noFill/>
          <a:ln>
            <a:miter lim="800000"/>
            <a:headEnd/>
            <a:tailEnd/>
          </a:ln>
        </p:spPr>
        <p:txBody>
          <a:bodyPr/>
          <a:lstStyle/>
          <a:p>
            <a:fld id="{7A94B189-E347-4EE7-89C2-3F937E567DFC}" type="slidenum">
              <a:rPr lang="en-US" altLang="en-US"/>
              <a:pPr/>
              <a:t>114</a:t>
            </a:fld>
            <a:endParaRPr lang="en-US" altLang="en-US"/>
          </a:p>
        </p:txBody>
      </p:sp>
      <p:sp>
        <p:nvSpPr>
          <p:cNvPr id="157699" name="Rectangle 2"/>
          <p:cNvSpPr>
            <a:spLocks noGrp="1" noChangeArrowheads="1"/>
          </p:cNvSpPr>
          <p:nvPr>
            <p:ph type="title"/>
          </p:nvPr>
        </p:nvSpPr>
        <p:spPr>
          <a:xfrm>
            <a:off x="685800" y="609600"/>
            <a:ext cx="7772400" cy="838200"/>
          </a:xfrm>
          <a:solidFill>
            <a:srgbClr val="FFFFFF"/>
          </a:solidFill>
          <a:ln>
            <a:solidFill>
              <a:srgbClr val="000000"/>
            </a:solidFill>
          </a:ln>
        </p:spPr>
        <p:txBody>
          <a:bodyPr anchor="t"/>
          <a:lstStyle/>
          <a:p>
            <a:r>
              <a:rPr lang="en-US" altLang="en-US" sz="4000"/>
              <a:t>Multiplexing</a:t>
            </a:r>
          </a:p>
        </p:txBody>
      </p:sp>
      <p:sp>
        <p:nvSpPr>
          <p:cNvPr id="157700" name="Rectangle 3"/>
          <p:cNvSpPr>
            <a:spLocks noGrp="1" noChangeArrowheads="1"/>
          </p:cNvSpPr>
          <p:nvPr>
            <p:ph type="body" idx="1"/>
          </p:nvPr>
        </p:nvSpPr>
        <p:spPr>
          <a:xfrm>
            <a:off x="838200" y="1600200"/>
            <a:ext cx="7772400" cy="2362200"/>
          </a:xfrm>
        </p:spPr>
        <p:txBody>
          <a:bodyPr/>
          <a:lstStyle/>
          <a:p>
            <a:r>
              <a:rPr lang="en-US" altLang="en-US"/>
              <a:t>Two or more simultaneous transmissions on a single circuit.</a:t>
            </a:r>
          </a:p>
          <a:p>
            <a:pPr lvl="1"/>
            <a:r>
              <a:rPr lang="en-US" altLang="en-US" sz="2400"/>
              <a:t>Transparent to end user.</a:t>
            </a:r>
          </a:p>
          <a:p>
            <a:r>
              <a:rPr lang="en-US" altLang="en-US" i="1">
                <a:solidFill>
                  <a:srgbClr val="FF0066"/>
                </a:solidFill>
              </a:rPr>
              <a:t>Multiplexing costs less</a:t>
            </a:r>
            <a:r>
              <a:rPr lang="en-US" altLang="en-US"/>
              <a:t>.</a:t>
            </a:r>
          </a:p>
          <a:p>
            <a:pPr>
              <a:buFontTx/>
              <a:buNone/>
            </a:pPr>
            <a:endParaRPr lang="en-US" altLang="en-US"/>
          </a:p>
          <a:p>
            <a:pPr>
              <a:buFontTx/>
              <a:buNone/>
            </a:pPr>
            <a:endParaRPr lang="en-US" altLang="en-US"/>
          </a:p>
        </p:txBody>
      </p:sp>
      <p:pic>
        <p:nvPicPr>
          <p:cNvPr id="157701" name="Picture 4"/>
          <p:cNvPicPr>
            <a:picLocks noChangeAspect="1" noChangeArrowheads="1"/>
          </p:cNvPicPr>
          <p:nvPr/>
        </p:nvPicPr>
        <p:blipFill>
          <a:blip r:embed="rId2"/>
          <a:srcRect b="33449"/>
          <a:stretch>
            <a:fillRect/>
          </a:stretch>
        </p:blipFill>
        <p:spPr bwMode="auto">
          <a:xfrm>
            <a:off x="304800" y="4038600"/>
            <a:ext cx="8686800" cy="2362200"/>
          </a:xfrm>
          <a:prstGeom prst="rect">
            <a:avLst/>
          </a:prstGeom>
          <a:noFill/>
          <a:ln w="9525">
            <a:noFill/>
            <a:miter lim="800000"/>
            <a:headEnd/>
            <a:tailEnd/>
          </a:ln>
        </p:spPr>
      </p:pic>
      <p:pic>
        <p:nvPicPr>
          <p:cNvPr id="157702" name="Picture 5"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3"/>
          <p:cNvSpPr>
            <a:spLocks noGrp="1"/>
          </p:cNvSpPr>
          <p:nvPr>
            <p:ph type="sldNum" sz="quarter" idx="12"/>
          </p:nvPr>
        </p:nvSpPr>
        <p:spPr bwMode="auto">
          <a:noFill/>
          <a:ln>
            <a:miter lim="800000"/>
            <a:headEnd/>
            <a:tailEnd/>
          </a:ln>
        </p:spPr>
        <p:txBody>
          <a:bodyPr/>
          <a:lstStyle/>
          <a:p>
            <a:fld id="{3990A79A-7E7D-45CF-9C7F-60D2E089D5CB}" type="slidenum">
              <a:rPr lang="en-US" altLang="en-US"/>
              <a:pPr/>
              <a:t>115</a:t>
            </a:fld>
            <a:endParaRPr lang="en-US" altLang="en-US"/>
          </a:p>
        </p:txBody>
      </p:sp>
      <p:sp>
        <p:nvSpPr>
          <p:cNvPr id="158723" name="Text Box 6"/>
          <p:cNvSpPr txBox="1">
            <a:spLocks noChangeArrowheads="1"/>
          </p:cNvSpPr>
          <p:nvPr/>
        </p:nvSpPr>
        <p:spPr bwMode="auto">
          <a:xfrm>
            <a:off x="0" y="1471613"/>
            <a:ext cx="8991600" cy="5048250"/>
          </a:xfrm>
          <a:prstGeom prst="rect">
            <a:avLst/>
          </a:prstGeom>
          <a:noFill/>
          <a:ln w="9525">
            <a:noFill/>
            <a:miter lim="800000"/>
            <a:headEnd/>
            <a:tailEnd/>
          </a:ln>
        </p:spPr>
        <p:txBody>
          <a:bodyPr>
            <a:spAutoFit/>
          </a:bodyPr>
          <a:lstStyle/>
          <a:p>
            <a:pPr algn="just" eaLnBrk="1" hangingPunct="1">
              <a:spcBef>
                <a:spcPct val="50000"/>
              </a:spcBef>
            </a:pPr>
            <a:r>
              <a:rPr lang="en-US" altLang="en-US" sz="2800">
                <a:latin typeface="Calibri" pitchFamily="34" charset="0"/>
              </a:rPr>
              <a:t>Assignment of non-overlapping frequency ranges to each “user” or signal on a medium.  Thus, all signals are transmitted at the same time, each using different frequencies.</a:t>
            </a:r>
          </a:p>
          <a:p>
            <a:pPr algn="just" eaLnBrk="1" hangingPunct="1">
              <a:spcBef>
                <a:spcPct val="50000"/>
              </a:spcBef>
            </a:pPr>
            <a:r>
              <a:rPr lang="en-US" altLang="en-US" sz="2800">
                <a:latin typeface="Calibri" pitchFamily="34" charset="0"/>
              </a:rPr>
              <a:t>A multiplexor accepts inputs and assigns frequencies to each device.  </a:t>
            </a:r>
          </a:p>
          <a:p>
            <a:pPr algn="just" eaLnBrk="1" hangingPunct="1">
              <a:spcBef>
                <a:spcPct val="50000"/>
              </a:spcBef>
            </a:pPr>
            <a:r>
              <a:rPr lang="en-US" altLang="en-US" sz="2800">
                <a:latin typeface="Calibri" pitchFamily="34" charset="0"/>
              </a:rPr>
              <a:t>The multiplexor is attached to a high-speed communications line.</a:t>
            </a:r>
          </a:p>
          <a:p>
            <a:pPr algn="just" eaLnBrk="1" hangingPunct="1">
              <a:spcBef>
                <a:spcPct val="50000"/>
              </a:spcBef>
            </a:pPr>
            <a:r>
              <a:rPr lang="en-US" altLang="en-US" sz="2800">
                <a:latin typeface="Calibri" pitchFamily="34" charset="0"/>
              </a:rPr>
              <a:t>A corresponding multiplexor, or de-multiplexor, is on the end of the high-speed line and separates the multiplexed signals.</a:t>
            </a:r>
          </a:p>
        </p:txBody>
      </p:sp>
      <p:pic>
        <p:nvPicPr>
          <p:cNvPr id="158724" name="Picture 5" descr="download.png"/>
          <p:cNvPicPr>
            <a:picLocks noChangeAspect="1"/>
          </p:cNvPicPr>
          <p:nvPr/>
        </p:nvPicPr>
        <p:blipFill>
          <a:blip r:embed="rId2"/>
          <a:srcRect/>
          <a:stretch>
            <a:fillRect/>
          </a:stretch>
        </p:blipFill>
        <p:spPr bwMode="auto">
          <a:xfrm>
            <a:off x="6457950" y="0"/>
            <a:ext cx="2686050" cy="914400"/>
          </a:xfrm>
          <a:prstGeom prst="rect">
            <a:avLst/>
          </a:prstGeom>
          <a:noFill/>
          <a:ln w="9525">
            <a:noFill/>
            <a:miter lim="800000"/>
            <a:headEnd/>
            <a:tailEnd/>
          </a:ln>
        </p:spPr>
      </p:pic>
      <p:sp>
        <p:nvSpPr>
          <p:cNvPr id="158725" name="TextBox 1"/>
          <p:cNvSpPr txBox="1">
            <a:spLocks noChangeArrowheads="1"/>
          </p:cNvSpPr>
          <p:nvPr/>
        </p:nvSpPr>
        <p:spPr bwMode="auto">
          <a:xfrm>
            <a:off x="304800" y="685800"/>
            <a:ext cx="5562600" cy="584200"/>
          </a:xfrm>
          <a:prstGeom prst="rect">
            <a:avLst/>
          </a:prstGeom>
          <a:noFill/>
          <a:ln w="9525">
            <a:noFill/>
            <a:miter lim="800000"/>
            <a:headEnd/>
            <a:tailEnd/>
          </a:ln>
        </p:spPr>
        <p:txBody>
          <a:bodyPr>
            <a:spAutoFit/>
          </a:bodyPr>
          <a:lstStyle/>
          <a:p>
            <a:pPr eaLnBrk="1" hangingPunct="1"/>
            <a:r>
              <a:rPr lang="en-US" altLang="en-US" sz="3200">
                <a:solidFill>
                  <a:srgbClr val="7030A0"/>
                </a:solidFill>
                <a:latin typeface="Calibri" pitchFamily="34" charset="0"/>
              </a:rPr>
              <a:t>Frequency Division Multiplexing</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61950" y="304801"/>
            <a:ext cx="8420100" cy="5786438"/>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7200" y="609600"/>
            <a:ext cx="8382000" cy="5200650"/>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3"/>
          <p:cNvSpPr>
            <a:spLocks noGrp="1"/>
          </p:cNvSpPr>
          <p:nvPr>
            <p:ph type="sldNum" sz="quarter" idx="12"/>
          </p:nvPr>
        </p:nvSpPr>
        <p:spPr bwMode="auto">
          <a:noFill/>
          <a:ln>
            <a:miter lim="800000"/>
            <a:headEnd/>
            <a:tailEnd/>
          </a:ln>
        </p:spPr>
        <p:txBody>
          <a:bodyPr/>
          <a:lstStyle/>
          <a:p>
            <a:fld id="{401D474B-224F-4217-BE5A-8A65C1B63849}" type="slidenum">
              <a:rPr lang="en-US" altLang="en-US"/>
              <a:pPr/>
              <a:t>118</a:t>
            </a:fld>
            <a:endParaRPr lang="en-US" altLang="en-US"/>
          </a:p>
        </p:txBody>
      </p:sp>
      <p:sp>
        <p:nvSpPr>
          <p:cNvPr id="160771" name="Rectangle 2"/>
          <p:cNvSpPr>
            <a:spLocks noChangeArrowheads="1"/>
          </p:cNvSpPr>
          <p:nvPr/>
        </p:nvSpPr>
        <p:spPr bwMode="auto">
          <a:xfrm>
            <a:off x="381000" y="395288"/>
            <a:ext cx="8494713" cy="523875"/>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r>
              <a:rPr lang="en-US" altLang="en-US" sz="2800">
                <a:solidFill>
                  <a:srgbClr val="7030A0"/>
                </a:solidFill>
                <a:latin typeface="Calibri" pitchFamily="34" charset="0"/>
              </a:rPr>
              <a:t>Frequency Division Multiplexing</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60772"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0773" name="Text Box 6"/>
          <p:cNvSpPr txBox="1">
            <a:spLocks noChangeArrowheads="1"/>
          </p:cNvSpPr>
          <p:nvPr/>
        </p:nvSpPr>
        <p:spPr bwMode="auto">
          <a:xfrm>
            <a:off x="552450" y="1141413"/>
            <a:ext cx="8153400" cy="4770437"/>
          </a:xfrm>
          <a:prstGeom prst="rect">
            <a:avLst/>
          </a:prstGeom>
          <a:noFill/>
          <a:ln w="9525">
            <a:noFill/>
            <a:miter lim="800000"/>
            <a:headEnd/>
            <a:tailEnd/>
          </a:ln>
        </p:spPr>
        <p:txBody>
          <a:bodyPr>
            <a:spAutoFit/>
          </a:bodyPr>
          <a:lstStyle/>
          <a:p>
            <a:pPr algn="just" eaLnBrk="1" hangingPunct="1">
              <a:spcBef>
                <a:spcPct val="50000"/>
              </a:spcBef>
            </a:pPr>
            <a:r>
              <a:rPr lang="en-US" altLang="en-US" sz="3200">
                <a:latin typeface="Calibri" pitchFamily="34" charset="0"/>
              </a:rPr>
              <a:t>Analog signaling is used to transmits the signals.</a:t>
            </a:r>
          </a:p>
          <a:p>
            <a:pPr algn="just" eaLnBrk="1" hangingPunct="1">
              <a:spcBef>
                <a:spcPct val="50000"/>
              </a:spcBef>
            </a:pPr>
            <a:r>
              <a:rPr lang="en-US" altLang="en-US" sz="3200">
                <a:latin typeface="Calibri" pitchFamily="34" charset="0"/>
              </a:rPr>
              <a:t>Broadcast radio and television, cable television, and the AMPS cellular phone systems use frequency division multiplexing.</a:t>
            </a:r>
          </a:p>
          <a:p>
            <a:pPr algn="just" eaLnBrk="1" hangingPunct="1">
              <a:spcBef>
                <a:spcPct val="50000"/>
              </a:spcBef>
            </a:pPr>
            <a:r>
              <a:rPr lang="en-US" altLang="en-US" sz="3200">
                <a:latin typeface="Calibri" pitchFamily="34" charset="0"/>
              </a:rPr>
              <a:t>This technique is the oldest multiplexing technique.</a:t>
            </a:r>
          </a:p>
          <a:p>
            <a:pPr algn="just" eaLnBrk="1" hangingPunct="1">
              <a:spcBef>
                <a:spcPct val="50000"/>
              </a:spcBef>
            </a:pPr>
            <a:r>
              <a:rPr lang="en-US" altLang="en-US" sz="3200">
                <a:latin typeface="Calibri" pitchFamily="34" charset="0"/>
              </a:rPr>
              <a:t>Since it involves analog signaling, it is more susceptible to noise.</a:t>
            </a:r>
          </a:p>
        </p:txBody>
      </p:sp>
      <p:pic>
        <p:nvPicPr>
          <p:cNvPr id="160774"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4"/>
          <p:cNvSpPr>
            <a:spLocks noGrp="1"/>
          </p:cNvSpPr>
          <p:nvPr>
            <p:ph type="sldNum" sz="quarter" idx="12"/>
          </p:nvPr>
        </p:nvSpPr>
        <p:spPr bwMode="auto">
          <a:noFill/>
          <a:ln>
            <a:miter lim="800000"/>
            <a:headEnd/>
            <a:tailEnd/>
          </a:ln>
        </p:spPr>
        <p:txBody>
          <a:bodyPr/>
          <a:lstStyle/>
          <a:p>
            <a:fld id="{C34552BF-8B7E-4CD0-B665-9F6D808314D7}" type="slidenum">
              <a:rPr lang="en-US" altLang="en-US"/>
              <a:pPr/>
              <a:t>119</a:t>
            </a:fld>
            <a:endParaRPr lang="en-US" altLang="en-US"/>
          </a:p>
        </p:txBody>
      </p:sp>
      <p:pic>
        <p:nvPicPr>
          <p:cNvPr id="161795" name="Picture 4" descr="Tbl05-01"/>
          <p:cNvPicPr>
            <a:picLocks noGrp="1" noChangeAspect="1" noChangeArrowheads="1"/>
          </p:cNvPicPr>
          <p:nvPr>
            <p:ph/>
          </p:nvPr>
        </p:nvPicPr>
        <p:blipFill>
          <a:blip r:embed="rId2"/>
          <a:srcRect l="15675" t="2325" r="15753"/>
          <a:stretch>
            <a:fillRect/>
          </a:stretch>
        </p:blipFill>
        <p:spPr>
          <a:xfrm>
            <a:off x="457200" y="304800"/>
            <a:ext cx="6000750" cy="6400800"/>
          </a:xfrm>
        </p:spPr>
      </p:pic>
      <p:pic>
        <p:nvPicPr>
          <p:cNvPr id="161796" name="Picture 3"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0C78C6BB-6690-4003-B12C-61D2FF5C9503}" type="slidenum">
              <a:rPr lang="en-US" altLang="en-US"/>
              <a:pPr algn="l"/>
              <a:t>12</a:t>
            </a:fld>
            <a:endParaRPr lang="en-US" altLang="en-US"/>
          </a:p>
        </p:txBody>
      </p:sp>
      <p:sp>
        <p:nvSpPr>
          <p:cNvPr id="225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225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22533" name="Rectangle 9"/>
          <p:cNvSpPr>
            <a:spLocks noChangeArrowheads="1"/>
          </p:cNvSpPr>
          <p:nvPr/>
        </p:nvSpPr>
        <p:spPr bwMode="auto">
          <a:xfrm>
            <a:off x="228600" y="1066800"/>
            <a:ext cx="8686800" cy="1373188"/>
          </a:xfrm>
          <a:prstGeom prst="rect">
            <a:avLst/>
          </a:prstGeom>
          <a:noFill/>
          <a:ln w="9525">
            <a:noFill/>
            <a:miter lim="800000"/>
            <a:headEnd/>
            <a:tailEnd/>
          </a:ln>
        </p:spPr>
        <p:txBody>
          <a:bodyPr>
            <a:spAutoFit/>
          </a:bodyPr>
          <a:lstStyle/>
          <a:p>
            <a:pPr algn="just" eaLnBrk="1" hangingPunct="1"/>
            <a:r>
              <a:rPr lang="en-US" altLang="en-US" sz="2800" b="1" i="1"/>
              <a:t>The maximum data rate of a channel (see Chapter 3) is Nmax = 2 × B × log</a:t>
            </a:r>
            <a:r>
              <a:rPr lang="en-US" altLang="en-US" sz="2800" b="1" i="1" baseline="-25000"/>
              <a:t>2</a:t>
            </a:r>
            <a:r>
              <a:rPr lang="en-US" altLang="en-US" sz="2800" b="1" i="1"/>
              <a:t> L (defined by the Nyquist formula). Does this agree with the previous formula for N</a:t>
            </a:r>
            <a:r>
              <a:rPr lang="en-US" altLang="en-US" sz="2800" b="1" i="1" baseline="-25000"/>
              <a:t>max</a:t>
            </a:r>
            <a:r>
              <a:rPr lang="en-US" altLang="en-US" sz="2800" b="1" i="1"/>
              <a:t>?</a:t>
            </a:r>
          </a:p>
        </p:txBody>
      </p:sp>
      <p:sp>
        <p:nvSpPr>
          <p:cNvPr id="22534" name="Rectangle 10"/>
          <p:cNvSpPr>
            <a:spLocks noChangeArrowheads="1"/>
          </p:cNvSpPr>
          <p:nvPr/>
        </p:nvSpPr>
        <p:spPr bwMode="auto">
          <a:xfrm>
            <a:off x="228600" y="2895600"/>
            <a:ext cx="8686800" cy="1800225"/>
          </a:xfrm>
          <a:prstGeom prst="rect">
            <a:avLst/>
          </a:prstGeom>
          <a:noFill/>
          <a:ln w="9525">
            <a:noFill/>
            <a:miter lim="800000"/>
            <a:headEnd/>
            <a:tailEnd/>
          </a:ln>
        </p:spPr>
        <p:txBody>
          <a:bodyPr>
            <a:spAutoFit/>
          </a:bodyPr>
          <a:lstStyle/>
          <a:p>
            <a:pPr algn="just" eaLnBrk="1" hangingPunct="1"/>
            <a:r>
              <a:rPr lang="en-US" altLang="en-US" sz="2800" b="1" i="1"/>
              <a:t>Solution</a:t>
            </a:r>
          </a:p>
          <a:p>
            <a:pPr algn="just" eaLnBrk="1" hangingPunct="1"/>
            <a:r>
              <a:rPr lang="en-US" altLang="en-US" sz="2800" b="1" i="1">
                <a:latin typeface="Times" pitchFamily="1" charset="0"/>
              </a:rPr>
              <a:t>A signal with L levels actually can carry log</a:t>
            </a:r>
            <a:r>
              <a:rPr lang="en-US" altLang="en-US" sz="2800" b="1" i="1" baseline="-16000">
                <a:latin typeface="Times" pitchFamily="1" charset="0"/>
              </a:rPr>
              <a:t>2</a:t>
            </a:r>
            <a:r>
              <a:rPr lang="en-US" altLang="en-US" sz="2800" b="1" i="1">
                <a:latin typeface="Times" pitchFamily="1" charset="0"/>
              </a:rPr>
              <a:t>L bits per level. If each level corresponds to one signal element and we assume the average case (c = 1/2), then we have</a:t>
            </a:r>
          </a:p>
        </p:txBody>
      </p:sp>
      <p:pic>
        <p:nvPicPr>
          <p:cNvPr id="22535" name="Picture 11"/>
          <p:cNvPicPr>
            <a:picLocks noChangeAspect="1" noChangeArrowheads="1"/>
          </p:cNvPicPr>
          <p:nvPr/>
        </p:nvPicPr>
        <p:blipFill>
          <a:blip r:embed="rId3"/>
          <a:srcRect/>
          <a:stretch>
            <a:fillRect/>
          </a:stretch>
        </p:blipFill>
        <p:spPr bwMode="auto">
          <a:xfrm>
            <a:off x="2241550" y="5202238"/>
            <a:ext cx="4387850" cy="665162"/>
          </a:xfrm>
          <a:prstGeom prst="rect">
            <a:avLst/>
          </a:prstGeom>
          <a:noFill/>
          <a:ln w="57150" cmpd="thickThin">
            <a:solidFill>
              <a:schemeClr val="folHlink"/>
            </a:solidFill>
            <a:miter lim="800000"/>
            <a:headEnd/>
            <a:tailEnd/>
          </a:ln>
        </p:spPr>
      </p:pic>
      <p:sp>
        <p:nvSpPr>
          <p:cNvPr id="22536" name="Text Box 12"/>
          <p:cNvSpPr txBox="1">
            <a:spLocks noChangeArrowheads="1"/>
          </p:cNvSpPr>
          <p:nvPr/>
        </p:nvSpPr>
        <p:spPr bwMode="auto">
          <a:xfrm>
            <a:off x="1143000" y="0"/>
            <a:ext cx="1689100" cy="584200"/>
          </a:xfrm>
          <a:prstGeom prst="rect">
            <a:avLst/>
          </a:prstGeom>
          <a:noFill/>
          <a:ln w="9525">
            <a:noFill/>
            <a:miter lim="800000"/>
            <a:headEnd/>
            <a:tailEnd/>
          </a:ln>
        </p:spPr>
        <p:txBody>
          <a:bodyPr wrap="none">
            <a:spAutoFit/>
          </a:bodyPr>
          <a:lstStyle/>
          <a:p>
            <a:pPr eaLnBrk="1" hangingPunct="1"/>
            <a:r>
              <a:rPr lang="en-US" altLang="en-US" sz="3200" b="1" i="1"/>
              <a:t>Example</a:t>
            </a:r>
            <a:endParaRPr lang="en-US" altLang="en-US" sz="3200" b="1" i="1">
              <a:solidFill>
                <a:schemeClr val="hlink"/>
              </a:solidFill>
            </a:endParaRPr>
          </a:p>
        </p:txBody>
      </p:sp>
      <p:pic>
        <p:nvPicPr>
          <p:cNvPr id="22537" name="Picture 6" descr="download.png"/>
          <p:cNvPicPr>
            <a:picLocks noChangeAspect="1"/>
          </p:cNvPicPr>
          <p:nvPr/>
        </p:nvPicPr>
        <p:blipFill>
          <a:blip r:embed="rId4"/>
          <a:srcRect/>
          <a:stretch>
            <a:fillRect/>
          </a:stretch>
        </p:blipFill>
        <p:spPr bwMode="auto">
          <a:xfrm>
            <a:off x="5791200" y="228600"/>
            <a:ext cx="933450" cy="531813"/>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457200"/>
            <a:ext cx="8686800" cy="5715000"/>
          </a:xfrm>
          <a:prstGeom prst="rect">
            <a:avLst/>
          </a:prstGeom>
          <a:noFill/>
          <a:ln w="9525">
            <a:noFill/>
            <a:miter lim="800000"/>
            <a:headEnd/>
            <a:tailEnd/>
          </a:ln>
          <a:effec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3"/>
          <p:cNvSpPr>
            <a:spLocks noGrp="1"/>
          </p:cNvSpPr>
          <p:nvPr>
            <p:ph type="sldNum" sz="quarter" idx="12"/>
          </p:nvPr>
        </p:nvSpPr>
        <p:spPr bwMode="auto">
          <a:noFill/>
          <a:ln>
            <a:miter lim="800000"/>
            <a:headEnd/>
            <a:tailEnd/>
          </a:ln>
        </p:spPr>
        <p:txBody>
          <a:bodyPr/>
          <a:lstStyle/>
          <a:p>
            <a:fld id="{3760F3AB-791A-461D-9F24-B4CA50B53A36}" type="slidenum">
              <a:rPr lang="en-US" altLang="en-US"/>
              <a:pPr/>
              <a:t>121</a:t>
            </a:fld>
            <a:endParaRPr lang="en-US" altLang="en-US"/>
          </a:p>
        </p:txBody>
      </p:sp>
      <p:sp>
        <p:nvSpPr>
          <p:cNvPr id="163843" name="Rectangle 2"/>
          <p:cNvSpPr>
            <a:spLocks noChangeArrowheads="1"/>
          </p:cNvSpPr>
          <p:nvPr/>
        </p:nvSpPr>
        <p:spPr bwMode="auto">
          <a:xfrm>
            <a:off x="381000" y="395288"/>
            <a:ext cx="12187238" cy="523875"/>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Synchronous Time Division Multiplexing</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63844"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3845" name="Text Box 6"/>
          <p:cNvSpPr txBox="1">
            <a:spLocks noChangeArrowheads="1"/>
          </p:cNvSpPr>
          <p:nvPr/>
        </p:nvSpPr>
        <p:spPr bwMode="auto">
          <a:xfrm>
            <a:off x="762000" y="1905000"/>
            <a:ext cx="7772400" cy="4032250"/>
          </a:xfrm>
          <a:prstGeom prst="rect">
            <a:avLst/>
          </a:prstGeom>
          <a:noFill/>
          <a:ln w="9525">
            <a:noFill/>
            <a:miter lim="800000"/>
            <a:headEnd/>
            <a:tailEnd/>
          </a:ln>
        </p:spPr>
        <p:txBody>
          <a:bodyPr>
            <a:spAutoFit/>
          </a:bodyPr>
          <a:lstStyle/>
          <a:p>
            <a:pPr algn="just" eaLnBrk="1" hangingPunct="1">
              <a:spcBef>
                <a:spcPct val="50000"/>
              </a:spcBef>
            </a:pPr>
            <a:r>
              <a:rPr lang="en-US" altLang="en-US" sz="3200">
                <a:latin typeface="Calibri" pitchFamily="34" charset="0"/>
              </a:rPr>
              <a:t>The original time division multiplexing.</a:t>
            </a:r>
          </a:p>
          <a:p>
            <a:pPr algn="just" eaLnBrk="1" hangingPunct="1">
              <a:spcBef>
                <a:spcPct val="50000"/>
              </a:spcBef>
            </a:pPr>
            <a:r>
              <a:rPr lang="en-US" altLang="en-US" sz="3200">
                <a:latin typeface="Calibri" pitchFamily="34" charset="0"/>
              </a:rPr>
              <a:t>The multiplexor accepts input from attached devices in a round-robin fashion and transmit the data in a never ending pattern.</a:t>
            </a:r>
          </a:p>
          <a:p>
            <a:pPr algn="just" eaLnBrk="1" hangingPunct="1">
              <a:spcBef>
                <a:spcPct val="50000"/>
              </a:spcBef>
            </a:pPr>
            <a:r>
              <a:rPr lang="en-US" altLang="en-US" sz="3200">
                <a:latin typeface="Calibri" pitchFamily="34" charset="0"/>
              </a:rPr>
              <a:t>T-1 and ISDN telephone lines are common examples of synchronous time division multiplexing.</a:t>
            </a:r>
          </a:p>
        </p:txBody>
      </p:sp>
      <p:pic>
        <p:nvPicPr>
          <p:cNvPr id="163846"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3"/>
          <p:cNvSpPr>
            <a:spLocks noGrp="1"/>
          </p:cNvSpPr>
          <p:nvPr>
            <p:ph type="sldNum" sz="quarter" idx="12"/>
          </p:nvPr>
        </p:nvSpPr>
        <p:spPr bwMode="auto">
          <a:noFill/>
          <a:ln>
            <a:miter lim="800000"/>
            <a:headEnd/>
            <a:tailEnd/>
          </a:ln>
        </p:spPr>
        <p:txBody>
          <a:bodyPr/>
          <a:lstStyle/>
          <a:p>
            <a:fld id="{27407844-F19C-48CA-9635-B1D7B12BA017}" type="slidenum">
              <a:rPr lang="en-US" altLang="en-US"/>
              <a:pPr/>
              <a:t>122</a:t>
            </a:fld>
            <a:endParaRPr lang="en-US" altLang="en-US"/>
          </a:p>
        </p:txBody>
      </p:sp>
      <p:sp>
        <p:nvSpPr>
          <p:cNvPr id="164867"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Sample Output Stream generated by a </a:t>
            </a:r>
          </a:p>
          <a:p>
            <a:pPr eaLnBrk="1" hangingPunct="1"/>
            <a:r>
              <a:rPr lang="en-US" altLang="en-US" sz="2800" b="1">
                <a:solidFill>
                  <a:srgbClr val="820288"/>
                </a:solidFill>
                <a:latin typeface="Calibri" pitchFamily="34" charset="0"/>
              </a:rPr>
              <a:t>Synchronous Time Division Multiplexing</a:t>
            </a:r>
            <a:r>
              <a:rPr lang="en-US" altLang="en-US" sz="2800" b="1">
                <a:solidFill>
                  <a:srgbClr val="A703AF"/>
                </a:solidFill>
                <a:latin typeface="Calibri" pitchFamily="34" charset="0"/>
              </a:rPr>
              <a:t>	</a:t>
            </a:r>
          </a:p>
        </p:txBody>
      </p:sp>
      <p:sp>
        <p:nvSpPr>
          <p:cNvPr id="164868"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4869"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64870" name="Picture 7" descr="FIG5-02"/>
          <p:cNvPicPr>
            <a:picLocks noChangeAspect="1" noChangeArrowheads="1"/>
          </p:cNvPicPr>
          <p:nvPr/>
        </p:nvPicPr>
        <p:blipFill>
          <a:blip r:embed="rId2"/>
          <a:srcRect l="19688" t="5634"/>
          <a:stretch>
            <a:fillRect/>
          </a:stretch>
        </p:blipFill>
        <p:spPr bwMode="auto">
          <a:xfrm>
            <a:off x="609600" y="1752600"/>
            <a:ext cx="7975600" cy="4724400"/>
          </a:xfrm>
          <a:prstGeom prst="rect">
            <a:avLst/>
          </a:prstGeom>
          <a:noFill/>
          <a:ln w="9525">
            <a:noFill/>
            <a:miter lim="800000"/>
            <a:headEnd/>
            <a:tailEnd/>
          </a:ln>
        </p:spPr>
      </p:pic>
      <p:pic>
        <p:nvPicPr>
          <p:cNvPr id="164871" name="Picture 6" descr="download.png"/>
          <p:cNvPicPr>
            <a:picLocks noChangeAspect="1"/>
          </p:cNvPicPr>
          <p:nvPr/>
        </p:nvPicPr>
        <p:blipFill>
          <a:blip r:embed="rId3"/>
          <a:srcRect/>
          <a:stretch>
            <a:fillRect/>
          </a:stretch>
        </p:blipFill>
        <p:spPr bwMode="auto">
          <a:xfrm>
            <a:off x="6546850" y="-209550"/>
            <a:ext cx="2686050" cy="914400"/>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3"/>
          <p:cNvSpPr>
            <a:spLocks noGrp="1"/>
          </p:cNvSpPr>
          <p:nvPr>
            <p:ph type="sldNum" sz="quarter" idx="12"/>
          </p:nvPr>
        </p:nvSpPr>
        <p:spPr bwMode="auto">
          <a:noFill/>
          <a:ln>
            <a:miter lim="800000"/>
            <a:headEnd/>
            <a:tailEnd/>
          </a:ln>
        </p:spPr>
        <p:txBody>
          <a:bodyPr/>
          <a:lstStyle/>
          <a:p>
            <a:fld id="{958748FF-6D06-432E-ABC5-3433F17FE41A}" type="slidenum">
              <a:rPr lang="en-US" altLang="en-US"/>
              <a:pPr/>
              <a:t>123</a:t>
            </a:fld>
            <a:endParaRPr lang="en-US" altLang="en-US"/>
          </a:p>
        </p:txBody>
      </p:sp>
      <p:sp>
        <p:nvSpPr>
          <p:cNvPr id="165891" name="Rectangle 2"/>
          <p:cNvSpPr>
            <a:spLocks noChangeArrowheads="1"/>
          </p:cNvSpPr>
          <p:nvPr/>
        </p:nvSpPr>
        <p:spPr bwMode="auto">
          <a:xfrm>
            <a:off x="381000" y="395288"/>
            <a:ext cx="12187238" cy="523875"/>
          </a:xfrm>
          <a:prstGeom prst="rect">
            <a:avLst/>
          </a:prstGeom>
          <a:noFill/>
          <a:ln w="9525">
            <a:noFill/>
            <a:miter lim="800000"/>
            <a:headEnd/>
            <a:tailEnd/>
          </a:ln>
        </p:spPr>
        <p:txBody>
          <a:bodyPr wrap="none">
            <a:spAutoFit/>
          </a:bodyPr>
          <a:lstStyle/>
          <a:p>
            <a:pPr eaLnBrk="1" hangingPunct="1"/>
            <a:r>
              <a:rPr lang="en-US" altLang="en-US" sz="2800">
                <a:solidFill>
                  <a:srgbClr val="7030A0"/>
                </a:solidFill>
                <a:latin typeface="Calibri" pitchFamily="34" charset="0"/>
              </a:rPr>
              <a:t>Synchronous Time Division Multiplexing</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65892"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5893" name="Text Box 6"/>
          <p:cNvSpPr txBox="1">
            <a:spLocks noChangeArrowheads="1"/>
          </p:cNvSpPr>
          <p:nvPr/>
        </p:nvSpPr>
        <p:spPr bwMode="auto">
          <a:xfrm>
            <a:off x="488950" y="1376363"/>
            <a:ext cx="8502650" cy="4276725"/>
          </a:xfrm>
          <a:prstGeom prst="rect">
            <a:avLst/>
          </a:prstGeom>
          <a:noFill/>
          <a:ln w="9525">
            <a:noFill/>
            <a:miter lim="800000"/>
            <a:headEnd/>
            <a:tailEnd/>
          </a:ln>
        </p:spPr>
        <p:txBody>
          <a:bodyPr>
            <a:spAutoFit/>
          </a:bodyPr>
          <a:lstStyle/>
          <a:p>
            <a:pPr algn="just" eaLnBrk="1" hangingPunct="1">
              <a:spcBef>
                <a:spcPct val="50000"/>
              </a:spcBef>
            </a:pPr>
            <a:r>
              <a:rPr lang="en-US" altLang="en-US" sz="3200">
                <a:latin typeface="Calibri" pitchFamily="34" charset="0"/>
              </a:rPr>
              <a:t>If one device generates data at a faster rate than other devices, then the multiplexor must either sample the incoming data stream from that device more often than it samples the other devices, or buffer the faster incoming stream.</a:t>
            </a:r>
          </a:p>
          <a:p>
            <a:pPr algn="just" eaLnBrk="1" hangingPunct="1">
              <a:spcBef>
                <a:spcPct val="50000"/>
              </a:spcBef>
            </a:pPr>
            <a:r>
              <a:rPr lang="en-US" altLang="en-US" sz="3200">
                <a:latin typeface="Calibri" pitchFamily="34" charset="0"/>
              </a:rPr>
              <a:t>If a device has nothing to transmit, the multiplexor must still insert a piece of data from that device into the multiplexed stream.</a:t>
            </a:r>
          </a:p>
        </p:txBody>
      </p:sp>
      <p:pic>
        <p:nvPicPr>
          <p:cNvPr id="165894"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3"/>
          <p:cNvSpPr>
            <a:spLocks noGrp="1"/>
          </p:cNvSpPr>
          <p:nvPr>
            <p:ph type="sldNum" sz="quarter" idx="12"/>
          </p:nvPr>
        </p:nvSpPr>
        <p:spPr bwMode="auto">
          <a:noFill/>
          <a:ln>
            <a:miter lim="800000"/>
            <a:headEnd/>
            <a:tailEnd/>
          </a:ln>
        </p:spPr>
        <p:txBody>
          <a:bodyPr/>
          <a:lstStyle/>
          <a:p>
            <a:fld id="{27CCF1D9-09AB-4A2D-AA66-014B4E547D3D}" type="slidenum">
              <a:rPr lang="en-US" altLang="en-US"/>
              <a:pPr/>
              <a:t>124</a:t>
            </a:fld>
            <a:endParaRPr lang="en-US" altLang="en-US"/>
          </a:p>
        </p:txBody>
      </p:sp>
      <p:sp>
        <p:nvSpPr>
          <p:cNvPr id="166915" name="Rectangle 2"/>
          <p:cNvSpPr>
            <a:spLocks noChangeArrowheads="1"/>
          </p:cNvSpPr>
          <p:nvPr/>
        </p:nvSpPr>
        <p:spPr bwMode="auto">
          <a:xfrm>
            <a:off x="381000" y="395288"/>
            <a:ext cx="5724525" cy="584200"/>
          </a:xfrm>
          <a:prstGeom prst="rect">
            <a:avLst/>
          </a:prstGeom>
          <a:noFill/>
          <a:ln w="9525">
            <a:noFill/>
            <a:miter lim="800000"/>
            <a:headEnd/>
            <a:tailEnd/>
          </a:ln>
        </p:spPr>
        <p:txBody>
          <a:bodyPr wrap="none">
            <a:spAutoFit/>
          </a:bodyPr>
          <a:lstStyle/>
          <a:p>
            <a:pPr eaLnBrk="1" hangingPunct="1"/>
            <a:r>
              <a:rPr lang="en-US" altLang="en-US" sz="2000" b="1">
                <a:solidFill>
                  <a:srgbClr val="820288"/>
                </a:solidFill>
                <a:latin typeface="Calibri" pitchFamily="34" charset="0"/>
              </a:rPr>
              <a:t>		</a:t>
            </a:r>
            <a:r>
              <a:rPr lang="en-US" altLang="en-US" sz="3200" b="1">
                <a:solidFill>
                  <a:srgbClr val="820288"/>
                </a:solidFill>
                <a:latin typeface="Calibri" pitchFamily="34" charset="0"/>
              </a:rPr>
              <a:t>Example	</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66916"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6917"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66918" name="Picture 7" descr="FIG5-03"/>
          <p:cNvPicPr>
            <a:picLocks noChangeAspect="1" noChangeArrowheads="1"/>
          </p:cNvPicPr>
          <p:nvPr/>
        </p:nvPicPr>
        <p:blipFill>
          <a:blip r:embed="rId2"/>
          <a:srcRect l="-2814" t="19717" r="2814" b="-19717"/>
          <a:stretch>
            <a:fillRect/>
          </a:stretch>
        </p:blipFill>
        <p:spPr bwMode="auto">
          <a:xfrm>
            <a:off x="228600" y="2514600"/>
            <a:ext cx="8128000" cy="5410200"/>
          </a:xfrm>
          <a:prstGeom prst="rect">
            <a:avLst/>
          </a:prstGeom>
          <a:noFill/>
          <a:ln w="9525">
            <a:noFill/>
            <a:miter lim="800000"/>
            <a:headEnd/>
            <a:tailEnd/>
          </a:ln>
        </p:spPr>
      </p:pic>
      <p:pic>
        <p:nvPicPr>
          <p:cNvPr id="166919"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3"/>
          <p:cNvSpPr>
            <a:spLocks noGrp="1"/>
          </p:cNvSpPr>
          <p:nvPr>
            <p:ph type="sldNum" sz="quarter" idx="12"/>
          </p:nvPr>
        </p:nvSpPr>
        <p:spPr bwMode="auto">
          <a:noFill/>
          <a:ln>
            <a:miter lim="800000"/>
            <a:headEnd/>
            <a:tailEnd/>
          </a:ln>
        </p:spPr>
        <p:txBody>
          <a:bodyPr/>
          <a:lstStyle/>
          <a:p>
            <a:fld id="{6CA4EE95-A147-413F-B3E2-1E94BF94324C}" type="slidenum">
              <a:rPr lang="en-US" altLang="en-US"/>
              <a:pPr/>
              <a:t>125</a:t>
            </a:fld>
            <a:endParaRPr lang="en-US" altLang="en-US"/>
          </a:p>
        </p:txBody>
      </p:sp>
      <p:sp>
        <p:nvSpPr>
          <p:cNvPr id="167939"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67940"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7941"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67942" name="Picture 8" descr="FIG5-04"/>
          <p:cNvPicPr>
            <a:picLocks noChangeAspect="1" noChangeArrowheads="1"/>
          </p:cNvPicPr>
          <p:nvPr/>
        </p:nvPicPr>
        <p:blipFill>
          <a:blip r:embed="rId2"/>
          <a:srcRect t="19717"/>
          <a:stretch>
            <a:fillRect/>
          </a:stretch>
        </p:blipFill>
        <p:spPr bwMode="auto">
          <a:xfrm>
            <a:off x="414338" y="1609725"/>
            <a:ext cx="8128000" cy="4343400"/>
          </a:xfrm>
          <a:prstGeom prst="rect">
            <a:avLst/>
          </a:prstGeom>
          <a:noFill/>
          <a:ln w="9525">
            <a:noFill/>
            <a:miter lim="800000"/>
            <a:headEnd/>
            <a:tailEnd/>
          </a:ln>
        </p:spPr>
      </p:pic>
      <p:pic>
        <p:nvPicPr>
          <p:cNvPr id="167943"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3"/>
          <p:cNvSpPr>
            <a:spLocks noGrp="1"/>
          </p:cNvSpPr>
          <p:nvPr>
            <p:ph type="sldNum" sz="quarter" idx="12"/>
          </p:nvPr>
        </p:nvSpPr>
        <p:spPr bwMode="auto">
          <a:noFill/>
          <a:ln>
            <a:miter lim="800000"/>
            <a:headEnd/>
            <a:tailEnd/>
          </a:ln>
        </p:spPr>
        <p:txBody>
          <a:bodyPr/>
          <a:lstStyle/>
          <a:p>
            <a:fld id="{444C7176-C7F5-4C0B-A9A8-E9A2D76A995A}" type="slidenum">
              <a:rPr lang="en-US" altLang="en-US"/>
              <a:pPr/>
              <a:t>126</a:t>
            </a:fld>
            <a:endParaRPr lang="en-US" altLang="en-US"/>
          </a:p>
        </p:txBody>
      </p:sp>
      <p:sp>
        <p:nvSpPr>
          <p:cNvPr id="168963" name="Rectangle 2"/>
          <p:cNvSpPr>
            <a:spLocks noChangeArrowheads="1"/>
          </p:cNvSpPr>
          <p:nvPr/>
        </p:nvSpPr>
        <p:spPr bwMode="auto">
          <a:xfrm>
            <a:off x="76200" y="395288"/>
            <a:ext cx="7875588" cy="584200"/>
          </a:xfrm>
          <a:prstGeom prst="rect">
            <a:avLst/>
          </a:prstGeom>
          <a:noFill/>
          <a:ln w="9525">
            <a:noFill/>
            <a:miter lim="800000"/>
            <a:headEnd/>
            <a:tailEnd/>
          </a:ln>
        </p:spPr>
        <p:txBody>
          <a:bodyPr>
            <a:spAutoFit/>
          </a:bodyPr>
          <a:lstStyle/>
          <a:p>
            <a:pPr eaLnBrk="1" hangingPunct="1"/>
            <a:r>
              <a:rPr lang="en-US" altLang="en-US" sz="2800" b="1">
                <a:solidFill>
                  <a:srgbClr val="820288"/>
                </a:solidFill>
                <a:latin typeface="Calibri" pitchFamily="34" charset="0"/>
              </a:rPr>
              <a:t>Synchronous time division multiplexing</a:t>
            </a:r>
            <a:r>
              <a:rPr lang="en-US" altLang="en-US" sz="3200" b="1">
                <a:solidFill>
                  <a:srgbClr val="A703AF"/>
                </a:solidFill>
                <a:latin typeface="Calibri" pitchFamily="34" charset="0"/>
              </a:rPr>
              <a:t>	</a:t>
            </a:r>
          </a:p>
        </p:txBody>
      </p:sp>
      <p:sp>
        <p:nvSpPr>
          <p:cNvPr id="168964"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8965" name="Text Box 6"/>
          <p:cNvSpPr txBox="1">
            <a:spLocks noChangeArrowheads="1"/>
          </p:cNvSpPr>
          <p:nvPr/>
        </p:nvSpPr>
        <p:spPr bwMode="auto">
          <a:xfrm>
            <a:off x="1371600" y="1447800"/>
            <a:ext cx="7772400" cy="2062163"/>
          </a:xfrm>
          <a:prstGeom prst="rect">
            <a:avLst/>
          </a:prstGeom>
          <a:noFill/>
          <a:ln w="9525">
            <a:noFill/>
            <a:miter lim="800000"/>
            <a:headEnd/>
            <a:tailEnd/>
          </a:ln>
        </p:spPr>
        <p:txBody>
          <a:bodyPr>
            <a:spAutoFit/>
          </a:bodyPr>
          <a:lstStyle/>
          <a:p>
            <a:pPr eaLnBrk="1" hangingPunct="1">
              <a:spcBef>
                <a:spcPct val="50000"/>
              </a:spcBef>
            </a:pPr>
            <a:r>
              <a:rPr lang="en-US" altLang="en-US" sz="3200">
                <a:latin typeface="Calibri" pitchFamily="34" charset="0"/>
              </a:rPr>
              <a:t>So that the receiver may stay synchronized with the incoming data stream, the transmitting multiplexor can insert alternating 1s and 0s into the data stream.</a:t>
            </a:r>
          </a:p>
        </p:txBody>
      </p:sp>
      <p:pic>
        <p:nvPicPr>
          <p:cNvPr id="168966" name="Picture 7" descr="FIG5-05"/>
          <p:cNvPicPr>
            <a:picLocks noChangeAspect="1" noChangeArrowheads="1"/>
          </p:cNvPicPr>
          <p:nvPr/>
        </p:nvPicPr>
        <p:blipFill>
          <a:blip r:embed="rId2"/>
          <a:srcRect t="39285"/>
          <a:stretch>
            <a:fillRect/>
          </a:stretch>
        </p:blipFill>
        <p:spPr bwMode="auto">
          <a:xfrm>
            <a:off x="990600" y="4267200"/>
            <a:ext cx="7010400" cy="2590800"/>
          </a:xfrm>
          <a:prstGeom prst="rect">
            <a:avLst/>
          </a:prstGeom>
          <a:noFill/>
          <a:ln w="9525">
            <a:noFill/>
            <a:miter lim="800000"/>
            <a:headEnd/>
            <a:tailEnd/>
          </a:ln>
        </p:spPr>
      </p:pic>
      <p:pic>
        <p:nvPicPr>
          <p:cNvPr id="168967"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3"/>
          <p:cNvSpPr>
            <a:spLocks noGrp="1"/>
          </p:cNvSpPr>
          <p:nvPr>
            <p:ph type="sldNum" sz="quarter" idx="12"/>
          </p:nvPr>
        </p:nvSpPr>
        <p:spPr bwMode="auto">
          <a:noFill/>
          <a:ln>
            <a:miter lim="800000"/>
            <a:headEnd/>
            <a:tailEnd/>
          </a:ln>
        </p:spPr>
        <p:txBody>
          <a:bodyPr/>
          <a:lstStyle/>
          <a:p>
            <a:fld id="{F9034687-8A3E-445F-8F21-9AA14BF73B95}" type="slidenum">
              <a:rPr lang="en-US" altLang="en-US"/>
              <a:pPr/>
              <a:t>127</a:t>
            </a:fld>
            <a:endParaRPr lang="en-US" altLang="en-US"/>
          </a:p>
        </p:txBody>
      </p:sp>
      <p:sp>
        <p:nvSpPr>
          <p:cNvPr id="169987" name="Rectangle 2"/>
          <p:cNvSpPr>
            <a:spLocks noChangeArrowheads="1"/>
          </p:cNvSpPr>
          <p:nvPr/>
        </p:nvSpPr>
        <p:spPr bwMode="auto">
          <a:xfrm>
            <a:off x="381000" y="395288"/>
            <a:ext cx="5988050" cy="523875"/>
          </a:xfrm>
          <a:prstGeom prst="rect">
            <a:avLst/>
          </a:prstGeom>
          <a:noFill/>
          <a:ln w="9525">
            <a:noFill/>
            <a:miter lim="800000"/>
            <a:headEnd/>
            <a:tailEnd/>
          </a:ln>
        </p:spPr>
        <p:txBody>
          <a:bodyPr wrap="none">
            <a:spAutoFit/>
          </a:bodyPr>
          <a:lstStyle/>
          <a:p>
            <a:pPr eaLnBrk="1" hangingPunct="1">
              <a:spcBef>
                <a:spcPct val="50000"/>
              </a:spcBef>
            </a:pPr>
            <a:r>
              <a:rPr lang="en-US" altLang="en-US" sz="2800">
                <a:solidFill>
                  <a:srgbClr val="7030A0"/>
                </a:solidFill>
                <a:latin typeface="Calibri" pitchFamily="34" charset="0"/>
              </a:rPr>
              <a:t>Synchronous Time Division Multiplexing</a:t>
            </a:r>
          </a:p>
        </p:txBody>
      </p:sp>
      <p:sp>
        <p:nvSpPr>
          <p:cNvPr id="169988"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69989" name="Text Box 4"/>
          <p:cNvSpPr txBox="1">
            <a:spLocks noChangeArrowheads="1"/>
          </p:cNvSpPr>
          <p:nvPr/>
        </p:nvSpPr>
        <p:spPr bwMode="auto">
          <a:xfrm>
            <a:off x="609600" y="1905000"/>
            <a:ext cx="7772400" cy="2800350"/>
          </a:xfrm>
          <a:prstGeom prst="rect">
            <a:avLst/>
          </a:prstGeom>
          <a:noFill/>
          <a:ln w="9525">
            <a:noFill/>
            <a:miter lim="800000"/>
            <a:headEnd/>
            <a:tailEnd/>
          </a:ln>
        </p:spPr>
        <p:txBody>
          <a:bodyPr>
            <a:spAutoFit/>
          </a:bodyPr>
          <a:lstStyle/>
          <a:p>
            <a:pPr eaLnBrk="1" hangingPunct="1">
              <a:spcBef>
                <a:spcPct val="50000"/>
              </a:spcBef>
            </a:pPr>
            <a:r>
              <a:rPr lang="en-US" altLang="en-US" sz="3200">
                <a:latin typeface="Calibri" pitchFamily="34" charset="0"/>
              </a:rPr>
              <a:t>Three types popular today:</a:t>
            </a:r>
          </a:p>
          <a:p>
            <a:pPr lvl="1" eaLnBrk="1" hangingPunct="1">
              <a:spcBef>
                <a:spcPct val="50000"/>
              </a:spcBef>
              <a:buFontTx/>
              <a:buChar char="•"/>
            </a:pPr>
            <a:r>
              <a:rPr lang="en-US" altLang="en-US" sz="3200">
                <a:latin typeface="Calibri" pitchFamily="34" charset="0"/>
              </a:rPr>
              <a:t>T-1 multiplexing (the classic)</a:t>
            </a:r>
          </a:p>
          <a:p>
            <a:pPr lvl="1" eaLnBrk="1" hangingPunct="1">
              <a:spcBef>
                <a:spcPct val="50000"/>
              </a:spcBef>
              <a:buFontTx/>
              <a:buChar char="•"/>
            </a:pPr>
            <a:r>
              <a:rPr lang="en-US" altLang="en-US" sz="3200">
                <a:latin typeface="Calibri" pitchFamily="34" charset="0"/>
              </a:rPr>
              <a:t>ISDN multiplexing</a:t>
            </a:r>
          </a:p>
          <a:p>
            <a:pPr lvl="1" eaLnBrk="1" hangingPunct="1">
              <a:spcBef>
                <a:spcPct val="50000"/>
              </a:spcBef>
              <a:buFontTx/>
              <a:buChar char="•"/>
            </a:pPr>
            <a:r>
              <a:rPr lang="en-US" altLang="en-US" sz="3200">
                <a:latin typeface="Calibri" pitchFamily="34" charset="0"/>
              </a:rPr>
              <a:t>SONET (</a:t>
            </a:r>
            <a:r>
              <a:rPr lang="en-US" altLang="en-US" sz="3200">
                <a:solidFill>
                  <a:srgbClr val="FF0066"/>
                </a:solidFill>
                <a:latin typeface="Calibri" pitchFamily="34" charset="0"/>
              </a:rPr>
              <a:t>S</a:t>
            </a:r>
            <a:r>
              <a:rPr lang="en-US" altLang="en-US" sz="3200">
                <a:latin typeface="Calibri" pitchFamily="34" charset="0"/>
              </a:rPr>
              <a:t>ynchronous </a:t>
            </a:r>
            <a:r>
              <a:rPr lang="en-US" altLang="en-US" sz="3200">
                <a:solidFill>
                  <a:srgbClr val="FF0066"/>
                </a:solidFill>
                <a:latin typeface="Calibri" pitchFamily="34" charset="0"/>
              </a:rPr>
              <a:t>O</a:t>
            </a:r>
            <a:r>
              <a:rPr lang="en-US" altLang="en-US" sz="3200">
                <a:latin typeface="Calibri" pitchFamily="34" charset="0"/>
              </a:rPr>
              <a:t>ptical </a:t>
            </a:r>
            <a:r>
              <a:rPr lang="en-US" altLang="en-US" sz="3200">
                <a:solidFill>
                  <a:srgbClr val="FF0066"/>
                </a:solidFill>
                <a:latin typeface="Calibri" pitchFamily="34" charset="0"/>
              </a:rPr>
              <a:t>NET</a:t>
            </a:r>
            <a:r>
              <a:rPr lang="en-US" altLang="en-US" sz="3200">
                <a:latin typeface="Calibri" pitchFamily="34" charset="0"/>
              </a:rPr>
              <a:t>work)</a:t>
            </a:r>
          </a:p>
        </p:txBody>
      </p:sp>
      <p:pic>
        <p:nvPicPr>
          <p:cNvPr id="169990"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Number Placeholder 3"/>
          <p:cNvSpPr>
            <a:spLocks noGrp="1"/>
          </p:cNvSpPr>
          <p:nvPr>
            <p:ph type="sldNum" sz="quarter" idx="12"/>
          </p:nvPr>
        </p:nvSpPr>
        <p:spPr bwMode="auto">
          <a:noFill/>
          <a:ln>
            <a:miter lim="800000"/>
            <a:headEnd/>
            <a:tailEnd/>
          </a:ln>
        </p:spPr>
        <p:txBody>
          <a:bodyPr/>
          <a:lstStyle/>
          <a:p>
            <a:fld id="{8D517358-9BCC-4787-9C46-5BB61CF1F34B}" type="slidenum">
              <a:rPr lang="en-US" altLang="en-US"/>
              <a:pPr/>
              <a:t>128</a:t>
            </a:fld>
            <a:endParaRPr lang="en-US" altLang="en-US"/>
          </a:p>
        </p:txBody>
      </p:sp>
      <p:sp>
        <p:nvSpPr>
          <p:cNvPr id="171011"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71012" name="Text Box 6"/>
          <p:cNvSpPr txBox="1">
            <a:spLocks noChangeArrowheads="1"/>
          </p:cNvSpPr>
          <p:nvPr/>
        </p:nvSpPr>
        <p:spPr bwMode="auto">
          <a:xfrm>
            <a:off x="457200" y="1431925"/>
            <a:ext cx="7772400" cy="1384300"/>
          </a:xfrm>
          <a:prstGeom prst="rect">
            <a:avLst/>
          </a:prstGeom>
          <a:noFill/>
          <a:ln w="9525">
            <a:noFill/>
            <a:miter lim="800000"/>
            <a:headEnd/>
            <a:tailEnd/>
          </a:ln>
        </p:spPr>
        <p:txBody>
          <a:bodyPr>
            <a:spAutoFit/>
          </a:bodyPr>
          <a:lstStyle/>
          <a:p>
            <a:pPr eaLnBrk="1" hangingPunct="1">
              <a:spcBef>
                <a:spcPct val="50000"/>
              </a:spcBef>
            </a:pPr>
            <a:r>
              <a:rPr lang="en-US" altLang="en-US" sz="2800">
                <a:latin typeface="Calibri" pitchFamily="34" charset="0"/>
              </a:rPr>
              <a:t>The T1 (1.54 Mbps) multiplexor stream is a </a:t>
            </a:r>
            <a:r>
              <a:rPr lang="en-US" altLang="en-US" sz="2800" i="1">
                <a:latin typeface="Calibri" pitchFamily="34" charset="0"/>
              </a:rPr>
              <a:t>continuous</a:t>
            </a:r>
            <a:r>
              <a:rPr lang="en-US" altLang="en-US" sz="2800">
                <a:latin typeface="Calibri" pitchFamily="34" charset="0"/>
              </a:rPr>
              <a:t> series of frames of both digitized data and voice channels.</a:t>
            </a:r>
          </a:p>
        </p:txBody>
      </p:sp>
      <p:pic>
        <p:nvPicPr>
          <p:cNvPr id="171013" name="Picture 8" descr="FIG5-06"/>
          <p:cNvPicPr>
            <a:picLocks noChangeAspect="1" noChangeArrowheads="1"/>
          </p:cNvPicPr>
          <p:nvPr/>
        </p:nvPicPr>
        <p:blipFill>
          <a:blip r:embed="rId3"/>
          <a:srcRect t="30769"/>
          <a:stretch>
            <a:fillRect/>
          </a:stretch>
        </p:blipFill>
        <p:spPr bwMode="auto">
          <a:xfrm>
            <a:off x="685800" y="3429000"/>
            <a:ext cx="7848600" cy="3429000"/>
          </a:xfrm>
          <a:prstGeom prst="rect">
            <a:avLst/>
          </a:prstGeom>
          <a:noFill/>
          <a:ln w="9525">
            <a:noFill/>
            <a:miter lim="800000"/>
            <a:headEnd/>
            <a:tailEnd/>
          </a:ln>
        </p:spPr>
      </p:pic>
      <p:sp>
        <p:nvSpPr>
          <p:cNvPr id="171014" name="Text Box 9"/>
          <p:cNvSpPr txBox="1">
            <a:spLocks noChangeArrowheads="1"/>
          </p:cNvSpPr>
          <p:nvPr/>
        </p:nvSpPr>
        <p:spPr bwMode="auto">
          <a:xfrm>
            <a:off x="3429000" y="5867400"/>
            <a:ext cx="3729038" cy="457200"/>
          </a:xfrm>
          <a:prstGeom prst="rect">
            <a:avLst/>
          </a:prstGeom>
          <a:noFill/>
          <a:ln w="9525">
            <a:noFill/>
            <a:miter lim="800000"/>
            <a:headEnd/>
            <a:tailEnd/>
          </a:ln>
        </p:spPr>
        <p:txBody>
          <a:bodyPr wrap="none">
            <a:spAutoFit/>
          </a:bodyPr>
          <a:lstStyle/>
          <a:p>
            <a:pPr eaLnBrk="1" hangingPunct="1"/>
            <a:r>
              <a:rPr lang="en-US" altLang="en-US">
                <a:latin typeface="Calibri" pitchFamily="34" charset="0"/>
              </a:rPr>
              <a:t>24 separate 64Kbps channels</a:t>
            </a:r>
          </a:p>
        </p:txBody>
      </p:sp>
      <p:pic>
        <p:nvPicPr>
          <p:cNvPr id="171015" name="Picture 6" descr="download.png"/>
          <p:cNvPicPr>
            <a:picLocks noChangeAspect="1"/>
          </p:cNvPicPr>
          <p:nvPr/>
        </p:nvPicPr>
        <p:blipFill>
          <a:blip r:embed="rId4"/>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3"/>
          <p:cNvSpPr>
            <a:spLocks noGrp="1"/>
          </p:cNvSpPr>
          <p:nvPr>
            <p:ph type="sldNum" sz="quarter" idx="12"/>
          </p:nvPr>
        </p:nvSpPr>
        <p:spPr bwMode="auto">
          <a:noFill/>
          <a:ln>
            <a:miter lim="800000"/>
            <a:headEnd/>
            <a:tailEnd/>
          </a:ln>
        </p:spPr>
        <p:txBody>
          <a:bodyPr/>
          <a:lstStyle/>
          <a:p>
            <a:fld id="{31700DE4-2C77-4D86-955F-6D9FB9034A2F}" type="slidenum">
              <a:rPr lang="en-US" altLang="en-US"/>
              <a:pPr/>
              <a:t>129</a:t>
            </a:fld>
            <a:endParaRPr lang="en-US" altLang="en-US"/>
          </a:p>
        </p:txBody>
      </p:sp>
      <p:sp>
        <p:nvSpPr>
          <p:cNvPr id="173059"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73060"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73061" name="Text Box 6"/>
          <p:cNvSpPr txBox="1">
            <a:spLocks noChangeArrowheads="1"/>
          </p:cNvSpPr>
          <p:nvPr/>
        </p:nvSpPr>
        <p:spPr bwMode="auto">
          <a:xfrm>
            <a:off x="457200" y="1227138"/>
            <a:ext cx="7772400" cy="1385887"/>
          </a:xfrm>
          <a:prstGeom prst="rect">
            <a:avLst/>
          </a:prstGeom>
          <a:noFill/>
          <a:ln w="9525">
            <a:noFill/>
            <a:miter lim="800000"/>
            <a:headEnd/>
            <a:tailEnd/>
          </a:ln>
        </p:spPr>
        <p:txBody>
          <a:bodyPr>
            <a:spAutoFit/>
          </a:bodyPr>
          <a:lstStyle/>
          <a:p>
            <a:pPr eaLnBrk="1" hangingPunct="1">
              <a:spcBef>
                <a:spcPct val="50000"/>
              </a:spcBef>
            </a:pPr>
            <a:r>
              <a:rPr lang="en-US" altLang="en-US" sz="2800">
                <a:latin typeface="Calibri" pitchFamily="34" charset="0"/>
              </a:rPr>
              <a:t>The ISDN multiplexor stream is also a continuous stream of frames.  Each frame contains various control and sync info.</a:t>
            </a:r>
          </a:p>
        </p:txBody>
      </p:sp>
      <p:pic>
        <p:nvPicPr>
          <p:cNvPr id="173062" name="Picture 8" descr="FIG5-08"/>
          <p:cNvPicPr>
            <a:picLocks noChangeAspect="1" noChangeArrowheads="1"/>
          </p:cNvPicPr>
          <p:nvPr/>
        </p:nvPicPr>
        <p:blipFill>
          <a:blip r:embed="rId2"/>
          <a:srcRect t="26230"/>
          <a:stretch>
            <a:fillRect/>
          </a:stretch>
        </p:blipFill>
        <p:spPr bwMode="auto">
          <a:xfrm>
            <a:off x="762000" y="3429000"/>
            <a:ext cx="7696200" cy="3429000"/>
          </a:xfrm>
          <a:prstGeom prst="rect">
            <a:avLst/>
          </a:prstGeom>
          <a:noFill/>
          <a:ln w="9525">
            <a:noFill/>
            <a:miter lim="800000"/>
            <a:headEnd/>
            <a:tailEnd/>
          </a:ln>
        </p:spPr>
      </p:pic>
      <p:pic>
        <p:nvPicPr>
          <p:cNvPr id="173063"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CEFD0A7D-3876-44A2-95D9-C38B9EB973CC}" type="slidenum">
              <a:rPr lang="en-US" altLang="en-US"/>
              <a:pPr algn="l"/>
              <a:t>13</a:t>
            </a:fld>
            <a:endParaRPr lang="en-US" altLang="en-US"/>
          </a:p>
        </p:txBody>
      </p:sp>
      <p:sp>
        <p:nvSpPr>
          <p:cNvPr id="24579" name="Rectangle 2"/>
          <p:cNvSpPr>
            <a:spLocks noGrp="1" noChangeArrowheads="1"/>
          </p:cNvSpPr>
          <p:nvPr>
            <p:ph type="title"/>
          </p:nvPr>
        </p:nvSpPr>
        <p:spPr>
          <a:xfrm>
            <a:off x="762000" y="609600"/>
            <a:ext cx="7696200" cy="1752600"/>
          </a:xfrm>
        </p:spPr>
        <p:txBody>
          <a:bodyPr anchor="t"/>
          <a:lstStyle/>
          <a:p>
            <a:pPr eaLnBrk="1" hangingPunct="1"/>
            <a:r>
              <a:rPr lang="en-US" altLang="en-US" sz="3600"/>
              <a:t>Considerations for choosing a good signal element referred to as line encoding</a:t>
            </a:r>
            <a:endParaRPr lang="en-US" altLang="en-US"/>
          </a:p>
        </p:txBody>
      </p:sp>
      <p:sp>
        <p:nvSpPr>
          <p:cNvPr id="24580" name="Rectangle 3"/>
          <p:cNvSpPr>
            <a:spLocks noGrp="1" noChangeArrowheads="1"/>
          </p:cNvSpPr>
          <p:nvPr>
            <p:ph type="body" idx="1"/>
          </p:nvPr>
        </p:nvSpPr>
        <p:spPr>
          <a:xfrm>
            <a:off x="533400" y="2362200"/>
            <a:ext cx="7924800" cy="4114800"/>
          </a:xfrm>
        </p:spPr>
        <p:txBody>
          <a:bodyPr/>
          <a:lstStyle/>
          <a:p>
            <a:pPr algn="just" eaLnBrk="1" hangingPunct="1">
              <a:lnSpc>
                <a:spcPct val="90000"/>
              </a:lnSpc>
            </a:pPr>
            <a:r>
              <a:rPr lang="en-US" altLang="en-US" sz="2800">
                <a:solidFill>
                  <a:schemeClr val="hlink"/>
                </a:solidFill>
              </a:rPr>
              <a:t>Baseline wandering</a:t>
            </a:r>
            <a:r>
              <a:rPr lang="en-US" altLang="en-US" sz="2800"/>
              <a:t> - a receiver will evaluate the average power of the received signal (called the baseline) and use that to determine the value of the incoming data elements. If the incoming signal does not vary over a long period of time, the baseline will drift and thus cause errors in detection of incoming data elements. </a:t>
            </a:r>
          </a:p>
          <a:p>
            <a:pPr algn="just" eaLnBrk="1" hangingPunct="1">
              <a:lnSpc>
                <a:spcPct val="90000"/>
              </a:lnSpc>
            </a:pPr>
            <a:r>
              <a:rPr lang="en-US" altLang="en-US" sz="2800"/>
              <a:t>A good line encoding scheme will prevent long runs of fixed amplitude.</a:t>
            </a:r>
          </a:p>
        </p:txBody>
      </p:sp>
      <p:pic>
        <p:nvPicPr>
          <p:cNvPr id="24581"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3"/>
          <p:cNvSpPr>
            <a:spLocks noGrp="1"/>
          </p:cNvSpPr>
          <p:nvPr>
            <p:ph type="sldNum" sz="quarter" idx="12"/>
          </p:nvPr>
        </p:nvSpPr>
        <p:spPr bwMode="auto">
          <a:noFill/>
          <a:ln>
            <a:miter lim="800000"/>
            <a:headEnd/>
            <a:tailEnd/>
          </a:ln>
        </p:spPr>
        <p:txBody>
          <a:bodyPr/>
          <a:lstStyle/>
          <a:p>
            <a:fld id="{0AC41680-AC09-49C8-AD86-2431C1A50D0A}" type="slidenum">
              <a:rPr lang="en-US" altLang="en-US"/>
              <a:pPr/>
              <a:t>130</a:t>
            </a:fld>
            <a:endParaRPr lang="en-US" altLang="en-US"/>
          </a:p>
        </p:txBody>
      </p:sp>
      <p:sp>
        <p:nvSpPr>
          <p:cNvPr id="174083"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74084"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pic>
        <p:nvPicPr>
          <p:cNvPr id="174085" name="Picture 6" descr="fig5-07"/>
          <p:cNvPicPr>
            <a:picLocks noChangeAspect="1" noChangeArrowheads="1"/>
          </p:cNvPicPr>
          <p:nvPr/>
        </p:nvPicPr>
        <p:blipFill>
          <a:blip r:embed="rId2"/>
          <a:srcRect b="28571"/>
          <a:stretch>
            <a:fillRect/>
          </a:stretch>
        </p:blipFill>
        <p:spPr bwMode="auto">
          <a:xfrm>
            <a:off x="609600" y="1905000"/>
            <a:ext cx="8126413" cy="3429000"/>
          </a:xfrm>
          <a:prstGeom prst="rect">
            <a:avLst/>
          </a:prstGeom>
          <a:noFill/>
          <a:ln w="9525">
            <a:noFill/>
            <a:miter lim="800000"/>
            <a:headEnd/>
            <a:tailEnd/>
          </a:ln>
        </p:spPr>
      </p:pic>
      <p:sp>
        <p:nvSpPr>
          <p:cNvPr id="174086" name="Text Box 7"/>
          <p:cNvSpPr txBox="1">
            <a:spLocks noChangeArrowheads="1"/>
          </p:cNvSpPr>
          <p:nvPr/>
        </p:nvSpPr>
        <p:spPr bwMode="auto">
          <a:xfrm>
            <a:off x="898525" y="1184275"/>
            <a:ext cx="4779963" cy="584200"/>
          </a:xfrm>
          <a:prstGeom prst="rect">
            <a:avLst/>
          </a:prstGeom>
          <a:noFill/>
          <a:ln w="9525">
            <a:noFill/>
            <a:miter lim="800000"/>
            <a:headEnd/>
            <a:tailEnd/>
          </a:ln>
        </p:spPr>
        <p:txBody>
          <a:bodyPr wrap="none">
            <a:spAutoFit/>
          </a:bodyPr>
          <a:lstStyle/>
          <a:p>
            <a:pPr eaLnBrk="1" hangingPunct="1"/>
            <a:r>
              <a:rPr lang="en-US" altLang="en-US" sz="3200">
                <a:latin typeface="Calibri" pitchFamily="34" charset="0"/>
              </a:rPr>
              <a:t>SONET – massive data rates</a:t>
            </a:r>
          </a:p>
        </p:txBody>
      </p:sp>
      <p:pic>
        <p:nvPicPr>
          <p:cNvPr id="174087"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
        <p:nvSpPr>
          <p:cNvPr id="174088" name="TextBox 1"/>
          <p:cNvSpPr txBox="1">
            <a:spLocks noChangeArrowheads="1"/>
          </p:cNvSpPr>
          <p:nvPr/>
        </p:nvSpPr>
        <p:spPr bwMode="auto">
          <a:xfrm>
            <a:off x="3429000" y="5291138"/>
            <a:ext cx="2876550" cy="369887"/>
          </a:xfrm>
          <a:prstGeom prst="rect">
            <a:avLst/>
          </a:prstGeom>
          <a:noFill/>
          <a:ln w="9525">
            <a:noFill/>
            <a:miter lim="800000"/>
            <a:headEnd/>
            <a:tailEnd/>
          </a:ln>
        </p:spPr>
        <p:txBody>
          <a:bodyPr>
            <a:spAutoFit/>
          </a:bodyPr>
          <a:lstStyle/>
          <a:p>
            <a:pPr eaLnBrk="1" hangingPunct="1"/>
            <a:r>
              <a:rPr lang="en-US" altLang="en-US">
                <a:latin typeface="Calibri" pitchFamily="34" charset="0"/>
              </a:rPr>
              <a:t>SONET STS-1 Frame Layout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p:cNvSpPr>
            <a:spLocks noGrp="1"/>
          </p:cNvSpPr>
          <p:nvPr>
            <p:ph type="sldNum" sz="quarter" idx="12"/>
          </p:nvPr>
        </p:nvSpPr>
        <p:spPr bwMode="auto">
          <a:noFill/>
          <a:ln>
            <a:miter lim="800000"/>
            <a:headEnd/>
            <a:tailEnd/>
          </a:ln>
        </p:spPr>
        <p:txBody>
          <a:bodyPr/>
          <a:lstStyle/>
          <a:p>
            <a:fld id="{150E6EF4-9E5E-4DB2-AF5A-D4A195B279A3}" type="slidenum">
              <a:rPr lang="en-US" altLang="en-US"/>
              <a:pPr/>
              <a:t>131</a:t>
            </a:fld>
            <a:endParaRPr lang="en-US" altLang="en-US"/>
          </a:p>
        </p:txBody>
      </p:sp>
      <p:sp>
        <p:nvSpPr>
          <p:cNvPr id="175107" name="Rectangle 2"/>
          <p:cNvSpPr>
            <a:spLocks noGrp="1" noChangeArrowheads="1"/>
          </p:cNvSpPr>
          <p:nvPr>
            <p:ph type="title"/>
          </p:nvPr>
        </p:nvSpPr>
        <p:spPr/>
        <p:txBody>
          <a:bodyPr anchor="t"/>
          <a:lstStyle/>
          <a:p>
            <a:pPr algn="l"/>
            <a:r>
              <a:rPr lang="en-US" altLang="en-US">
                <a:solidFill>
                  <a:srgbClr val="7030A0"/>
                </a:solidFill>
              </a:rPr>
              <a:t>Synchronous TDM</a:t>
            </a:r>
          </a:p>
        </p:txBody>
      </p:sp>
      <p:sp>
        <p:nvSpPr>
          <p:cNvPr id="175108" name="Rectangle 3"/>
          <p:cNvSpPr>
            <a:spLocks noGrp="1" noChangeArrowheads="1"/>
          </p:cNvSpPr>
          <p:nvPr>
            <p:ph type="body" idx="1"/>
          </p:nvPr>
        </p:nvSpPr>
        <p:spPr/>
        <p:txBody>
          <a:bodyPr/>
          <a:lstStyle/>
          <a:p>
            <a:pPr algn="just"/>
            <a:r>
              <a:rPr lang="en-US" altLang="en-US"/>
              <a:t>Very popular</a:t>
            </a:r>
          </a:p>
          <a:p>
            <a:pPr algn="just"/>
            <a:r>
              <a:rPr lang="en-US" altLang="en-US"/>
              <a:t>Line will require as much bandwidth as all the bandwidths of the sources</a:t>
            </a:r>
          </a:p>
        </p:txBody>
      </p:sp>
      <p:pic>
        <p:nvPicPr>
          <p:cNvPr id="175109" name="Picture 4"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3"/>
          <p:cNvSpPr>
            <a:spLocks noGrp="1"/>
          </p:cNvSpPr>
          <p:nvPr>
            <p:ph type="sldNum" sz="quarter" idx="12"/>
          </p:nvPr>
        </p:nvSpPr>
        <p:spPr bwMode="auto">
          <a:noFill/>
          <a:ln>
            <a:miter lim="800000"/>
            <a:headEnd/>
            <a:tailEnd/>
          </a:ln>
        </p:spPr>
        <p:txBody>
          <a:bodyPr/>
          <a:lstStyle/>
          <a:p>
            <a:fld id="{C600596C-78BD-462D-BF2F-249F6E2B9939}" type="slidenum">
              <a:rPr lang="en-US" altLang="en-US"/>
              <a:pPr/>
              <a:t>132</a:t>
            </a:fld>
            <a:endParaRPr lang="en-US" altLang="en-US"/>
          </a:p>
        </p:txBody>
      </p:sp>
      <p:sp>
        <p:nvSpPr>
          <p:cNvPr id="176131" name="Rectangle 2"/>
          <p:cNvSpPr>
            <a:spLocks noChangeArrowheads="1"/>
          </p:cNvSpPr>
          <p:nvPr/>
        </p:nvSpPr>
        <p:spPr bwMode="auto">
          <a:xfrm>
            <a:off x="381000" y="395288"/>
            <a:ext cx="11264900" cy="523875"/>
          </a:xfrm>
          <a:prstGeom prst="rect">
            <a:avLst/>
          </a:prstGeom>
          <a:noFill/>
          <a:ln w="9525">
            <a:noFill/>
            <a:miter lim="800000"/>
            <a:headEnd/>
            <a:tailEnd/>
          </a:ln>
        </p:spPr>
        <p:txBody>
          <a:bodyPr wrap="none">
            <a:spAutoFit/>
          </a:bodyPr>
          <a:lstStyle/>
          <a:p>
            <a:pPr eaLnBrk="1" hangingPunct="1"/>
            <a:r>
              <a:rPr lang="en-US" altLang="en-US" sz="2800">
                <a:solidFill>
                  <a:srgbClr val="7030A0"/>
                </a:solidFill>
                <a:latin typeface="Calibri" pitchFamily="34" charset="0"/>
              </a:rPr>
              <a:t>Statistical Time Division Multiplexing</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76132"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76133" name="Text Box 6"/>
          <p:cNvSpPr txBox="1">
            <a:spLocks noChangeArrowheads="1"/>
          </p:cNvSpPr>
          <p:nvPr/>
        </p:nvSpPr>
        <p:spPr bwMode="auto">
          <a:xfrm>
            <a:off x="485775" y="1384300"/>
            <a:ext cx="7772400" cy="4524375"/>
          </a:xfrm>
          <a:prstGeom prst="rect">
            <a:avLst/>
          </a:prstGeom>
          <a:noFill/>
          <a:ln w="9525">
            <a:noFill/>
            <a:miter lim="800000"/>
            <a:headEnd/>
            <a:tailEnd/>
          </a:ln>
        </p:spPr>
        <p:txBody>
          <a:bodyPr>
            <a:spAutoFit/>
          </a:bodyPr>
          <a:lstStyle/>
          <a:p>
            <a:pPr algn="just" eaLnBrk="1" hangingPunct="1">
              <a:spcBef>
                <a:spcPct val="50000"/>
              </a:spcBef>
            </a:pPr>
            <a:r>
              <a:rPr lang="en-US" altLang="en-US" sz="3200">
                <a:latin typeface="Calibri" pitchFamily="34" charset="0"/>
              </a:rPr>
              <a:t>A statistical multiplexor transmits only the data from active workstations (</a:t>
            </a:r>
            <a:r>
              <a:rPr lang="en-US" altLang="en-US" sz="3200" i="1">
                <a:latin typeface="Calibri" pitchFamily="34" charset="0"/>
              </a:rPr>
              <a:t>or why work when you don’t have to</a:t>
            </a:r>
            <a:r>
              <a:rPr lang="en-US" altLang="en-US" sz="3200">
                <a:latin typeface="Calibri" pitchFamily="34" charset="0"/>
              </a:rPr>
              <a:t>).</a:t>
            </a:r>
          </a:p>
          <a:p>
            <a:pPr algn="just" eaLnBrk="1" hangingPunct="1">
              <a:spcBef>
                <a:spcPct val="50000"/>
              </a:spcBef>
            </a:pPr>
            <a:r>
              <a:rPr lang="en-US" altLang="en-US" sz="3200">
                <a:latin typeface="Calibri" pitchFamily="34" charset="0"/>
              </a:rPr>
              <a:t>If a workstation is not active, no space is wasted on the multiplexed stream.</a:t>
            </a:r>
          </a:p>
          <a:p>
            <a:pPr algn="just" eaLnBrk="1" hangingPunct="1">
              <a:spcBef>
                <a:spcPct val="50000"/>
              </a:spcBef>
            </a:pPr>
            <a:r>
              <a:rPr lang="en-US" altLang="en-US" sz="3200">
                <a:latin typeface="Calibri" pitchFamily="34" charset="0"/>
              </a:rPr>
              <a:t>A statistical multiplexor accepts the incoming data streams and creates a frame containing only the data to be transmitted.</a:t>
            </a:r>
          </a:p>
        </p:txBody>
      </p:sp>
      <p:pic>
        <p:nvPicPr>
          <p:cNvPr id="176134"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3"/>
          <p:cNvSpPr>
            <a:spLocks noGrp="1"/>
          </p:cNvSpPr>
          <p:nvPr>
            <p:ph type="sldNum" sz="quarter" idx="12"/>
          </p:nvPr>
        </p:nvSpPr>
        <p:spPr bwMode="auto">
          <a:noFill/>
          <a:ln>
            <a:miter lim="800000"/>
            <a:headEnd/>
            <a:tailEnd/>
          </a:ln>
        </p:spPr>
        <p:txBody>
          <a:bodyPr/>
          <a:lstStyle/>
          <a:p>
            <a:fld id="{749D7E82-FE45-48FF-8FBE-BD7E54438537}" type="slidenum">
              <a:rPr lang="en-US" altLang="en-US"/>
              <a:pPr/>
              <a:t>133</a:t>
            </a:fld>
            <a:endParaRPr lang="en-US" altLang="en-US"/>
          </a:p>
        </p:txBody>
      </p:sp>
      <p:sp>
        <p:nvSpPr>
          <p:cNvPr id="177155"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77156"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77157"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77158" name="Picture 7" descr="FIG5-09"/>
          <p:cNvPicPr>
            <a:picLocks noChangeAspect="1" noChangeArrowheads="1"/>
          </p:cNvPicPr>
          <p:nvPr/>
        </p:nvPicPr>
        <p:blipFill>
          <a:blip r:embed="rId2"/>
          <a:srcRect t="19717" b="-2817"/>
          <a:stretch>
            <a:fillRect/>
          </a:stretch>
        </p:blipFill>
        <p:spPr bwMode="auto">
          <a:xfrm>
            <a:off x="685800" y="2362200"/>
            <a:ext cx="7772400" cy="4495800"/>
          </a:xfrm>
          <a:prstGeom prst="rect">
            <a:avLst/>
          </a:prstGeom>
          <a:noFill/>
          <a:ln w="9525">
            <a:noFill/>
            <a:miter lim="800000"/>
            <a:headEnd/>
            <a:tailEnd/>
          </a:ln>
        </p:spPr>
      </p:pic>
      <p:pic>
        <p:nvPicPr>
          <p:cNvPr id="177159"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3"/>
          <p:cNvSpPr>
            <a:spLocks noGrp="1"/>
          </p:cNvSpPr>
          <p:nvPr>
            <p:ph type="sldNum" sz="quarter" idx="12"/>
          </p:nvPr>
        </p:nvSpPr>
        <p:spPr bwMode="auto">
          <a:noFill/>
          <a:ln>
            <a:miter lim="800000"/>
            <a:headEnd/>
            <a:tailEnd/>
          </a:ln>
        </p:spPr>
        <p:txBody>
          <a:bodyPr/>
          <a:lstStyle/>
          <a:p>
            <a:fld id="{6DE5B55E-A151-46B8-BB78-8C52401F1640}" type="slidenum">
              <a:rPr lang="en-US" altLang="en-US"/>
              <a:pPr/>
              <a:t>134</a:t>
            </a:fld>
            <a:endParaRPr lang="en-US" altLang="en-US"/>
          </a:p>
        </p:txBody>
      </p:sp>
      <p:sp>
        <p:nvSpPr>
          <p:cNvPr id="178179"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78180"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78181"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sp>
        <p:nvSpPr>
          <p:cNvPr id="178182" name="Text Box 8"/>
          <p:cNvSpPr txBox="1">
            <a:spLocks noChangeArrowheads="1"/>
          </p:cNvSpPr>
          <p:nvPr/>
        </p:nvSpPr>
        <p:spPr bwMode="auto">
          <a:xfrm>
            <a:off x="685800" y="1447800"/>
            <a:ext cx="8153400" cy="1077913"/>
          </a:xfrm>
          <a:prstGeom prst="rect">
            <a:avLst/>
          </a:prstGeom>
          <a:noFill/>
          <a:ln w="9525">
            <a:noFill/>
            <a:miter lim="800000"/>
            <a:headEnd/>
            <a:tailEnd/>
          </a:ln>
        </p:spPr>
        <p:txBody>
          <a:bodyPr>
            <a:spAutoFit/>
          </a:bodyPr>
          <a:lstStyle/>
          <a:p>
            <a:pPr eaLnBrk="1" hangingPunct="1">
              <a:spcBef>
                <a:spcPct val="50000"/>
              </a:spcBef>
            </a:pPr>
            <a:r>
              <a:rPr lang="en-US" altLang="en-US" sz="3200">
                <a:latin typeface="Calibri" pitchFamily="34" charset="0"/>
              </a:rPr>
              <a:t>To identify each piece of data, an address is included.</a:t>
            </a:r>
          </a:p>
        </p:txBody>
      </p:sp>
      <p:pic>
        <p:nvPicPr>
          <p:cNvPr id="178183" name="Picture 9" descr="FIG5-10"/>
          <p:cNvPicPr>
            <a:picLocks noChangeAspect="1" noChangeArrowheads="1"/>
          </p:cNvPicPr>
          <p:nvPr/>
        </p:nvPicPr>
        <p:blipFill>
          <a:blip r:embed="rId2"/>
          <a:srcRect t="39999"/>
          <a:stretch>
            <a:fillRect/>
          </a:stretch>
        </p:blipFill>
        <p:spPr bwMode="auto">
          <a:xfrm>
            <a:off x="685800" y="3886200"/>
            <a:ext cx="7772400" cy="2971800"/>
          </a:xfrm>
          <a:prstGeom prst="rect">
            <a:avLst/>
          </a:prstGeom>
          <a:noFill/>
          <a:ln w="9525">
            <a:noFill/>
            <a:miter lim="800000"/>
            <a:headEnd/>
            <a:tailEnd/>
          </a:ln>
        </p:spPr>
      </p:pic>
      <p:pic>
        <p:nvPicPr>
          <p:cNvPr id="178184" name="Picture 7"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Number Placeholder 3"/>
          <p:cNvSpPr>
            <a:spLocks noGrp="1"/>
          </p:cNvSpPr>
          <p:nvPr>
            <p:ph type="sldNum" sz="quarter" idx="12"/>
          </p:nvPr>
        </p:nvSpPr>
        <p:spPr bwMode="auto">
          <a:noFill/>
          <a:ln>
            <a:miter lim="800000"/>
            <a:headEnd/>
            <a:tailEnd/>
          </a:ln>
        </p:spPr>
        <p:txBody>
          <a:bodyPr/>
          <a:lstStyle/>
          <a:p>
            <a:fld id="{C56C7DEE-F373-45F9-BE46-EDAE69079C5D}" type="slidenum">
              <a:rPr lang="en-US" altLang="en-US"/>
              <a:pPr/>
              <a:t>135</a:t>
            </a:fld>
            <a:endParaRPr lang="en-US" altLang="en-US"/>
          </a:p>
        </p:txBody>
      </p:sp>
      <p:sp>
        <p:nvSpPr>
          <p:cNvPr id="179203"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79204"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79205"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sp>
        <p:nvSpPr>
          <p:cNvPr id="179206" name="Text Box 7"/>
          <p:cNvSpPr txBox="1">
            <a:spLocks noChangeArrowheads="1"/>
          </p:cNvSpPr>
          <p:nvPr/>
        </p:nvSpPr>
        <p:spPr bwMode="auto">
          <a:xfrm>
            <a:off x="1447800" y="1447800"/>
            <a:ext cx="7315200" cy="954088"/>
          </a:xfrm>
          <a:prstGeom prst="rect">
            <a:avLst/>
          </a:prstGeom>
          <a:noFill/>
          <a:ln w="9525">
            <a:noFill/>
            <a:miter lim="800000"/>
            <a:headEnd/>
            <a:tailEnd/>
          </a:ln>
        </p:spPr>
        <p:txBody>
          <a:bodyPr>
            <a:spAutoFit/>
          </a:bodyPr>
          <a:lstStyle/>
          <a:p>
            <a:pPr eaLnBrk="1" hangingPunct="1">
              <a:spcBef>
                <a:spcPct val="50000"/>
              </a:spcBef>
            </a:pPr>
            <a:r>
              <a:rPr lang="en-US" altLang="en-US" sz="2800">
                <a:latin typeface="Calibri" pitchFamily="34" charset="0"/>
              </a:rPr>
              <a:t>If the data is of variable size, a length is also included.</a:t>
            </a:r>
          </a:p>
        </p:txBody>
      </p:sp>
      <p:pic>
        <p:nvPicPr>
          <p:cNvPr id="179207" name="Picture 9" descr="FIG5-11"/>
          <p:cNvPicPr>
            <a:picLocks noChangeAspect="1" noChangeArrowheads="1"/>
          </p:cNvPicPr>
          <p:nvPr/>
        </p:nvPicPr>
        <p:blipFill>
          <a:blip r:embed="rId2"/>
          <a:srcRect t="39999"/>
          <a:stretch>
            <a:fillRect/>
          </a:stretch>
        </p:blipFill>
        <p:spPr bwMode="auto">
          <a:xfrm>
            <a:off x="990600" y="3886200"/>
            <a:ext cx="7391400" cy="2971800"/>
          </a:xfrm>
          <a:prstGeom prst="rect">
            <a:avLst/>
          </a:prstGeom>
          <a:noFill/>
          <a:ln w="9525">
            <a:noFill/>
            <a:miter lim="800000"/>
            <a:headEnd/>
            <a:tailEnd/>
          </a:ln>
        </p:spPr>
      </p:pic>
      <p:pic>
        <p:nvPicPr>
          <p:cNvPr id="179208" name="Picture 7"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3"/>
          <p:cNvSpPr>
            <a:spLocks noGrp="1"/>
          </p:cNvSpPr>
          <p:nvPr>
            <p:ph type="sldNum" sz="quarter" idx="12"/>
          </p:nvPr>
        </p:nvSpPr>
        <p:spPr bwMode="auto">
          <a:noFill/>
          <a:ln>
            <a:miter lim="800000"/>
            <a:headEnd/>
            <a:tailEnd/>
          </a:ln>
        </p:spPr>
        <p:txBody>
          <a:bodyPr/>
          <a:lstStyle/>
          <a:p>
            <a:fld id="{96575CF5-224F-4363-9E63-5CC25171B71D}" type="slidenum">
              <a:rPr lang="en-US" altLang="en-US"/>
              <a:pPr/>
              <a:t>136</a:t>
            </a:fld>
            <a:endParaRPr lang="en-US" altLang="en-US"/>
          </a:p>
        </p:txBody>
      </p:sp>
      <p:sp>
        <p:nvSpPr>
          <p:cNvPr id="180227"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80228"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0229"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sp>
        <p:nvSpPr>
          <p:cNvPr id="180230" name="Text Box 7"/>
          <p:cNvSpPr txBox="1">
            <a:spLocks noChangeArrowheads="1"/>
          </p:cNvSpPr>
          <p:nvPr/>
        </p:nvSpPr>
        <p:spPr bwMode="auto">
          <a:xfrm>
            <a:off x="1447800" y="1295400"/>
            <a:ext cx="7467600" cy="954088"/>
          </a:xfrm>
          <a:prstGeom prst="rect">
            <a:avLst/>
          </a:prstGeom>
          <a:noFill/>
          <a:ln w="9525">
            <a:noFill/>
            <a:miter lim="800000"/>
            <a:headEnd/>
            <a:tailEnd/>
          </a:ln>
        </p:spPr>
        <p:txBody>
          <a:bodyPr>
            <a:spAutoFit/>
          </a:bodyPr>
          <a:lstStyle/>
          <a:p>
            <a:pPr eaLnBrk="1" hangingPunct="1">
              <a:spcBef>
                <a:spcPct val="50000"/>
              </a:spcBef>
            </a:pPr>
            <a:r>
              <a:rPr lang="en-US" altLang="en-US" sz="2800">
                <a:latin typeface="Calibri" pitchFamily="34" charset="0"/>
              </a:rPr>
              <a:t>More precisely, the transmitted frame contains a collection of data groups</a:t>
            </a:r>
            <a:r>
              <a:rPr lang="en-US" altLang="en-US">
                <a:latin typeface="Calibri" pitchFamily="34" charset="0"/>
              </a:rPr>
              <a:t>.</a:t>
            </a:r>
          </a:p>
        </p:txBody>
      </p:sp>
      <p:pic>
        <p:nvPicPr>
          <p:cNvPr id="180231" name="Picture 9" descr="FIG5-12"/>
          <p:cNvPicPr>
            <a:picLocks noChangeAspect="1" noChangeArrowheads="1"/>
          </p:cNvPicPr>
          <p:nvPr/>
        </p:nvPicPr>
        <p:blipFill>
          <a:blip r:embed="rId2"/>
          <a:srcRect t="33871"/>
          <a:stretch>
            <a:fillRect/>
          </a:stretch>
        </p:blipFill>
        <p:spPr bwMode="auto">
          <a:xfrm>
            <a:off x="685800" y="3733800"/>
            <a:ext cx="7772400" cy="3124200"/>
          </a:xfrm>
          <a:prstGeom prst="rect">
            <a:avLst/>
          </a:prstGeom>
          <a:noFill/>
          <a:ln w="9525">
            <a:noFill/>
            <a:miter lim="800000"/>
            <a:headEnd/>
            <a:tailEnd/>
          </a:ln>
        </p:spPr>
      </p:pic>
      <p:pic>
        <p:nvPicPr>
          <p:cNvPr id="180232" name="Picture 7"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bwMode="auto">
          <a:noFill/>
          <a:ln>
            <a:miter lim="800000"/>
            <a:headEnd/>
            <a:tailEnd/>
          </a:ln>
        </p:spPr>
        <p:txBody>
          <a:bodyPr/>
          <a:lstStyle/>
          <a:p>
            <a:fld id="{CF15C406-ECD6-4834-A11A-2E37AEFFD8E0}" type="slidenum">
              <a:rPr lang="en-US" altLang="en-US"/>
              <a:pPr/>
              <a:t>137</a:t>
            </a:fld>
            <a:endParaRPr lang="en-US" altLang="en-US"/>
          </a:p>
        </p:txBody>
      </p:sp>
      <p:sp>
        <p:nvSpPr>
          <p:cNvPr id="181251" name="Rectangle 2"/>
          <p:cNvSpPr>
            <a:spLocks noChangeArrowheads="1"/>
          </p:cNvSpPr>
          <p:nvPr/>
        </p:nvSpPr>
        <p:spPr bwMode="auto">
          <a:xfrm>
            <a:off x="381000" y="395288"/>
            <a:ext cx="6678613" cy="1384300"/>
          </a:xfrm>
          <a:prstGeom prst="rect">
            <a:avLst/>
          </a:prstGeom>
          <a:noFill/>
          <a:ln w="9525">
            <a:noFill/>
            <a:miter lim="800000"/>
            <a:headEnd/>
            <a:tailEnd/>
          </a:ln>
        </p:spPr>
        <p:txBody>
          <a:bodyPr wrap="none">
            <a:spAutoFit/>
          </a:bodyPr>
          <a:lstStyle/>
          <a:p>
            <a:pPr eaLnBrk="1" hangingPunct="1"/>
            <a:r>
              <a:rPr lang="en-US" altLang="en-US" sz="2800">
                <a:solidFill>
                  <a:srgbClr val="7030A0"/>
                </a:solidFill>
                <a:latin typeface="Calibri" pitchFamily="34" charset="0"/>
              </a:rPr>
              <a:t>Statistical Time Division Multiplexing</a:t>
            </a:r>
          </a:p>
          <a:p>
            <a:pPr eaLnBrk="1" hangingPunct="1"/>
            <a:endParaRPr lang="en-US" altLang="en-US" sz="2800" b="1">
              <a:solidFill>
                <a:srgbClr val="820288"/>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81252"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1253" name="Text Box 4"/>
          <p:cNvSpPr txBox="1">
            <a:spLocks noChangeArrowheads="1"/>
          </p:cNvSpPr>
          <p:nvPr/>
        </p:nvSpPr>
        <p:spPr bwMode="auto">
          <a:xfrm>
            <a:off x="381000" y="1738313"/>
            <a:ext cx="8305800" cy="3540125"/>
          </a:xfrm>
          <a:prstGeom prst="rect">
            <a:avLst/>
          </a:prstGeom>
          <a:noFill/>
          <a:ln w="9525">
            <a:noFill/>
            <a:miter lim="800000"/>
            <a:headEnd/>
            <a:tailEnd/>
          </a:ln>
        </p:spPr>
        <p:txBody>
          <a:bodyPr>
            <a:spAutoFit/>
          </a:bodyPr>
          <a:lstStyle/>
          <a:p>
            <a:pPr eaLnBrk="1" hangingPunct="1">
              <a:spcBef>
                <a:spcPct val="50000"/>
              </a:spcBef>
            </a:pPr>
            <a:r>
              <a:rPr lang="en-US" altLang="en-US" sz="3200">
                <a:latin typeface="Calibri" pitchFamily="34" charset="0"/>
              </a:rPr>
              <a:t>A statistical multiplexor does not require a line over as high a speed line as synchronous time division multiplexing since STDM does not assume all sources will transmit all of the time!</a:t>
            </a:r>
          </a:p>
          <a:p>
            <a:pPr eaLnBrk="1" hangingPunct="1">
              <a:spcBef>
                <a:spcPct val="50000"/>
              </a:spcBef>
            </a:pPr>
            <a:r>
              <a:rPr lang="en-US" altLang="en-US" sz="3200">
                <a:latin typeface="Calibri" pitchFamily="34" charset="0"/>
              </a:rPr>
              <a:t>Good for low bandwidth lines (used for LANs)</a:t>
            </a:r>
          </a:p>
          <a:p>
            <a:pPr eaLnBrk="1" hangingPunct="1">
              <a:spcBef>
                <a:spcPct val="50000"/>
              </a:spcBef>
            </a:pPr>
            <a:r>
              <a:rPr lang="en-US" altLang="en-US" sz="3200" i="1">
                <a:solidFill>
                  <a:srgbClr val="FF0066"/>
                </a:solidFill>
                <a:latin typeface="Calibri" pitchFamily="34" charset="0"/>
              </a:rPr>
              <a:t>Much more efficient use of bandwidth!</a:t>
            </a:r>
          </a:p>
        </p:txBody>
      </p:sp>
      <p:pic>
        <p:nvPicPr>
          <p:cNvPr id="181254"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bwMode="auto">
          <a:noFill/>
          <a:ln>
            <a:miter lim="800000"/>
            <a:headEnd/>
            <a:tailEnd/>
          </a:ln>
        </p:spPr>
        <p:txBody>
          <a:bodyPr/>
          <a:lstStyle/>
          <a:p>
            <a:fld id="{B94B9D04-D0DE-43E3-B8F4-2CE59B6FC01F}" type="slidenum">
              <a:rPr lang="en-US" altLang="en-US"/>
              <a:pPr/>
              <a:t>138</a:t>
            </a:fld>
            <a:endParaRPr lang="en-US" altLang="en-US"/>
          </a:p>
        </p:txBody>
      </p:sp>
      <p:sp>
        <p:nvSpPr>
          <p:cNvPr id="182275" name="Rectangle 2"/>
          <p:cNvSpPr>
            <a:spLocks noChangeArrowheads="1"/>
          </p:cNvSpPr>
          <p:nvPr/>
        </p:nvSpPr>
        <p:spPr bwMode="auto">
          <a:xfrm>
            <a:off x="0" y="395288"/>
            <a:ext cx="6553200" cy="1077912"/>
          </a:xfrm>
          <a:prstGeom prst="rect">
            <a:avLst/>
          </a:prstGeom>
          <a:noFill/>
          <a:ln w="9525">
            <a:noFill/>
            <a:miter lim="800000"/>
            <a:headEnd/>
            <a:tailEnd/>
          </a:ln>
        </p:spPr>
        <p:txBody>
          <a:bodyPr>
            <a:spAutoFit/>
          </a:bodyPr>
          <a:lstStyle/>
          <a:p>
            <a:pPr algn="ctr" eaLnBrk="1" hangingPunct="1"/>
            <a:r>
              <a:rPr lang="en-US" altLang="en-US" sz="3200">
                <a:solidFill>
                  <a:srgbClr val="7030A0"/>
                </a:solidFill>
                <a:latin typeface="Calibri" pitchFamily="34" charset="0"/>
              </a:rPr>
              <a:t>Wavelength Division Multiplexing     (WDM)</a:t>
            </a:r>
            <a:r>
              <a:rPr lang="en-US" altLang="en-US" sz="3200" b="1">
                <a:solidFill>
                  <a:srgbClr val="7030A0"/>
                </a:solidFill>
                <a:latin typeface="Calibri" pitchFamily="34" charset="0"/>
              </a:rPr>
              <a:t>	</a:t>
            </a:r>
            <a:r>
              <a:rPr lang="en-US" altLang="en-US" sz="2000" b="1">
                <a:solidFill>
                  <a:srgbClr val="7030A0"/>
                </a:solidFill>
                <a:latin typeface="Calibri" pitchFamily="34" charset="0"/>
              </a:rPr>
              <a:t>			          </a:t>
            </a:r>
            <a:r>
              <a:rPr lang="en-US" altLang="en-US" sz="2800" b="1">
                <a:solidFill>
                  <a:srgbClr val="7030A0"/>
                </a:solidFill>
                <a:latin typeface="Calibri" pitchFamily="34" charset="0"/>
              </a:rPr>
              <a:t>	</a:t>
            </a:r>
          </a:p>
        </p:txBody>
      </p:sp>
      <p:sp>
        <p:nvSpPr>
          <p:cNvPr id="182276"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2277" name="Text Box 6"/>
          <p:cNvSpPr txBox="1">
            <a:spLocks noChangeArrowheads="1"/>
          </p:cNvSpPr>
          <p:nvPr/>
        </p:nvSpPr>
        <p:spPr bwMode="auto">
          <a:xfrm>
            <a:off x="762000" y="1905000"/>
            <a:ext cx="7772400" cy="2862263"/>
          </a:xfrm>
          <a:prstGeom prst="rect">
            <a:avLst/>
          </a:prstGeom>
          <a:noFill/>
          <a:ln w="9525">
            <a:noFill/>
            <a:miter lim="800000"/>
            <a:headEnd/>
            <a:tailEnd/>
          </a:ln>
        </p:spPr>
        <p:txBody>
          <a:bodyPr>
            <a:spAutoFit/>
          </a:bodyPr>
          <a:lstStyle/>
          <a:p>
            <a:pPr eaLnBrk="1" hangingPunct="1">
              <a:spcBef>
                <a:spcPct val="50000"/>
              </a:spcBef>
            </a:pPr>
            <a:r>
              <a:rPr lang="en-US" altLang="en-US" sz="4000">
                <a:latin typeface="Calibri" pitchFamily="34" charset="0"/>
              </a:rPr>
              <a:t>Give each message a different wavelength (frequency)</a:t>
            </a:r>
          </a:p>
          <a:p>
            <a:pPr eaLnBrk="1" hangingPunct="1">
              <a:spcBef>
                <a:spcPct val="50000"/>
              </a:spcBef>
            </a:pPr>
            <a:r>
              <a:rPr lang="en-US" altLang="en-US" sz="4000">
                <a:latin typeface="Calibri" pitchFamily="34" charset="0"/>
              </a:rPr>
              <a:t>Easy to do with fiber optics and optical sources</a:t>
            </a:r>
          </a:p>
        </p:txBody>
      </p:sp>
      <p:pic>
        <p:nvPicPr>
          <p:cNvPr id="182278"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Number Placeholder 3"/>
          <p:cNvSpPr>
            <a:spLocks noGrp="1"/>
          </p:cNvSpPr>
          <p:nvPr>
            <p:ph type="sldNum" sz="quarter" idx="12"/>
          </p:nvPr>
        </p:nvSpPr>
        <p:spPr bwMode="auto">
          <a:noFill/>
          <a:ln>
            <a:miter lim="800000"/>
            <a:headEnd/>
            <a:tailEnd/>
          </a:ln>
        </p:spPr>
        <p:txBody>
          <a:bodyPr/>
          <a:lstStyle/>
          <a:p>
            <a:fld id="{55F3F382-B720-4500-B4DF-6E3CEE6FE958}" type="slidenum">
              <a:rPr lang="en-US" altLang="en-US"/>
              <a:pPr/>
              <a:t>139</a:t>
            </a:fld>
            <a:endParaRPr lang="en-US" altLang="en-US"/>
          </a:p>
        </p:txBody>
      </p:sp>
      <p:sp>
        <p:nvSpPr>
          <p:cNvPr id="183299"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3300" name="Text Box 4"/>
          <p:cNvSpPr txBox="1">
            <a:spLocks noChangeArrowheads="1"/>
          </p:cNvSpPr>
          <p:nvPr/>
        </p:nvSpPr>
        <p:spPr bwMode="auto">
          <a:xfrm>
            <a:off x="228600" y="228600"/>
            <a:ext cx="8229600" cy="7232650"/>
          </a:xfrm>
          <a:prstGeom prst="rect">
            <a:avLst/>
          </a:prstGeom>
          <a:noFill/>
          <a:ln w="9525">
            <a:noFill/>
            <a:miter lim="800000"/>
            <a:headEnd/>
            <a:tailEnd/>
          </a:ln>
        </p:spPr>
        <p:txBody>
          <a:bodyPr>
            <a:spAutoFit/>
          </a:bodyPr>
          <a:lstStyle/>
          <a:p>
            <a:pPr defTabSz="0" eaLnBrk="1" hangingPunct="1"/>
            <a:r>
              <a:rPr lang="en-US" altLang="en-US" sz="3600">
                <a:solidFill>
                  <a:srgbClr val="7030A0"/>
                </a:solidFill>
                <a:latin typeface="Calibri" pitchFamily="34" charset="0"/>
              </a:rPr>
              <a:t>Dense Wavelength Division </a:t>
            </a:r>
          </a:p>
          <a:p>
            <a:pPr defTabSz="0" eaLnBrk="1" hangingPunct="1"/>
            <a:r>
              <a:rPr lang="en-US" altLang="en-US" sz="3600">
                <a:solidFill>
                  <a:srgbClr val="7030A0"/>
                </a:solidFill>
                <a:latin typeface="Calibri" pitchFamily="34" charset="0"/>
              </a:rPr>
              <a:t>Multiplexing (DWDM)</a:t>
            </a:r>
          </a:p>
          <a:p>
            <a:pPr defTabSz="0" eaLnBrk="1" hangingPunct="1">
              <a:spcBef>
                <a:spcPct val="50000"/>
              </a:spcBef>
            </a:pPr>
            <a:r>
              <a:rPr lang="en-US" altLang="en-US" sz="2800">
                <a:latin typeface="Calibri" pitchFamily="34" charset="0"/>
              </a:rPr>
              <a:t>Dense wavelength division multiplexing is often called just wavelength division multiplexing </a:t>
            </a:r>
          </a:p>
          <a:p>
            <a:pPr defTabSz="0" eaLnBrk="1" hangingPunct="1">
              <a:spcBef>
                <a:spcPct val="50000"/>
              </a:spcBef>
            </a:pPr>
            <a:r>
              <a:rPr lang="en-US" altLang="en-US" sz="2800">
                <a:latin typeface="Calibri" pitchFamily="34" charset="0"/>
              </a:rPr>
              <a:t>Dense wavelength division multiplexing multiplexes multiple data streams onto a single fiber optic line.</a:t>
            </a:r>
          </a:p>
          <a:p>
            <a:pPr defTabSz="0" eaLnBrk="1" hangingPunct="1">
              <a:spcBef>
                <a:spcPct val="50000"/>
              </a:spcBef>
            </a:pPr>
            <a:r>
              <a:rPr lang="en-US" altLang="en-US" sz="2800">
                <a:latin typeface="Calibri" pitchFamily="34" charset="0"/>
              </a:rPr>
              <a:t>Different wavelength lasers (called lambdas) transmit the multiple signals.</a:t>
            </a:r>
          </a:p>
          <a:p>
            <a:pPr defTabSz="0" eaLnBrk="1" hangingPunct="1">
              <a:spcBef>
                <a:spcPct val="50000"/>
              </a:spcBef>
            </a:pPr>
            <a:r>
              <a:rPr lang="en-US" altLang="en-US" sz="2800">
                <a:latin typeface="Calibri" pitchFamily="34" charset="0"/>
              </a:rPr>
              <a:t>Each signal carried on the fiber can be transmitted at a different rate from the other signals.</a:t>
            </a:r>
          </a:p>
          <a:p>
            <a:pPr defTabSz="0" eaLnBrk="1" hangingPunct="1">
              <a:spcBef>
                <a:spcPct val="50000"/>
              </a:spcBef>
            </a:pPr>
            <a:r>
              <a:rPr lang="en-US" altLang="en-US" sz="2800">
                <a:latin typeface="Calibri" pitchFamily="34" charset="0"/>
              </a:rPr>
              <a:t>Dense wavelength division multiplexing combines many (30, 40, 50, 60, more?) onto one fiber.</a:t>
            </a:r>
          </a:p>
          <a:p>
            <a:pPr defTabSz="0" eaLnBrk="1" hangingPunct="1">
              <a:spcBef>
                <a:spcPct val="50000"/>
              </a:spcBef>
            </a:pPr>
            <a:endParaRPr lang="en-US" altLang="en-US" sz="2800">
              <a:latin typeface="Calibri" pitchFamily="34" charset="0"/>
            </a:endParaRPr>
          </a:p>
        </p:txBody>
      </p:sp>
      <p:pic>
        <p:nvPicPr>
          <p:cNvPr id="183301" name="Picture 4"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E2A3D023-D241-4995-9A57-F7D719B3EA75}" type="slidenum">
              <a:rPr lang="en-US" altLang="en-US"/>
              <a:pPr algn="l"/>
              <a:t>14</a:t>
            </a:fld>
            <a:endParaRPr lang="en-US" altLang="en-US"/>
          </a:p>
        </p:txBody>
      </p:sp>
      <p:sp>
        <p:nvSpPr>
          <p:cNvPr id="26627" name="Rectangle 2"/>
          <p:cNvSpPr>
            <a:spLocks noGrp="1" noChangeArrowheads="1"/>
          </p:cNvSpPr>
          <p:nvPr>
            <p:ph type="title"/>
          </p:nvPr>
        </p:nvSpPr>
        <p:spPr>
          <a:xfrm>
            <a:off x="685800" y="609600"/>
            <a:ext cx="7772400" cy="1143000"/>
          </a:xfrm>
        </p:spPr>
        <p:txBody>
          <a:bodyPr anchor="t"/>
          <a:lstStyle/>
          <a:p>
            <a:pPr eaLnBrk="1" hangingPunct="1"/>
            <a:r>
              <a:rPr lang="en-US" altLang="en-US"/>
              <a:t>Line encoding characteristics</a:t>
            </a:r>
          </a:p>
        </p:txBody>
      </p:sp>
      <p:sp>
        <p:nvSpPr>
          <p:cNvPr id="26628" name="Rectangle 3"/>
          <p:cNvSpPr>
            <a:spLocks noGrp="1" noChangeArrowheads="1"/>
          </p:cNvSpPr>
          <p:nvPr>
            <p:ph type="body" idx="1"/>
          </p:nvPr>
        </p:nvSpPr>
        <p:spPr>
          <a:xfrm>
            <a:off x="685800" y="1981200"/>
            <a:ext cx="7772400" cy="4114800"/>
          </a:xfrm>
        </p:spPr>
        <p:txBody>
          <a:bodyPr/>
          <a:lstStyle/>
          <a:p>
            <a:pPr algn="just" eaLnBrk="1" hangingPunct="1"/>
            <a:r>
              <a:rPr lang="en-US" altLang="en-US">
                <a:solidFill>
                  <a:schemeClr val="hlink"/>
                </a:solidFill>
              </a:rPr>
              <a:t>DC components</a:t>
            </a:r>
            <a:r>
              <a:rPr lang="en-US" altLang="en-US"/>
              <a:t> - when the voltage level remains constant for long periods of time, there is an increase in the low frequencies of the signal. Most channels are bandpass and may not support the low frequencies.</a:t>
            </a:r>
          </a:p>
          <a:p>
            <a:pPr algn="just" eaLnBrk="1" hangingPunct="1"/>
            <a:r>
              <a:rPr lang="en-US" altLang="en-US"/>
              <a:t>This will require the removal of the dc component of a transmitted signal.</a:t>
            </a:r>
          </a:p>
        </p:txBody>
      </p:sp>
      <p:pic>
        <p:nvPicPr>
          <p:cNvPr id="26629"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3"/>
          <p:cNvSpPr>
            <a:spLocks noGrp="1"/>
          </p:cNvSpPr>
          <p:nvPr>
            <p:ph type="sldNum" sz="quarter" idx="12"/>
          </p:nvPr>
        </p:nvSpPr>
        <p:spPr bwMode="auto">
          <a:noFill/>
          <a:ln>
            <a:miter lim="800000"/>
            <a:headEnd/>
            <a:tailEnd/>
          </a:ln>
        </p:spPr>
        <p:txBody>
          <a:bodyPr/>
          <a:lstStyle/>
          <a:p>
            <a:fld id="{B1529DF0-31B5-4306-A0DA-583EC5E4819B}" type="slidenum">
              <a:rPr lang="en-US" altLang="en-US"/>
              <a:pPr/>
              <a:t>140</a:t>
            </a:fld>
            <a:endParaRPr lang="en-US" altLang="en-US"/>
          </a:p>
        </p:txBody>
      </p:sp>
      <p:sp>
        <p:nvSpPr>
          <p:cNvPr id="184323"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Data Signals Transmitted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84324"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4325"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84326" name="Picture 7" descr="FIG5-13"/>
          <p:cNvPicPr>
            <a:picLocks noChangeAspect="1" noChangeArrowheads="1"/>
          </p:cNvPicPr>
          <p:nvPr/>
        </p:nvPicPr>
        <p:blipFill>
          <a:blip r:embed="rId2"/>
          <a:srcRect t="19717"/>
          <a:stretch>
            <a:fillRect/>
          </a:stretch>
        </p:blipFill>
        <p:spPr bwMode="auto">
          <a:xfrm>
            <a:off x="533400" y="2514600"/>
            <a:ext cx="8128000" cy="4343400"/>
          </a:xfrm>
          <a:prstGeom prst="rect">
            <a:avLst/>
          </a:prstGeom>
          <a:noFill/>
          <a:ln w="9525">
            <a:noFill/>
            <a:miter lim="800000"/>
            <a:headEnd/>
            <a:tailEnd/>
          </a:ln>
        </p:spPr>
      </p:pic>
      <p:pic>
        <p:nvPicPr>
          <p:cNvPr id="184327"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Number Placeholder 3"/>
          <p:cNvSpPr>
            <a:spLocks noGrp="1"/>
          </p:cNvSpPr>
          <p:nvPr>
            <p:ph type="sldNum" sz="quarter" idx="12"/>
          </p:nvPr>
        </p:nvSpPr>
        <p:spPr bwMode="auto">
          <a:noFill/>
          <a:ln>
            <a:miter lim="800000"/>
            <a:headEnd/>
            <a:tailEnd/>
          </a:ln>
        </p:spPr>
        <p:txBody>
          <a:bodyPr/>
          <a:lstStyle/>
          <a:p>
            <a:fld id="{CCDF1208-3E14-463F-9A4A-0B6B1697A24E}" type="slidenum">
              <a:rPr lang="en-US" altLang="en-US"/>
              <a:pPr/>
              <a:t>141</a:t>
            </a:fld>
            <a:endParaRPr lang="en-US" altLang="en-US"/>
          </a:p>
        </p:txBody>
      </p:sp>
      <p:sp>
        <p:nvSpPr>
          <p:cNvPr id="185347"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85348"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5349"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85350" name="Picture 8" descr="FIG5-14"/>
          <p:cNvPicPr>
            <a:picLocks noChangeAspect="1" noChangeArrowheads="1"/>
          </p:cNvPicPr>
          <p:nvPr/>
        </p:nvPicPr>
        <p:blipFill>
          <a:blip r:embed="rId2"/>
          <a:srcRect t="19717"/>
          <a:stretch>
            <a:fillRect/>
          </a:stretch>
        </p:blipFill>
        <p:spPr bwMode="auto">
          <a:xfrm>
            <a:off x="533400" y="2514600"/>
            <a:ext cx="8128000" cy="4343400"/>
          </a:xfrm>
          <a:prstGeom prst="rect">
            <a:avLst/>
          </a:prstGeom>
          <a:noFill/>
          <a:ln w="9525">
            <a:noFill/>
            <a:miter lim="800000"/>
            <a:headEnd/>
            <a:tailEnd/>
          </a:ln>
        </p:spPr>
      </p:pic>
      <p:pic>
        <p:nvPicPr>
          <p:cNvPr id="185351"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2"/>
          </p:nvPr>
        </p:nvSpPr>
        <p:spPr bwMode="auto">
          <a:noFill/>
          <a:ln>
            <a:miter lim="800000"/>
            <a:headEnd/>
            <a:tailEnd/>
          </a:ln>
        </p:spPr>
        <p:txBody>
          <a:bodyPr/>
          <a:lstStyle/>
          <a:p>
            <a:fld id="{F4142868-5C6F-458F-A7DC-5767A7440E45}" type="slidenum">
              <a:rPr lang="en-US" altLang="en-US"/>
              <a:pPr/>
              <a:t>142</a:t>
            </a:fld>
            <a:endParaRPr lang="en-US" altLang="en-US"/>
          </a:p>
        </p:txBody>
      </p:sp>
      <p:sp>
        <p:nvSpPr>
          <p:cNvPr id="186371" name="Rectangle 2"/>
          <p:cNvSpPr>
            <a:spLocks noChangeArrowheads="1"/>
          </p:cNvSpPr>
          <p:nvPr/>
        </p:nvSpPr>
        <p:spPr bwMode="auto">
          <a:xfrm>
            <a:off x="381000" y="395288"/>
            <a:ext cx="6648450" cy="1446212"/>
          </a:xfrm>
          <a:prstGeom prst="rect">
            <a:avLst/>
          </a:prstGeom>
          <a:noFill/>
          <a:ln w="9525">
            <a:noFill/>
            <a:miter lim="800000"/>
            <a:headEnd/>
            <a:tailEnd/>
          </a:ln>
        </p:spPr>
        <p:txBody>
          <a:bodyPr wrap="none">
            <a:spAutoFit/>
          </a:bodyPr>
          <a:lstStyle/>
          <a:p>
            <a:pPr eaLnBrk="1" hangingPunct="1"/>
            <a:r>
              <a:rPr lang="en-US" altLang="en-US" sz="3200">
                <a:solidFill>
                  <a:srgbClr val="7030A0"/>
                </a:solidFill>
                <a:latin typeface="Calibri" pitchFamily="34" charset="0"/>
              </a:rPr>
              <a:t>Code Division Multiplexing (CDM)</a:t>
            </a:r>
          </a:p>
          <a:p>
            <a:pPr eaLnBrk="1" hangingPunct="1"/>
            <a:endParaRPr lang="en-US" altLang="en-US" sz="2800" b="1">
              <a:solidFill>
                <a:srgbClr val="7030A0"/>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86372"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6373" name="Text Box 4"/>
          <p:cNvSpPr txBox="1">
            <a:spLocks noChangeArrowheads="1"/>
          </p:cNvSpPr>
          <p:nvPr/>
        </p:nvSpPr>
        <p:spPr bwMode="auto">
          <a:xfrm>
            <a:off x="685800" y="1828800"/>
            <a:ext cx="7772400" cy="4278313"/>
          </a:xfrm>
          <a:prstGeom prst="rect">
            <a:avLst/>
          </a:prstGeom>
          <a:noFill/>
          <a:ln w="9525">
            <a:noFill/>
            <a:miter lim="800000"/>
            <a:headEnd/>
            <a:tailEnd/>
          </a:ln>
        </p:spPr>
        <p:txBody>
          <a:bodyPr>
            <a:spAutoFit/>
          </a:bodyPr>
          <a:lstStyle/>
          <a:p>
            <a:pPr lvl="1" algn="just" eaLnBrk="1" hangingPunct="1">
              <a:spcBef>
                <a:spcPct val="50000"/>
              </a:spcBef>
            </a:pPr>
            <a:r>
              <a:rPr lang="en-US" altLang="en-US" sz="3200">
                <a:latin typeface="Calibri" pitchFamily="34" charset="0"/>
              </a:rPr>
              <a:t>Old but now new method</a:t>
            </a:r>
          </a:p>
          <a:p>
            <a:pPr algn="just" eaLnBrk="1" hangingPunct="1">
              <a:spcBef>
                <a:spcPct val="50000"/>
              </a:spcBef>
            </a:pPr>
            <a:r>
              <a:rPr lang="en-US" altLang="en-US" sz="3200">
                <a:latin typeface="Calibri" pitchFamily="34" charset="0"/>
              </a:rPr>
              <a:t>Also known as code division multiple access (CDMA)</a:t>
            </a:r>
          </a:p>
          <a:p>
            <a:pPr algn="just" eaLnBrk="1" hangingPunct="1">
              <a:spcBef>
                <a:spcPct val="50000"/>
              </a:spcBef>
            </a:pPr>
            <a:r>
              <a:rPr lang="en-US" altLang="en-US" sz="3200">
                <a:latin typeface="Calibri" pitchFamily="34" charset="0"/>
              </a:rPr>
              <a:t>An advanced technique that allows multiple devices to transmit on the </a:t>
            </a:r>
            <a:r>
              <a:rPr lang="en-US" altLang="en-US" sz="3200" i="1">
                <a:latin typeface="Calibri" pitchFamily="34" charset="0"/>
              </a:rPr>
              <a:t>same</a:t>
            </a:r>
            <a:r>
              <a:rPr lang="en-US" altLang="en-US" sz="3200">
                <a:latin typeface="Calibri" pitchFamily="34" charset="0"/>
              </a:rPr>
              <a:t> frequencies at the </a:t>
            </a:r>
            <a:r>
              <a:rPr lang="en-US" altLang="en-US" sz="3200" i="1">
                <a:latin typeface="Calibri" pitchFamily="34" charset="0"/>
              </a:rPr>
              <a:t>same</a:t>
            </a:r>
            <a:r>
              <a:rPr lang="en-US" altLang="en-US" sz="3200">
                <a:latin typeface="Calibri" pitchFamily="34" charset="0"/>
              </a:rPr>
              <a:t> time using different codes</a:t>
            </a:r>
          </a:p>
          <a:p>
            <a:pPr algn="just" eaLnBrk="1" hangingPunct="1">
              <a:spcBef>
                <a:spcPct val="50000"/>
              </a:spcBef>
            </a:pPr>
            <a:r>
              <a:rPr lang="en-US" altLang="en-US" sz="3200">
                <a:solidFill>
                  <a:srgbClr val="FF0066"/>
                </a:solidFill>
                <a:latin typeface="Calibri" pitchFamily="34" charset="0"/>
              </a:rPr>
              <a:t>Used for mobile communications</a:t>
            </a:r>
          </a:p>
        </p:txBody>
      </p:sp>
      <p:pic>
        <p:nvPicPr>
          <p:cNvPr id="186374"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Number Placeholder 3"/>
          <p:cNvSpPr>
            <a:spLocks noGrp="1"/>
          </p:cNvSpPr>
          <p:nvPr>
            <p:ph type="sldNum" sz="quarter" idx="12"/>
          </p:nvPr>
        </p:nvSpPr>
        <p:spPr bwMode="auto">
          <a:noFill/>
          <a:ln>
            <a:miter lim="800000"/>
            <a:headEnd/>
            <a:tailEnd/>
          </a:ln>
        </p:spPr>
        <p:txBody>
          <a:bodyPr/>
          <a:lstStyle/>
          <a:p>
            <a:fld id="{20AE4F8C-9910-4FC0-82E2-624B0C328B95}" type="slidenum">
              <a:rPr lang="en-US" altLang="en-US"/>
              <a:pPr/>
              <a:t>143</a:t>
            </a:fld>
            <a:endParaRPr lang="en-US" altLang="en-US"/>
          </a:p>
        </p:txBody>
      </p:sp>
      <p:sp>
        <p:nvSpPr>
          <p:cNvPr id="187395"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87396"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7397" name="Text Box 4"/>
          <p:cNvSpPr txBox="1">
            <a:spLocks noChangeArrowheads="1"/>
          </p:cNvSpPr>
          <p:nvPr/>
        </p:nvSpPr>
        <p:spPr bwMode="auto">
          <a:xfrm>
            <a:off x="685800" y="1752600"/>
            <a:ext cx="7772400" cy="3927475"/>
          </a:xfrm>
          <a:prstGeom prst="rect">
            <a:avLst/>
          </a:prstGeom>
          <a:noFill/>
          <a:ln w="9525">
            <a:noFill/>
            <a:miter lim="800000"/>
            <a:headEnd/>
            <a:tailEnd/>
          </a:ln>
        </p:spPr>
        <p:txBody>
          <a:bodyPr>
            <a:spAutoFit/>
          </a:bodyPr>
          <a:lstStyle/>
          <a:p>
            <a:pPr eaLnBrk="1" hangingPunct="1">
              <a:spcBef>
                <a:spcPct val="50000"/>
              </a:spcBef>
            </a:pPr>
            <a:r>
              <a:rPr lang="en-US" altLang="en-US" sz="3600">
                <a:latin typeface="Calibri" pitchFamily="34" charset="0"/>
              </a:rPr>
              <a:t>Code Division Multiplexing</a:t>
            </a:r>
          </a:p>
          <a:p>
            <a:pPr eaLnBrk="1" hangingPunct="1">
              <a:spcBef>
                <a:spcPct val="50000"/>
              </a:spcBef>
            </a:pPr>
            <a:r>
              <a:rPr lang="en-US" altLang="en-US">
                <a:latin typeface="Calibri" pitchFamily="34" charset="0"/>
              </a:rPr>
              <a:t>An advanced technique that allows multiple devices to transmit on the </a:t>
            </a:r>
            <a:r>
              <a:rPr lang="en-US" altLang="en-US" i="1">
                <a:latin typeface="Calibri" pitchFamily="34" charset="0"/>
              </a:rPr>
              <a:t>same</a:t>
            </a:r>
            <a:r>
              <a:rPr lang="en-US" altLang="en-US">
                <a:latin typeface="Calibri" pitchFamily="34" charset="0"/>
              </a:rPr>
              <a:t> frequencies at the </a:t>
            </a:r>
            <a:r>
              <a:rPr lang="en-US" altLang="en-US" i="1">
                <a:latin typeface="Calibri" pitchFamily="34" charset="0"/>
              </a:rPr>
              <a:t>same</a:t>
            </a:r>
            <a:r>
              <a:rPr lang="en-US" altLang="en-US">
                <a:latin typeface="Calibri" pitchFamily="34" charset="0"/>
              </a:rPr>
              <a:t> time.</a:t>
            </a:r>
          </a:p>
          <a:p>
            <a:pPr eaLnBrk="1" hangingPunct="1">
              <a:spcBef>
                <a:spcPct val="50000"/>
              </a:spcBef>
            </a:pPr>
            <a:r>
              <a:rPr lang="en-US" altLang="en-US">
                <a:latin typeface="Calibri" pitchFamily="34" charset="0"/>
              </a:rPr>
              <a:t>Each mobile device is assigned a unique 64-bit code (chip spreading code)</a:t>
            </a:r>
          </a:p>
          <a:p>
            <a:pPr eaLnBrk="1" hangingPunct="1">
              <a:spcBef>
                <a:spcPct val="50000"/>
              </a:spcBef>
            </a:pPr>
            <a:r>
              <a:rPr lang="en-US" altLang="en-US">
                <a:latin typeface="Calibri" pitchFamily="34" charset="0"/>
              </a:rPr>
              <a:t>To send a binary 1, mobile device transmits the unique code</a:t>
            </a:r>
          </a:p>
          <a:p>
            <a:pPr eaLnBrk="1" hangingPunct="1">
              <a:spcBef>
                <a:spcPct val="50000"/>
              </a:spcBef>
            </a:pPr>
            <a:r>
              <a:rPr lang="en-US" altLang="en-US">
                <a:latin typeface="Calibri" pitchFamily="34" charset="0"/>
              </a:rPr>
              <a:t>To send a binary 0, mobile device transmits the inverse of code</a:t>
            </a:r>
          </a:p>
        </p:txBody>
      </p:sp>
      <p:pic>
        <p:nvPicPr>
          <p:cNvPr id="187398"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Number Placeholder 3"/>
          <p:cNvSpPr>
            <a:spLocks noGrp="1"/>
          </p:cNvSpPr>
          <p:nvPr>
            <p:ph type="sldNum" sz="quarter" idx="12"/>
          </p:nvPr>
        </p:nvSpPr>
        <p:spPr bwMode="auto">
          <a:noFill/>
          <a:ln>
            <a:miter lim="800000"/>
            <a:headEnd/>
            <a:tailEnd/>
          </a:ln>
        </p:spPr>
        <p:txBody>
          <a:bodyPr/>
          <a:lstStyle/>
          <a:p>
            <a:fld id="{34E2CD50-116F-4EDE-BF6A-604A977CC320}" type="slidenum">
              <a:rPr lang="en-US" altLang="en-US"/>
              <a:pPr/>
              <a:t>144</a:t>
            </a:fld>
            <a:endParaRPr lang="en-US" altLang="en-US"/>
          </a:p>
        </p:txBody>
      </p:sp>
      <p:sp>
        <p:nvSpPr>
          <p:cNvPr id="188419" name="Rectangle 2"/>
          <p:cNvSpPr>
            <a:spLocks noChangeArrowheads="1"/>
          </p:cNvSpPr>
          <p:nvPr/>
        </p:nvSpPr>
        <p:spPr bwMode="auto">
          <a:xfrm>
            <a:off x="381000" y="395288"/>
            <a:ext cx="6648450" cy="1384300"/>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r>
              <a:rPr lang="en-US" altLang="en-US" sz="2800" b="1">
                <a:solidFill>
                  <a:srgbClr val="7030A0"/>
                </a:solidFill>
                <a:latin typeface="Calibri" pitchFamily="34" charset="0"/>
              </a:rPr>
              <a:t>   </a:t>
            </a:r>
            <a:r>
              <a:rPr lang="en-US" altLang="en-US" sz="2800">
                <a:solidFill>
                  <a:srgbClr val="7030A0"/>
                </a:solidFill>
                <a:latin typeface="Calibri" pitchFamily="34" charset="0"/>
              </a:rPr>
              <a:t>Code Division Multiplexing</a:t>
            </a:r>
          </a:p>
          <a:p>
            <a:pPr eaLnBrk="1" hangingPunct="1"/>
            <a:endParaRPr lang="en-US" altLang="en-US" sz="2800" b="1">
              <a:solidFill>
                <a:srgbClr val="7030A0"/>
              </a:solidFill>
              <a:latin typeface="Calibri" pitchFamily="34" charset="0"/>
            </a:endParaRP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88420"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8421" name="Text Box 4"/>
          <p:cNvSpPr txBox="1">
            <a:spLocks noChangeArrowheads="1"/>
          </p:cNvSpPr>
          <p:nvPr/>
        </p:nvSpPr>
        <p:spPr bwMode="auto">
          <a:xfrm>
            <a:off x="685800" y="2209800"/>
            <a:ext cx="7772400" cy="2554288"/>
          </a:xfrm>
          <a:prstGeom prst="rect">
            <a:avLst/>
          </a:prstGeom>
          <a:noFill/>
          <a:ln w="9525">
            <a:noFill/>
            <a:miter lim="800000"/>
            <a:headEnd/>
            <a:tailEnd/>
          </a:ln>
        </p:spPr>
        <p:txBody>
          <a:bodyPr>
            <a:spAutoFit/>
          </a:bodyPr>
          <a:lstStyle/>
          <a:p>
            <a:pPr eaLnBrk="1" hangingPunct="1">
              <a:spcBef>
                <a:spcPct val="50000"/>
              </a:spcBef>
            </a:pPr>
            <a:r>
              <a:rPr lang="en-US" altLang="en-US" sz="3200">
                <a:latin typeface="Calibri" pitchFamily="34" charset="0"/>
              </a:rPr>
              <a:t>Receiver gets summed signal, multiplies it by receiver code, adds up the resulting values</a:t>
            </a:r>
          </a:p>
          <a:p>
            <a:pPr eaLnBrk="1" hangingPunct="1">
              <a:spcBef>
                <a:spcPct val="50000"/>
              </a:spcBef>
            </a:pPr>
            <a:r>
              <a:rPr lang="en-US" altLang="en-US" sz="3200">
                <a:latin typeface="Calibri" pitchFamily="34" charset="0"/>
              </a:rPr>
              <a:t>Interprets as a binary 1 if sum is near +64</a:t>
            </a:r>
          </a:p>
          <a:p>
            <a:pPr eaLnBrk="1" hangingPunct="1">
              <a:spcBef>
                <a:spcPct val="50000"/>
              </a:spcBef>
            </a:pPr>
            <a:r>
              <a:rPr lang="en-US" altLang="en-US" sz="3200">
                <a:latin typeface="Calibri" pitchFamily="34" charset="0"/>
              </a:rPr>
              <a:t>Interprets as a binary 0 if sum is near –64</a:t>
            </a:r>
          </a:p>
        </p:txBody>
      </p:sp>
      <p:pic>
        <p:nvPicPr>
          <p:cNvPr id="188422"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Number Placeholder 3"/>
          <p:cNvSpPr>
            <a:spLocks noGrp="1"/>
          </p:cNvSpPr>
          <p:nvPr>
            <p:ph type="sldNum" sz="quarter" idx="12"/>
          </p:nvPr>
        </p:nvSpPr>
        <p:spPr bwMode="auto">
          <a:noFill/>
          <a:ln>
            <a:miter lim="800000"/>
            <a:headEnd/>
            <a:tailEnd/>
          </a:ln>
        </p:spPr>
        <p:txBody>
          <a:bodyPr/>
          <a:lstStyle/>
          <a:p>
            <a:fld id="{EFBA4BAF-F3C5-4307-A4C2-68478C7A7066}" type="slidenum">
              <a:rPr lang="en-US" altLang="en-US"/>
              <a:pPr/>
              <a:t>145</a:t>
            </a:fld>
            <a:endParaRPr lang="en-US" altLang="en-US"/>
          </a:p>
        </p:txBody>
      </p:sp>
      <p:sp>
        <p:nvSpPr>
          <p:cNvPr id="189443" name="Rectangle 2"/>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89444" name="Text Box 3"/>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89445" name="Picture 4" descr="Tbl05-03"/>
          <p:cNvPicPr>
            <a:picLocks noChangeAspect="1" noChangeArrowheads="1"/>
          </p:cNvPicPr>
          <p:nvPr/>
        </p:nvPicPr>
        <p:blipFill>
          <a:blip r:embed="rId2"/>
          <a:srcRect t="3751"/>
          <a:stretch>
            <a:fillRect/>
          </a:stretch>
        </p:blipFill>
        <p:spPr bwMode="auto">
          <a:xfrm>
            <a:off x="508000" y="609600"/>
            <a:ext cx="8126413" cy="5867400"/>
          </a:xfrm>
          <a:prstGeom prst="rect">
            <a:avLst/>
          </a:prstGeom>
          <a:noFill/>
          <a:ln w="9525">
            <a:noFill/>
            <a:miter lim="800000"/>
            <a:headEnd/>
            <a:tailEnd/>
          </a:ln>
        </p:spPr>
      </p:pic>
      <p:pic>
        <p:nvPicPr>
          <p:cNvPr id="189446" name="Picture 5"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3"/>
          <p:cNvSpPr>
            <a:spLocks noGrp="1"/>
          </p:cNvSpPr>
          <p:nvPr>
            <p:ph type="sldNum" sz="quarter" idx="12"/>
          </p:nvPr>
        </p:nvSpPr>
        <p:spPr bwMode="auto">
          <a:noFill/>
          <a:ln>
            <a:miter lim="800000"/>
            <a:headEnd/>
            <a:tailEnd/>
          </a:ln>
        </p:spPr>
        <p:txBody>
          <a:bodyPr/>
          <a:lstStyle/>
          <a:p>
            <a:fld id="{CB427FE7-19F6-4253-98E2-225E679A975D}" type="slidenum">
              <a:rPr lang="en-US" altLang="en-US"/>
              <a:pPr/>
              <a:t>146</a:t>
            </a:fld>
            <a:endParaRPr lang="en-US" altLang="en-US"/>
          </a:p>
        </p:txBody>
      </p:sp>
      <p:sp>
        <p:nvSpPr>
          <p:cNvPr id="190467" name="Rectangle 2"/>
          <p:cNvSpPr>
            <a:spLocks noChangeArrowheads="1"/>
          </p:cNvSpPr>
          <p:nvPr/>
        </p:nvSpPr>
        <p:spPr bwMode="auto">
          <a:xfrm>
            <a:off x="381000" y="395288"/>
            <a:ext cx="11264900" cy="523875"/>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r>
              <a:rPr lang="en-US" altLang="en-US" sz="2800" b="1">
                <a:solidFill>
                  <a:srgbClr val="7030A0"/>
                </a:solidFill>
                <a:latin typeface="Calibri" pitchFamily="34" charset="0"/>
              </a:rPr>
              <a:t>   </a:t>
            </a:r>
            <a:r>
              <a:rPr lang="en-US" altLang="en-US" sz="2800">
                <a:solidFill>
                  <a:srgbClr val="7030A0"/>
                </a:solidFill>
                <a:latin typeface="Calibri" pitchFamily="34" charset="0"/>
              </a:rPr>
              <a:t>Business Multiplexing In Action</a:t>
            </a:r>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90468"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90469" name="Text Box 6"/>
          <p:cNvSpPr txBox="1">
            <a:spLocks noChangeArrowheads="1"/>
          </p:cNvSpPr>
          <p:nvPr/>
        </p:nvSpPr>
        <p:spPr bwMode="auto">
          <a:xfrm>
            <a:off x="762000" y="1905000"/>
            <a:ext cx="7772400" cy="4770438"/>
          </a:xfrm>
          <a:prstGeom prst="rect">
            <a:avLst/>
          </a:prstGeom>
          <a:noFill/>
          <a:ln w="9525">
            <a:noFill/>
            <a:miter lim="800000"/>
            <a:headEnd/>
            <a:tailEnd/>
          </a:ln>
        </p:spPr>
        <p:txBody>
          <a:bodyPr>
            <a:spAutoFit/>
          </a:bodyPr>
          <a:lstStyle/>
          <a:p>
            <a:pPr eaLnBrk="1" hangingPunct="1">
              <a:spcBef>
                <a:spcPct val="50000"/>
              </a:spcBef>
            </a:pPr>
            <a:r>
              <a:rPr lang="en-US" altLang="en-US" sz="3200">
                <a:latin typeface="Calibri" pitchFamily="34" charset="0"/>
              </a:rPr>
              <a:t>XYZ Corporation has two buildings separated by a distance of 300 meters.</a:t>
            </a:r>
          </a:p>
          <a:p>
            <a:pPr eaLnBrk="1" hangingPunct="1">
              <a:spcBef>
                <a:spcPct val="50000"/>
              </a:spcBef>
            </a:pPr>
            <a:r>
              <a:rPr lang="en-US" altLang="en-US" sz="3200">
                <a:latin typeface="Calibri" pitchFamily="34" charset="0"/>
              </a:rPr>
              <a:t>A 3-inch diameter tunnel extends underground between the two buildings.</a:t>
            </a:r>
          </a:p>
          <a:p>
            <a:pPr eaLnBrk="1" hangingPunct="1">
              <a:spcBef>
                <a:spcPct val="50000"/>
              </a:spcBef>
            </a:pPr>
            <a:r>
              <a:rPr lang="en-US" altLang="en-US" sz="3200">
                <a:latin typeface="Calibri" pitchFamily="34" charset="0"/>
              </a:rPr>
              <a:t>Building A has a mainframe computer and Building B has 66 terminals.</a:t>
            </a:r>
          </a:p>
          <a:p>
            <a:pPr eaLnBrk="1" hangingPunct="1">
              <a:spcBef>
                <a:spcPct val="50000"/>
              </a:spcBef>
            </a:pPr>
            <a:r>
              <a:rPr lang="en-US" altLang="en-US" sz="3200">
                <a:latin typeface="Calibri" pitchFamily="34" charset="0"/>
              </a:rPr>
              <a:t>List some efficient techniques to link the two buildings.</a:t>
            </a:r>
          </a:p>
        </p:txBody>
      </p:sp>
      <p:pic>
        <p:nvPicPr>
          <p:cNvPr id="190470"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Number Placeholder 3"/>
          <p:cNvSpPr>
            <a:spLocks noGrp="1"/>
          </p:cNvSpPr>
          <p:nvPr>
            <p:ph type="sldNum" sz="quarter" idx="12"/>
          </p:nvPr>
        </p:nvSpPr>
        <p:spPr bwMode="auto">
          <a:noFill/>
          <a:ln>
            <a:miter lim="800000"/>
            <a:headEnd/>
            <a:tailEnd/>
          </a:ln>
        </p:spPr>
        <p:txBody>
          <a:bodyPr/>
          <a:lstStyle/>
          <a:p>
            <a:fld id="{9BB6ECDB-BED5-46A9-8FE1-C0E14EE3F365}" type="slidenum">
              <a:rPr lang="en-US" altLang="en-US"/>
              <a:pPr/>
              <a:t>147</a:t>
            </a:fld>
            <a:endParaRPr lang="en-US" altLang="en-US"/>
          </a:p>
        </p:txBody>
      </p:sp>
      <p:sp>
        <p:nvSpPr>
          <p:cNvPr id="191491" name="Rectangle 2"/>
          <p:cNvSpPr>
            <a:spLocks noChangeArrowheads="1"/>
          </p:cNvSpPr>
          <p:nvPr/>
        </p:nvSpPr>
        <p:spPr bwMode="auto">
          <a:xfrm>
            <a:off x="381000" y="395288"/>
            <a:ext cx="6648450" cy="954087"/>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91492"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91493" name="Text Box 6"/>
          <p:cNvSpPr txBox="1">
            <a:spLocks noChangeArrowheads="1"/>
          </p:cNvSpPr>
          <p:nvPr/>
        </p:nvSpPr>
        <p:spPr bwMode="auto">
          <a:xfrm>
            <a:off x="762000" y="1905000"/>
            <a:ext cx="7772400" cy="457200"/>
          </a:xfrm>
          <a:prstGeom prst="rect">
            <a:avLst/>
          </a:prstGeom>
          <a:noFill/>
          <a:ln w="9525">
            <a:noFill/>
            <a:miter lim="800000"/>
            <a:headEnd/>
            <a:tailEnd/>
          </a:ln>
        </p:spPr>
        <p:txBody>
          <a:bodyPr>
            <a:spAutoFit/>
          </a:bodyPr>
          <a:lstStyle/>
          <a:p>
            <a:pPr eaLnBrk="1" hangingPunct="1">
              <a:spcBef>
                <a:spcPct val="50000"/>
              </a:spcBef>
            </a:pPr>
            <a:endParaRPr lang="en-US" altLang="en-US">
              <a:latin typeface="Calibri" pitchFamily="34" charset="0"/>
            </a:endParaRPr>
          </a:p>
        </p:txBody>
      </p:sp>
      <p:pic>
        <p:nvPicPr>
          <p:cNvPr id="191494" name="Picture 7" descr="FIG5-15"/>
          <p:cNvPicPr>
            <a:picLocks noChangeAspect="1" noChangeArrowheads="1"/>
          </p:cNvPicPr>
          <p:nvPr/>
        </p:nvPicPr>
        <p:blipFill>
          <a:blip r:embed="rId2"/>
          <a:srcRect/>
          <a:stretch>
            <a:fillRect/>
          </a:stretch>
        </p:blipFill>
        <p:spPr bwMode="auto">
          <a:xfrm>
            <a:off x="533400" y="1447800"/>
            <a:ext cx="8128000" cy="5410200"/>
          </a:xfrm>
          <a:prstGeom prst="rect">
            <a:avLst/>
          </a:prstGeom>
          <a:noFill/>
          <a:ln w="9525">
            <a:noFill/>
            <a:miter lim="800000"/>
            <a:headEnd/>
            <a:tailEnd/>
          </a:ln>
        </p:spPr>
      </p:pic>
      <p:pic>
        <p:nvPicPr>
          <p:cNvPr id="191495" name="Picture 6" descr="download.png"/>
          <p:cNvPicPr>
            <a:picLocks noChangeAspect="1"/>
          </p:cNvPicPr>
          <p:nvPr/>
        </p:nvPicPr>
        <p:blipFill>
          <a:blip r:embed="rId3"/>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3"/>
          <p:cNvSpPr>
            <a:spLocks noGrp="1"/>
          </p:cNvSpPr>
          <p:nvPr>
            <p:ph type="sldNum" sz="quarter" idx="12"/>
          </p:nvPr>
        </p:nvSpPr>
        <p:spPr bwMode="auto">
          <a:noFill/>
          <a:ln>
            <a:miter lim="800000"/>
            <a:headEnd/>
            <a:tailEnd/>
          </a:ln>
        </p:spPr>
        <p:txBody>
          <a:bodyPr/>
          <a:lstStyle/>
          <a:p>
            <a:fld id="{ECC195D0-D69D-42D3-B682-9DE77D758F38}" type="slidenum">
              <a:rPr lang="en-US" altLang="en-US"/>
              <a:pPr/>
              <a:t>148</a:t>
            </a:fld>
            <a:endParaRPr lang="en-US" altLang="en-US"/>
          </a:p>
        </p:txBody>
      </p:sp>
      <p:sp>
        <p:nvSpPr>
          <p:cNvPr id="192515" name="Rectangle 2"/>
          <p:cNvSpPr>
            <a:spLocks noChangeArrowheads="1"/>
          </p:cNvSpPr>
          <p:nvPr/>
        </p:nvSpPr>
        <p:spPr bwMode="auto">
          <a:xfrm>
            <a:off x="381000" y="395288"/>
            <a:ext cx="5938838" cy="1446212"/>
          </a:xfrm>
          <a:prstGeom prst="rect">
            <a:avLst/>
          </a:prstGeom>
          <a:noFill/>
          <a:ln w="9525">
            <a:noFill/>
            <a:miter lim="800000"/>
            <a:headEnd/>
            <a:tailEnd/>
          </a:ln>
        </p:spPr>
        <p:txBody>
          <a:bodyPr wrap="none">
            <a:spAutoFit/>
          </a:bodyPr>
          <a:lstStyle/>
          <a:p>
            <a:pPr eaLnBrk="1" hangingPunct="1"/>
            <a:r>
              <a:rPr lang="en-US" altLang="en-US" sz="2800" b="1">
                <a:solidFill>
                  <a:srgbClr val="820288"/>
                </a:solidFill>
                <a:latin typeface="Calibri" pitchFamily="34" charset="0"/>
              </a:rPr>
              <a:t>	   </a:t>
            </a:r>
          </a:p>
          <a:p>
            <a:pPr eaLnBrk="1" hangingPunct="1"/>
            <a:r>
              <a:rPr lang="en-US" altLang="en-US" sz="2000" b="1">
                <a:solidFill>
                  <a:srgbClr val="820288"/>
                </a:solidFill>
                <a:latin typeface="Calibri" pitchFamily="34" charset="0"/>
              </a:rPr>
              <a:t>			</a:t>
            </a:r>
            <a:r>
              <a:rPr lang="en-US" altLang="en-US" sz="3200">
                <a:solidFill>
                  <a:srgbClr val="7030A0"/>
                </a:solidFill>
                <a:latin typeface="Calibri" pitchFamily="34" charset="0"/>
              </a:rPr>
              <a:t>Possible Solutions</a:t>
            </a:r>
          </a:p>
          <a:p>
            <a:pPr eaLnBrk="1" hangingPunct="1"/>
            <a:r>
              <a:rPr lang="en-US" altLang="en-US" sz="2000" b="1">
                <a:solidFill>
                  <a:srgbClr val="820288"/>
                </a:solidFill>
                <a:latin typeface="Calibri" pitchFamily="34" charset="0"/>
              </a:rPr>
              <a:t>			          </a:t>
            </a:r>
            <a:r>
              <a:rPr lang="en-US" altLang="en-US" sz="2800" b="1">
                <a:solidFill>
                  <a:srgbClr val="A703AF"/>
                </a:solidFill>
                <a:latin typeface="Calibri" pitchFamily="34" charset="0"/>
              </a:rPr>
              <a:t>	</a:t>
            </a:r>
          </a:p>
        </p:txBody>
      </p:sp>
      <p:sp>
        <p:nvSpPr>
          <p:cNvPr id="192516" name="Rectangle 3"/>
          <p:cNvSpPr>
            <a:spLocks noChangeArrowheads="1"/>
          </p:cNvSpPr>
          <p:nvPr/>
        </p:nvSpPr>
        <p:spPr bwMode="auto">
          <a:xfrm>
            <a:off x="457200" y="1524000"/>
            <a:ext cx="8305800" cy="2865438"/>
          </a:xfrm>
          <a:prstGeom prst="rect">
            <a:avLst/>
          </a:prstGeom>
          <a:noFill/>
          <a:ln w="9525">
            <a:noFill/>
            <a:miter lim="800000"/>
            <a:headEnd/>
            <a:tailEnd/>
          </a:ln>
        </p:spPr>
        <p:txBody>
          <a:bodyPr>
            <a:spAutoFit/>
          </a:bodyPr>
          <a:lstStyle/>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4000" b="1">
              <a:solidFill>
                <a:srgbClr val="76027C"/>
              </a:solidFill>
              <a:latin typeface="Calibri" pitchFamily="34" charset="0"/>
            </a:endParaRPr>
          </a:p>
          <a:p>
            <a:pPr eaLnBrk="1" hangingPunct="1">
              <a:spcBef>
                <a:spcPct val="50000"/>
              </a:spcBef>
              <a:buFont typeface="Wingdings" pitchFamily="2" charset="2"/>
              <a:buNone/>
            </a:pPr>
            <a:endParaRPr lang="en-US" altLang="en-US" sz="2200" b="1">
              <a:latin typeface="Calibri" pitchFamily="34" charset="0"/>
            </a:endParaRPr>
          </a:p>
        </p:txBody>
      </p:sp>
      <p:sp>
        <p:nvSpPr>
          <p:cNvPr id="192517" name="Text Box 6"/>
          <p:cNvSpPr txBox="1">
            <a:spLocks noChangeArrowheads="1"/>
          </p:cNvSpPr>
          <p:nvPr/>
        </p:nvSpPr>
        <p:spPr bwMode="auto">
          <a:xfrm>
            <a:off x="762000" y="1905000"/>
            <a:ext cx="7772400" cy="4616450"/>
          </a:xfrm>
          <a:prstGeom prst="rect">
            <a:avLst/>
          </a:prstGeom>
          <a:noFill/>
          <a:ln w="9525">
            <a:noFill/>
            <a:miter lim="800000"/>
            <a:headEnd/>
            <a:tailEnd/>
          </a:ln>
        </p:spPr>
        <p:txBody>
          <a:bodyPr>
            <a:spAutoFit/>
          </a:bodyPr>
          <a:lstStyle/>
          <a:p>
            <a:pPr eaLnBrk="1" hangingPunct="1">
              <a:spcBef>
                <a:spcPct val="50000"/>
              </a:spcBef>
            </a:pPr>
            <a:r>
              <a:rPr lang="en-US" altLang="en-US" sz="2800">
                <a:latin typeface="Calibri" pitchFamily="34" charset="0"/>
              </a:rPr>
              <a:t>Connect each terminal to the mainframe computer using separate point-to-point lines.</a:t>
            </a:r>
          </a:p>
          <a:p>
            <a:pPr eaLnBrk="1" hangingPunct="1">
              <a:spcBef>
                <a:spcPct val="50000"/>
              </a:spcBef>
            </a:pPr>
            <a:r>
              <a:rPr lang="en-US" altLang="en-US" sz="2800">
                <a:latin typeface="Calibri" pitchFamily="34" charset="0"/>
              </a:rPr>
              <a:t>Connect all the terminals to the mainframe computer using one multipoint line.</a:t>
            </a:r>
          </a:p>
          <a:p>
            <a:pPr eaLnBrk="1" hangingPunct="1">
              <a:spcBef>
                <a:spcPct val="50000"/>
              </a:spcBef>
            </a:pPr>
            <a:r>
              <a:rPr lang="en-US" altLang="en-US" sz="2800">
                <a:latin typeface="Calibri" pitchFamily="34" charset="0"/>
              </a:rPr>
              <a:t>Connect all the terminal outputs and use microwave transmissions to send the data to the mainframe.</a:t>
            </a:r>
          </a:p>
          <a:p>
            <a:pPr eaLnBrk="1" hangingPunct="1">
              <a:spcBef>
                <a:spcPct val="50000"/>
              </a:spcBef>
            </a:pPr>
            <a:r>
              <a:rPr lang="en-US" altLang="en-US" sz="2800">
                <a:latin typeface="Calibri" pitchFamily="34" charset="0"/>
              </a:rPr>
              <a:t>Collect all the terminal outputs using multiplexing and send the data to the mainframe computer using a conducted line.</a:t>
            </a:r>
          </a:p>
        </p:txBody>
      </p:sp>
      <p:pic>
        <p:nvPicPr>
          <p:cNvPr id="192518" name="Picture 5"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Number Placeholder 5"/>
          <p:cNvSpPr>
            <a:spLocks noGrp="1"/>
          </p:cNvSpPr>
          <p:nvPr>
            <p:ph type="sldNum" sz="quarter" idx="12"/>
          </p:nvPr>
        </p:nvSpPr>
        <p:spPr bwMode="auto">
          <a:noFill/>
          <a:ln>
            <a:miter lim="800000"/>
            <a:headEnd/>
            <a:tailEnd/>
          </a:ln>
        </p:spPr>
        <p:txBody>
          <a:bodyPr/>
          <a:lstStyle/>
          <a:p>
            <a:fld id="{EB373FEA-3F0F-40E8-BD91-365A3AD2FA36}" type="slidenum">
              <a:rPr lang="en-US" altLang="en-US"/>
              <a:pPr/>
              <a:t>149</a:t>
            </a:fld>
            <a:endParaRPr lang="en-US" altLang="en-US"/>
          </a:p>
        </p:txBody>
      </p:sp>
      <p:sp>
        <p:nvSpPr>
          <p:cNvPr id="193539" name="Rectangle 2"/>
          <p:cNvSpPr>
            <a:spLocks noGrp="1" noChangeArrowheads="1"/>
          </p:cNvSpPr>
          <p:nvPr>
            <p:ph type="title"/>
          </p:nvPr>
        </p:nvSpPr>
        <p:spPr/>
        <p:txBody>
          <a:bodyPr anchor="t"/>
          <a:lstStyle/>
          <a:p>
            <a:r>
              <a:rPr lang="en-US" altLang="en-US">
                <a:solidFill>
                  <a:srgbClr val="7030A0"/>
                </a:solidFill>
              </a:rPr>
              <a:t>Summary</a:t>
            </a:r>
          </a:p>
        </p:txBody>
      </p:sp>
      <p:sp>
        <p:nvSpPr>
          <p:cNvPr id="193540" name="Rectangle 3"/>
          <p:cNvSpPr>
            <a:spLocks noGrp="1" noChangeArrowheads="1"/>
          </p:cNvSpPr>
          <p:nvPr>
            <p:ph type="body" idx="1"/>
          </p:nvPr>
        </p:nvSpPr>
        <p:spPr>
          <a:xfrm>
            <a:off x="304800" y="1417638"/>
            <a:ext cx="8382000" cy="5135562"/>
          </a:xfrm>
        </p:spPr>
        <p:txBody>
          <a:bodyPr/>
          <a:lstStyle/>
          <a:p>
            <a:r>
              <a:rPr lang="en-US" altLang="en-US"/>
              <a:t>Multiplexing</a:t>
            </a:r>
          </a:p>
          <a:p>
            <a:r>
              <a:rPr lang="en-US" altLang="en-US"/>
              <a:t>Types of multiplexing</a:t>
            </a:r>
          </a:p>
          <a:p>
            <a:pPr lvl="1"/>
            <a:r>
              <a:rPr lang="en-US" altLang="en-US" sz="3200"/>
              <a:t>TDM </a:t>
            </a:r>
          </a:p>
          <a:p>
            <a:pPr lvl="2"/>
            <a:r>
              <a:rPr lang="en-US" altLang="en-US" sz="3200"/>
              <a:t>Synchronous TDM (T-1, ISDN, optical fiber)</a:t>
            </a:r>
          </a:p>
          <a:p>
            <a:pPr lvl="2"/>
            <a:r>
              <a:rPr lang="en-US" altLang="en-US" sz="3200"/>
              <a:t>Statistical TDM (LANs)</a:t>
            </a:r>
          </a:p>
          <a:p>
            <a:pPr lvl="1"/>
            <a:r>
              <a:rPr lang="en-US" altLang="en-US" sz="3200"/>
              <a:t>FDM (cable, cell phones, broadband)</a:t>
            </a:r>
          </a:p>
          <a:p>
            <a:pPr lvl="1"/>
            <a:r>
              <a:rPr lang="en-US" altLang="en-US" sz="3200"/>
              <a:t>WDM (optical fiber)</a:t>
            </a:r>
          </a:p>
          <a:p>
            <a:pPr lvl="1"/>
            <a:r>
              <a:rPr lang="en-US" altLang="en-US" sz="3200"/>
              <a:t>CDM (cell phones)</a:t>
            </a:r>
          </a:p>
        </p:txBody>
      </p:sp>
      <p:pic>
        <p:nvPicPr>
          <p:cNvPr id="193541" name="Picture 4" descr="download.png"/>
          <p:cNvPicPr>
            <a:picLocks noChangeAspect="1"/>
          </p:cNvPicPr>
          <p:nvPr/>
        </p:nvPicPr>
        <p:blipFill>
          <a:blip r:embed="rId2"/>
          <a:srcRect/>
          <a:stretch>
            <a:fillRect/>
          </a:stretch>
        </p:blipFill>
        <p:spPr bwMode="auto">
          <a:xfrm>
            <a:off x="6457950" y="152400"/>
            <a:ext cx="2686050" cy="914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647901B4-1C2F-4614-A3B7-C33C691FEDEE}" type="slidenum">
              <a:rPr lang="en-US" altLang="en-US"/>
              <a:pPr algn="l"/>
              <a:t>15</a:t>
            </a:fld>
            <a:endParaRPr lang="en-US" altLang="en-US"/>
          </a:p>
        </p:txBody>
      </p:sp>
      <p:sp>
        <p:nvSpPr>
          <p:cNvPr id="28675" name="Rectangle 2"/>
          <p:cNvSpPr>
            <a:spLocks noGrp="1" noChangeArrowheads="1"/>
          </p:cNvSpPr>
          <p:nvPr>
            <p:ph type="title"/>
          </p:nvPr>
        </p:nvSpPr>
        <p:spPr>
          <a:xfrm>
            <a:off x="685800" y="609600"/>
            <a:ext cx="7772400" cy="1143000"/>
          </a:xfrm>
        </p:spPr>
        <p:txBody>
          <a:bodyPr anchor="t"/>
          <a:lstStyle/>
          <a:p>
            <a:pPr eaLnBrk="1" hangingPunct="1"/>
            <a:r>
              <a:rPr lang="en-US" altLang="en-US"/>
              <a:t>Line encoding characteristics</a:t>
            </a:r>
          </a:p>
        </p:txBody>
      </p:sp>
      <p:sp>
        <p:nvSpPr>
          <p:cNvPr id="28676" name="Rectangle 3"/>
          <p:cNvSpPr>
            <a:spLocks noGrp="1" noChangeArrowheads="1"/>
          </p:cNvSpPr>
          <p:nvPr>
            <p:ph type="body" idx="1"/>
          </p:nvPr>
        </p:nvSpPr>
        <p:spPr>
          <a:xfrm>
            <a:off x="685800" y="1981200"/>
            <a:ext cx="7772400" cy="4114800"/>
          </a:xfrm>
        </p:spPr>
        <p:txBody>
          <a:bodyPr/>
          <a:lstStyle/>
          <a:p>
            <a:pPr algn="just" eaLnBrk="1" hangingPunct="1"/>
            <a:r>
              <a:rPr lang="en-US" altLang="en-US">
                <a:solidFill>
                  <a:schemeClr val="hlink"/>
                </a:solidFill>
              </a:rPr>
              <a:t>Self synchronization</a:t>
            </a:r>
            <a:r>
              <a:rPr lang="en-US" altLang="en-US"/>
              <a:t> - the clocks at the sender and the receiver must have the same bit interval. </a:t>
            </a:r>
          </a:p>
          <a:p>
            <a:pPr algn="just" eaLnBrk="1" hangingPunct="1"/>
            <a:r>
              <a:rPr lang="en-US" altLang="en-US"/>
              <a:t>If the receiver clock is faster or slower it will misinterpret the incoming bit stream.</a:t>
            </a:r>
          </a:p>
        </p:txBody>
      </p:sp>
      <p:pic>
        <p:nvPicPr>
          <p:cNvPr id="28677"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object 3"/>
          <p:cNvSpPr txBox="1">
            <a:spLocks noChangeArrowheads="1"/>
          </p:cNvSpPr>
          <p:nvPr/>
        </p:nvSpPr>
        <p:spPr bwMode="auto">
          <a:xfrm>
            <a:off x="498475" y="180975"/>
            <a:ext cx="8043863" cy="4641850"/>
          </a:xfrm>
          <a:prstGeom prst="rect">
            <a:avLst/>
          </a:prstGeom>
          <a:noFill/>
          <a:ln w="9525">
            <a:noFill/>
            <a:miter lim="800000"/>
            <a:headEnd/>
            <a:tailEnd/>
          </a:ln>
        </p:spPr>
        <p:txBody>
          <a:bodyPr lIns="0" tIns="0" rIns="0" bIns="0">
            <a:spAutoFit/>
          </a:bodyPr>
          <a:lstStyle/>
          <a:p>
            <a:pPr marL="7938" defTabSz="311150" eaLnBrk="1" hangingPunct="1"/>
            <a:r>
              <a:rPr lang="en-US" altLang="en-US" sz="2000" b="1">
                <a:solidFill>
                  <a:srgbClr val="000000"/>
                </a:solidFill>
                <a:latin typeface="Times New Roman" pitchFamily="18" charset="0"/>
                <a:cs typeface="Times New Roman" pitchFamily="18" charset="0"/>
              </a:rPr>
              <a:t>                  TRANSMISSION MEDIA</a:t>
            </a:r>
            <a:endParaRPr lang="en-US" altLang="en-US" sz="2000">
              <a:solidFill>
                <a:srgbClr val="000000"/>
              </a:solidFill>
              <a:latin typeface="Times New Roman" pitchFamily="18" charset="0"/>
              <a:cs typeface="Times New Roman" pitchFamily="18" charset="0"/>
            </a:endParaRPr>
          </a:p>
          <a:p>
            <a:pPr marL="7938" defTabSz="311150" eaLnBrk="1" hangingPunct="1">
              <a:lnSpc>
                <a:spcPct val="150000"/>
              </a:lnSpc>
              <a:spcBef>
                <a:spcPts val="663"/>
              </a:spcBef>
              <a:buFont typeface="Symbol" pitchFamily="18" charset="2"/>
              <a:buChar char=""/>
            </a:pPr>
            <a:r>
              <a:rPr lang="en-US" altLang="en-US" sz="2000">
                <a:solidFill>
                  <a:srgbClr val="000000"/>
                </a:solidFill>
                <a:latin typeface="Times New Roman" pitchFamily="18" charset="0"/>
                <a:cs typeface="Times New Roman" pitchFamily="18" charset="0"/>
              </a:rPr>
              <a:t>Sending of data from one device to another is called transmission of data.</a:t>
            </a:r>
          </a:p>
          <a:p>
            <a:pPr marL="7938" defTabSz="311150" eaLnBrk="1" hangingPunct="1">
              <a:lnSpc>
                <a:spcPct val="150000"/>
              </a:lnSpc>
              <a:spcBef>
                <a:spcPts val="88"/>
              </a:spcBef>
              <a:buFont typeface="Symbol" pitchFamily="18" charset="2"/>
              <a:buChar char=""/>
            </a:pPr>
            <a:r>
              <a:rPr lang="en-US" altLang="en-US" sz="2000">
                <a:solidFill>
                  <a:srgbClr val="000000"/>
                </a:solidFill>
                <a:latin typeface="Times New Roman" pitchFamily="18" charset="0"/>
                <a:cs typeface="Times New Roman" pitchFamily="18" charset="0"/>
              </a:rPr>
              <a:t>Medium used to transmit the data is called media.</a:t>
            </a:r>
          </a:p>
          <a:p>
            <a:pPr marL="7938" defTabSz="311150" eaLnBrk="1" hangingPunct="1">
              <a:lnSpc>
                <a:spcPct val="150000"/>
              </a:lnSpc>
              <a:spcBef>
                <a:spcPts val="63"/>
              </a:spcBef>
              <a:buFont typeface="Symbol" pitchFamily="18" charset="2"/>
              <a:buChar char=""/>
            </a:pPr>
            <a:r>
              <a:rPr lang="en-US" altLang="en-US" sz="2000">
                <a:solidFill>
                  <a:srgbClr val="000000"/>
                </a:solidFill>
                <a:latin typeface="Times New Roman" pitchFamily="18" charset="0"/>
                <a:cs typeface="Times New Roman" pitchFamily="18" charset="0"/>
              </a:rPr>
              <a:t>Transmission of data through medium is called transmission media. So, it is a  pathway that carries the information from sender to receiver.</a:t>
            </a:r>
          </a:p>
          <a:p>
            <a:pPr marL="7938" defTabSz="311150" eaLnBrk="1" hangingPunct="1">
              <a:lnSpc>
                <a:spcPct val="150000"/>
              </a:lnSpc>
              <a:spcBef>
                <a:spcPts val="88"/>
              </a:spcBef>
              <a:buFont typeface="Symbol" pitchFamily="18" charset="2"/>
              <a:buChar char=""/>
            </a:pPr>
            <a:r>
              <a:rPr lang="en-US" altLang="en-US" sz="2000">
                <a:solidFill>
                  <a:srgbClr val="000000"/>
                </a:solidFill>
                <a:latin typeface="Times New Roman" pitchFamily="18" charset="0"/>
                <a:cs typeface="Times New Roman" pitchFamily="18" charset="0"/>
              </a:rPr>
              <a:t>We use different types of cables or waves to transmit data.</a:t>
            </a:r>
          </a:p>
          <a:p>
            <a:pPr marL="7938" defTabSz="311150" eaLnBrk="1" hangingPunct="1">
              <a:lnSpc>
                <a:spcPct val="150000"/>
              </a:lnSpc>
              <a:spcBef>
                <a:spcPts val="100"/>
              </a:spcBef>
              <a:buFont typeface="Symbol" pitchFamily="18" charset="2"/>
              <a:buChar char=""/>
            </a:pPr>
            <a:r>
              <a:rPr lang="en-US" altLang="en-US" sz="2000">
                <a:solidFill>
                  <a:srgbClr val="000000"/>
                </a:solidFill>
                <a:latin typeface="Times New Roman" pitchFamily="18" charset="0"/>
                <a:cs typeface="Times New Roman" pitchFamily="18" charset="0"/>
              </a:rPr>
              <a:t>Data is transmitted normally in electrical or electromagnetic signals.</a:t>
            </a:r>
          </a:p>
          <a:p>
            <a:pPr marL="7938" defTabSz="311150" eaLnBrk="1" hangingPunct="1">
              <a:lnSpc>
                <a:spcPct val="150000"/>
              </a:lnSpc>
              <a:spcBef>
                <a:spcPts val="100"/>
              </a:spcBef>
              <a:buFont typeface="Symbol" pitchFamily="18" charset="2"/>
              <a:buChar char=""/>
            </a:pPr>
            <a:r>
              <a:rPr lang="en-US" altLang="en-US" sz="2000">
                <a:solidFill>
                  <a:srgbClr val="000000"/>
                </a:solidFill>
                <a:latin typeface="Times New Roman" pitchFamily="18" charset="0"/>
                <a:cs typeface="Times New Roman" pitchFamily="18" charset="0"/>
              </a:rPr>
              <a:t>Transmission media are located below the physical layer.</a:t>
            </a:r>
          </a:p>
          <a:p>
            <a:pPr marL="7938" defTabSz="311150" eaLnBrk="1" hangingPunct="1">
              <a:lnSpc>
                <a:spcPct val="150000"/>
              </a:lnSpc>
              <a:spcBef>
                <a:spcPts val="88"/>
              </a:spcBef>
              <a:buFont typeface="Symbol" pitchFamily="18" charset="2"/>
              <a:buChar char=""/>
            </a:pPr>
            <a:r>
              <a:rPr lang="en-US" altLang="en-US" sz="2000">
                <a:solidFill>
                  <a:srgbClr val="000000"/>
                </a:solidFill>
                <a:latin typeface="Times New Roman" pitchFamily="18" charset="0"/>
                <a:cs typeface="Times New Roman" pitchFamily="18" charset="0"/>
              </a:rPr>
              <a:t>Computers use signals to represent data.</a:t>
            </a:r>
          </a:p>
          <a:p>
            <a:pPr marL="7938" defTabSz="311150" eaLnBrk="1" hangingPunct="1">
              <a:lnSpc>
                <a:spcPct val="150000"/>
              </a:lnSpc>
              <a:spcBef>
                <a:spcPts val="88"/>
              </a:spcBef>
              <a:buFont typeface="Symbol" pitchFamily="18" charset="2"/>
              <a:buChar char=""/>
            </a:pPr>
            <a:r>
              <a:rPr lang="en-US" altLang="en-US" sz="2000">
                <a:solidFill>
                  <a:srgbClr val="000000"/>
                </a:solidFill>
                <a:latin typeface="Times New Roman" pitchFamily="18" charset="0"/>
                <a:cs typeface="Times New Roman" pitchFamily="18" charset="0"/>
              </a:rPr>
              <a:t>Signals are transmitted in from of electromagnetic energy.</a:t>
            </a:r>
          </a:p>
        </p:txBody>
      </p:sp>
      <p:sp>
        <p:nvSpPr>
          <p:cNvPr id="5" name="object 5"/>
          <p:cNvSpPr/>
          <p:nvPr/>
        </p:nvSpPr>
        <p:spPr>
          <a:xfrm>
            <a:off x="2516188" y="4821238"/>
            <a:ext cx="4006850" cy="1797050"/>
          </a:xfrm>
          <a:prstGeom prst="rect">
            <a:avLst/>
          </a:prstGeom>
          <a:blipFill>
            <a:blip r:embed="rId2" cstate="print"/>
            <a:stretch>
              <a:fillRect/>
            </a:stretch>
          </a:blipFill>
        </p:spPr>
        <p:txBody>
          <a:bodyPr lIns="0" tIns="0" rIns="0" bIns="0"/>
          <a:lstStyle/>
          <a:p>
            <a:pPr defTabSz="311719" eaLnBrk="1" fontAlgn="auto" hangingPunct="1">
              <a:spcBef>
                <a:spcPts val="0"/>
              </a:spcBef>
              <a:spcAft>
                <a:spcPts val="0"/>
              </a:spcAft>
              <a:defRPr/>
            </a:pPr>
            <a:endParaRPr sz="1227" dirty="0">
              <a:solidFill>
                <a:prstClr val="black"/>
              </a:solidFill>
              <a:latin typeface="Trebuchet MS" panose="020B0603020202020204"/>
              <a:cs typeface="+mn-cs"/>
            </a:endParaRPr>
          </a:p>
        </p:txBody>
      </p:sp>
      <p:pic>
        <p:nvPicPr>
          <p:cNvPr id="194564"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4"/>
          <p:cNvSpPr txBox="1">
            <a:spLocks noChangeArrowheads="1"/>
          </p:cNvSpPr>
          <p:nvPr/>
        </p:nvSpPr>
        <p:spPr bwMode="auto">
          <a:xfrm>
            <a:off x="3289300" y="319088"/>
            <a:ext cx="3840163" cy="461962"/>
          </a:xfrm>
          <a:prstGeom prst="rect">
            <a:avLst/>
          </a:prstGeom>
          <a:noFill/>
          <a:ln w="9525">
            <a:noFill/>
            <a:miter lim="800000"/>
            <a:headEnd/>
            <a:tailEnd/>
          </a:ln>
        </p:spPr>
        <p:txBody>
          <a:bodyPr wrap="none">
            <a:spAutoFit/>
          </a:bodyPr>
          <a:lstStyle/>
          <a:p>
            <a:pPr algn="ctr"/>
            <a:r>
              <a:rPr lang="en-US" altLang="en-US" sz="2400" b="1" i="1">
                <a:solidFill>
                  <a:srgbClr val="3333CC"/>
                </a:solidFill>
                <a:latin typeface="Times New Roman" pitchFamily="18" charset="0"/>
              </a:rPr>
              <a:t>Types of </a:t>
            </a:r>
            <a:r>
              <a:rPr lang="en-US" altLang="en-US" sz="2400" b="1">
                <a:solidFill>
                  <a:srgbClr val="3333CC"/>
                </a:solidFill>
                <a:latin typeface="Times New Roman" pitchFamily="18" charset="0"/>
              </a:rPr>
              <a:t>transmission</a:t>
            </a:r>
            <a:r>
              <a:rPr lang="en-US" altLang="en-US" sz="2400" b="1" i="1">
                <a:solidFill>
                  <a:srgbClr val="3333CC"/>
                </a:solidFill>
                <a:latin typeface="Times New Roman" pitchFamily="18" charset="0"/>
              </a:rPr>
              <a:t> media</a:t>
            </a:r>
            <a:endParaRPr lang="en-US" altLang="en-US" sz="2000" b="1" i="1">
              <a:solidFill>
                <a:srgbClr val="000000"/>
              </a:solidFill>
              <a:latin typeface="Times New Roman" pitchFamily="18" charset="0"/>
            </a:endParaRPr>
          </a:p>
        </p:txBody>
      </p:sp>
      <p:pic>
        <p:nvPicPr>
          <p:cNvPr id="195587" name="Picture 6"/>
          <p:cNvPicPr>
            <a:picLocks noChangeAspect="1" noChangeArrowheads="1"/>
          </p:cNvPicPr>
          <p:nvPr/>
        </p:nvPicPr>
        <p:blipFill>
          <a:blip r:embed="rId3"/>
          <a:srcRect/>
          <a:stretch>
            <a:fillRect/>
          </a:stretch>
        </p:blipFill>
        <p:spPr bwMode="auto">
          <a:xfrm>
            <a:off x="1528763" y="1143000"/>
            <a:ext cx="5786437" cy="3157538"/>
          </a:xfrm>
          <a:prstGeom prst="rect">
            <a:avLst/>
          </a:prstGeom>
          <a:noFill/>
          <a:ln w="9525">
            <a:noFill/>
            <a:miter lim="800000"/>
            <a:headEnd/>
            <a:tailEnd/>
          </a:ln>
        </p:spPr>
      </p:pic>
      <p:pic>
        <p:nvPicPr>
          <p:cNvPr id="195588"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5"/>
            <a:ext cx="7886700" cy="576263"/>
          </a:xfrm>
        </p:spPr>
        <p:txBody>
          <a:bodyPr rtlCol="0">
            <a:noAutofit/>
          </a:bodyPr>
          <a:lstStyle/>
          <a:p>
            <a:pPr fontAlgn="auto">
              <a:spcAft>
                <a:spcPts val="0"/>
              </a:spcAft>
              <a:defRPr/>
            </a:pPr>
            <a:r>
              <a:rPr lang="en-US" sz="2900" b="1" spc="-3" dirty="0">
                <a:solidFill>
                  <a:prstClr val="black"/>
                </a:solidFill>
                <a:latin typeface="Times New Roman" pitchFamily="18" charset="0"/>
                <a:cs typeface="Times New Roman" pitchFamily="18" charset="0"/>
              </a:rPr>
              <a:t>Twisted-pair</a:t>
            </a:r>
            <a:r>
              <a:rPr lang="en-US" sz="2900" b="1" spc="-37" dirty="0">
                <a:solidFill>
                  <a:prstClr val="black"/>
                </a:solidFill>
                <a:latin typeface="Times New Roman" pitchFamily="18" charset="0"/>
                <a:cs typeface="Times New Roman" pitchFamily="18" charset="0"/>
              </a:rPr>
              <a:t> </a:t>
            </a:r>
            <a:r>
              <a:rPr lang="en-US" sz="2900" b="1" spc="-3" dirty="0">
                <a:solidFill>
                  <a:prstClr val="black"/>
                </a:solidFill>
                <a:latin typeface="Times New Roman" pitchFamily="18" charset="0"/>
                <a:cs typeface="Times New Roman" pitchFamily="18" charset="0"/>
              </a:rPr>
              <a:t>Cable</a:t>
            </a:r>
            <a:r>
              <a:rPr lang="en-US" sz="2900" dirty="0">
                <a:solidFill>
                  <a:prstClr val="black"/>
                </a:solidFill>
                <a:latin typeface="Times New Roman" pitchFamily="18" charset="0"/>
                <a:cs typeface="Times New Roman" pitchFamily="18" charset="0"/>
              </a:rPr>
              <a:t/>
            </a:r>
            <a:br>
              <a:rPr lang="en-US" sz="2900" dirty="0">
                <a:solidFill>
                  <a:prstClr val="black"/>
                </a:solidFill>
                <a:latin typeface="Times New Roman" pitchFamily="18" charset="0"/>
                <a:cs typeface="Times New Roman" pitchFamily="18" charset="0"/>
              </a:rPr>
            </a:br>
            <a:endParaRPr lang="en-US" sz="2900" dirty="0">
              <a:latin typeface="Times New Roman" pitchFamily="18" charset="0"/>
              <a:cs typeface="Times New Roman" pitchFamily="18" charset="0"/>
            </a:endParaRPr>
          </a:p>
        </p:txBody>
      </p:sp>
      <p:sp>
        <p:nvSpPr>
          <p:cNvPr id="197635" name="Content Placeholder 3"/>
          <p:cNvSpPr>
            <a:spLocks noGrp="1"/>
          </p:cNvSpPr>
          <p:nvPr>
            <p:ph idx="1"/>
          </p:nvPr>
        </p:nvSpPr>
        <p:spPr>
          <a:xfrm>
            <a:off x="301625" y="698500"/>
            <a:ext cx="8561388" cy="5459413"/>
          </a:xfrm>
        </p:spPr>
        <p:txBody>
          <a:bodyPr/>
          <a:lstStyle/>
          <a:p>
            <a:pPr marL="163513" indent="-155575" algn="just" defTabSz="311150">
              <a:lnSpc>
                <a:spcPct val="104000"/>
              </a:lnSpc>
              <a:buFont typeface="Symbol" pitchFamily="18" charset="2"/>
              <a:buChar char=""/>
              <a:tabLst>
                <a:tab pos="163513" algn="l"/>
              </a:tabLst>
            </a:pPr>
            <a:r>
              <a:rPr lang="en-US" altLang="en-US" sz="2000">
                <a:solidFill>
                  <a:srgbClr val="000000"/>
                </a:solidFill>
                <a:latin typeface="Times New Roman" pitchFamily="18" charset="0"/>
                <a:cs typeface="Times New Roman" pitchFamily="18" charset="0"/>
              </a:rPr>
              <a:t>A twisted pair consists of two conductors (normally copper), each with its own plastic insulation, twisted together</a:t>
            </a:r>
          </a:p>
          <a:p>
            <a:pPr marL="163513" indent="-155575" algn="just" defTabSz="311150">
              <a:lnSpc>
                <a:spcPct val="104000"/>
              </a:lnSpc>
              <a:buFont typeface="Symbol" pitchFamily="18" charset="2"/>
              <a:buChar char=""/>
              <a:tabLst>
                <a:tab pos="163513" algn="l"/>
              </a:tabLst>
            </a:pPr>
            <a:r>
              <a:rPr lang="en-US" altLang="en-US" sz="2000">
                <a:solidFill>
                  <a:srgbClr val="000000"/>
                </a:solidFill>
                <a:latin typeface="Times New Roman" pitchFamily="18" charset="0"/>
                <a:cs typeface="Times New Roman" pitchFamily="18" charset="0"/>
              </a:rPr>
              <a:t>One of the wires carries signal, the other  is used only as a ground reference.</a:t>
            </a:r>
          </a:p>
          <a:p>
            <a:pPr marL="163513" indent="-155575" algn="just" defTabSz="311150">
              <a:lnSpc>
                <a:spcPct val="104000"/>
              </a:lnSpc>
              <a:spcBef>
                <a:spcPts val="50"/>
              </a:spcBef>
              <a:buFont typeface="Symbol" pitchFamily="18" charset="2"/>
              <a:buChar char=""/>
              <a:tabLst>
                <a:tab pos="163513" algn="l"/>
              </a:tabLst>
            </a:pPr>
            <a:r>
              <a:rPr lang="en-US" altLang="en-US" sz="2000">
                <a:solidFill>
                  <a:srgbClr val="000000"/>
                </a:solidFill>
                <a:latin typeface="Times New Roman" pitchFamily="18" charset="0"/>
                <a:cs typeface="Times New Roman" pitchFamily="18" charset="0"/>
              </a:rPr>
              <a:t>The receiver uses the difference b/w the  two.</a:t>
            </a:r>
          </a:p>
          <a:p>
            <a:pPr marL="163513" indent="-155575" algn="just" defTabSz="311150">
              <a:lnSpc>
                <a:spcPct val="104000"/>
              </a:lnSpc>
              <a:spcBef>
                <a:spcPts val="50"/>
              </a:spcBef>
              <a:buFont typeface="Symbol" pitchFamily="18" charset="2"/>
              <a:buChar char=""/>
              <a:tabLst>
                <a:tab pos="163513" algn="l"/>
              </a:tabLst>
            </a:pPr>
            <a:r>
              <a:rPr lang="en-US" altLang="en-US" sz="2000">
                <a:solidFill>
                  <a:srgbClr val="000000"/>
                </a:solidFill>
                <a:latin typeface="Times New Roman" pitchFamily="18" charset="0"/>
                <a:cs typeface="Times New Roman" pitchFamily="18" charset="0"/>
              </a:rPr>
              <a:t>Twisting increases, the probability that  both wires are effected by the noise in  the same manner, thus the difference at  the receiver remains same.</a:t>
            </a:r>
          </a:p>
          <a:p>
            <a:pPr marL="163513" indent="-155575" algn="just" defTabSz="311150">
              <a:lnSpc>
                <a:spcPct val="104000"/>
              </a:lnSpc>
              <a:spcBef>
                <a:spcPts val="50"/>
              </a:spcBef>
              <a:buFont typeface="Symbol" pitchFamily="18" charset="2"/>
              <a:buChar char=""/>
              <a:tabLst>
                <a:tab pos="163513" algn="l"/>
              </a:tabLst>
            </a:pPr>
            <a:r>
              <a:rPr lang="en-US" altLang="en-US" sz="2000">
                <a:solidFill>
                  <a:srgbClr val="000000"/>
                </a:solidFill>
                <a:latin typeface="Times New Roman" pitchFamily="18" charset="0"/>
                <a:cs typeface="Times New Roman" pitchFamily="18" charset="0"/>
              </a:rPr>
              <a:t>Therefore, number of twists per unit  length determines the quality of the cable.</a:t>
            </a:r>
          </a:p>
          <a:p>
            <a:pPr marL="163513" indent="-155575" algn="just" defTabSz="311150">
              <a:tabLst>
                <a:tab pos="163513" algn="l"/>
              </a:tabLst>
            </a:pPr>
            <a:endParaRPr lang="en-US" altLang="en-US" sz="2000">
              <a:latin typeface="Times New Roman" pitchFamily="18" charset="0"/>
              <a:cs typeface="Times New Roman" pitchFamily="18" charset="0"/>
            </a:endParaRPr>
          </a:p>
        </p:txBody>
      </p:sp>
      <p:sp>
        <p:nvSpPr>
          <p:cNvPr id="5" name="object 5"/>
          <p:cNvSpPr/>
          <p:nvPr/>
        </p:nvSpPr>
        <p:spPr>
          <a:xfrm>
            <a:off x="498475" y="3857625"/>
            <a:ext cx="4827588" cy="1473200"/>
          </a:xfrm>
          <a:prstGeom prst="rect">
            <a:avLst/>
          </a:prstGeom>
          <a:blipFill>
            <a:blip r:embed="rId2" cstate="print"/>
            <a:stretch>
              <a:fillRect/>
            </a:stretch>
          </a:blipFill>
        </p:spPr>
        <p:txBody>
          <a:bodyPr lIns="0" tIns="0" rIns="0" bIns="0"/>
          <a:lstStyle/>
          <a:p>
            <a:pPr defTabSz="311719" eaLnBrk="1" fontAlgn="auto" hangingPunct="1">
              <a:spcBef>
                <a:spcPts val="0"/>
              </a:spcBef>
              <a:spcAft>
                <a:spcPts val="0"/>
              </a:spcAft>
              <a:defRPr/>
            </a:pPr>
            <a:endParaRPr sz="1227" dirty="0">
              <a:solidFill>
                <a:prstClr val="black"/>
              </a:solidFill>
              <a:latin typeface="Trebuchet MS" panose="020B0603020202020204"/>
              <a:cs typeface="+mn-cs"/>
            </a:endParaRPr>
          </a:p>
        </p:txBody>
      </p:sp>
      <p:sp>
        <p:nvSpPr>
          <p:cNvPr id="6" name="object 6"/>
          <p:cNvSpPr/>
          <p:nvPr/>
        </p:nvSpPr>
        <p:spPr>
          <a:xfrm>
            <a:off x="5583238" y="3757613"/>
            <a:ext cx="3340100" cy="2281237"/>
          </a:xfrm>
          <a:prstGeom prst="rect">
            <a:avLst/>
          </a:prstGeom>
          <a:blipFill>
            <a:blip r:embed="rId3" cstate="print"/>
            <a:stretch>
              <a:fillRect/>
            </a:stretch>
          </a:blipFill>
        </p:spPr>
        <p:txBody>
          <a:bodyPr lIns="0" tIns="0" rIns="0" bIns="0"/>
          <a:lstStyle/>
          <a:p>
            <a:pPr defTabSz="311719" eaLnBrk="1" fontAlgn="auto" hangingPunct="1">
              <a:spcBef>
                <a:spcPts val="0"/>
              </a:spcBef>
              <a:spcAft>
                <a:spcPts val="0"/>
              </a:spcAft>
              <a:defRPr/>
            </a:pPr>
            <a:endParaRPr sz="1227">
              <a:solidFill>
                <a:prstClr val="black"/>
              </a:solidFill>
              <a:latin typeface="Trebuchet MS" panose="020B0603020202020204"/>
              <a:cs typeface="+mn-cs"/>
            </a:endParaRPr>
          </a:p>
        </p:txBody>
      </p:sp>
      <p:pic>
        <p:nvPicPr>
          <p:cNvPr id="197638"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a:xfrm>
            <a:off x="628650" y="365125"/>
            <a:ext cx="7886700" cy="909638"/>
          </a:xfrm>
        </p:spPr>
        <p:txBody>
          <a:bodyPr/>
          <a:lstStyle/>
          <a:p>
            <a:r>
              <a:rPr kumimoji="1" lang="en-US" altLang="en-US" sz="2800">
                <a:latin typeface="Times New Roman" pitchFamily="18" charset="0"/>
                <a:cs typeface="Times New Roman" pitchFamily="18" charset="0"/>
              </a:rPr>
              <a:t>Twisted Pair - Transmission Characteristics</a:t>
            </a:r>
            <a:endParaRPr lang="en-US" altLang="en-US" sz="2800">
              <a:latin typeface="Times New Roman" pitchFamily="18" charset="0"/>
              <a:cs typeface="Times New Roman" pitchFamily="18" charset="0"/>
            </a:endParaRPr>
          </a:p>
        </p:txBody>
      </p:sp>
      <p:sp>
        <p:nvSpPr>
          <p:cNvPr id="198659" name="Content Placeholder 2"/>
          <p:cNvSpPr>
            <a:spLocks noGrp="1"/>
          </p:cNvSpPr>
          <p:nvPr>
            <p:ph idx="1"/>
          </p:nvPr>
        </p:nvSpPr>
        <p:spPr>
          <a:xfrm>
            <a:off x="290513" y="1149350"/>
            <a:ext cx="8594725" cy="5195888"/>
          </a:xfrm>
        </p:spPr>
        <p:txBody>
          <a:bodyPr/>
          <a:lstStyle/>
          <a:p>
            <a:pPr algn="just"/>
            <a:r>
              <a:rPr kumimoji="1" lang="en-US" altLang="en-US" sz="2000">
                <a:latin typeface="Times New Roman" pitchFamily="18" charset="0"/>
                <a:cs typeface="Times New Roman" pitchFamily="18" charset="0"/>
              </a:rPr>
              <a:t>Analog </a:t>
            </a:r>
          </a:p>
          <a:p>
            <a:pPr lvl="1" algn="just"/>
            <a:r>
              <a:rPr kumimoji="1" lang="en-US" altLang="en-US" sz="2000">
                <a:latin typeface="Times New Roman" pitchFamily="18" charset="0"/>
                <a:cs typeface="Times New Roman" pitchFamily="18" charset="0"/>
              </a:rPr>
              <a:t>needs amplifiers every 5km to 6km</a:t>
            </a:r>
          </a:p>
          <a:p>
            <a:pPr algn="just"/>
            <a:r>
              <a:rPr kumimoji="1" lang="en-US" altLang="en-US" sz="2000">
                <a:latin typeface="Times New Roman" pitchFamily="18" charset="0"/>
                <a:cs typeface="Times New Roman" pitchFamily="18" charset="0"/>
              </a:rPr>
              <a:t>Digital</a:t>
            </a:r>
          </a:p>
          <a:p>
            <a:pPr lvl="1" algn="just"/>
            <a:r>
              <a:rPr kumimoji="1" lang="en-US" altLang="en-US" sz="2000">
                <a:latin typeface="Times New Roman" pitchFamily="18" charset="0"/>
                <a:cs typeface="Times New Roman" pitchFamily="18" charset="0"/>
              </a:rPr>
              <a:t>can use either analog or digital signals</a:t>
            </a:r>
          </a:p>
          <a:p>
            <a:pPr lvl="1" algn="just"/>
            <a:r>
              <a:rPr kumimoji="1" lang="en-US" altLang="en-US" sz="2000">
                <a:latin typeface="Times New Roman" pitchFamily="18" charset="0"/>
                <a:cs typeface="Times New Roman" pitchFamily="18" charset="0"/>
              </a:rPr>
              <a:t>needs a repeater every 2-3km</a:t>
            </a:r>
          </a:p>
          <a:p>
            <a:pPr algn="just"/>
            <a:r>
              <a:rPr kumimoji="1" lang="en-US" altLang="en-US" sz="2000">
                <a:latin typeface="Times New Roman" pitchFamily="18" charset="0"/>
                <a:cs typeface="Times New Roman" pitchFamily="18" charset="0"/>
              </a:rPr>
              <a:t>Limited distance</a:t>
            </a:r>
          </a:p>
          <a:p>
            <a:pPr algn="just"/>
            <a:r>
              <a:rPr kumimoji="1" lang="en-US" altLang="en-US" sz="2000">
                <a:latin typeface="Times New Roman" pitchFamily="18" charset="0"/>
                <a:cs typeface="Times New Roman" pitchFamily="18" charset="0"/>
              </a:rPr>
              <a:t>Limited bandwidth (1MHz)</a:t>
            </a:r>
          </a:p>
          <a:p>
            <a:pPr algn="just"/>
            <a:r>
              <a:rPr kumimoji="1" lang="en-US" altLang="en-US" sz="2000">
                <a:latin typeface="Times New Roman" pitchFamily="18" charset="0"/>
                <a:cs typeface="Times New Roman" pitchFamily="18" charset="0"/>
              </a:rPr>
              <a:t>Limited data rate (100MHz)</a:t>
            </a:r>
          </a:p>
          <a:p>
            <a:pPr algn="just"/>
            <a:r>
              <a:rPr kumimoji="1" lang="en-US" altLang="en-US" sz="2000">
                <a:latin typeface="Times New Roman" pitchFamily="18" charset="0"/>
                <a:cs typeface="Times New Roman" pitchFamily="18" charset="0"/>
              </a:rPr>
              <a:t>Susceptible to interference and noise</a:t>
            </a:r>
          </a:p>
          <a:p>
            <a:pPr algn="just"/>
            <a:endParaRPr kumimoji="1" lang="en-US" altLang="en-US" sz="2000">
              <a:latin typeface="Times New Roman" pitchFamily="18" charset="0"/>
              <a:cs typeface="Times New Roman" pitchFamily="18" charset="0"/>
            </a:endParaRPr>
          </a:p>
          <a:p>
            <a:pPr algn="just"/>
            <a:endParaRPr lang="en-US" altLang="en-US" sz="2000">
              <a:latin typeface="Times New Roman" pitchFamily="18" charset="0"/>
              <a:cs typeface="Times New Roman" pitchFamily="18" charset="0"/>
            </a:endParaRPr>
          </a:p>
        </p:txBody>
      </p:sp>
      <p:pic>
        <p:nvPicPr>
          <p:cNvPr id="198660"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a:xfrm>
            <a:off x="628650" y="365125"/>
            <a:ext cx="7886700" cy="839788"/>
          </a:xfrm>
        </p:spPr>
        <p:txBody>
          <a:bodyPr/>
          <a:lstStyle/>
          <a:p>
            <a:r>
              <a:rPr lang="en-US" altLang="en-US" sz="2800">
                <a:latin typeface="Times New Roman" pitchFamily="18" charset="0"/>
                <a:cs typeface="Times New Roman" pitchFamily="18" charset="0"/>
              </a:rPr>
              <a:t>Unshielded Versus Shielded Twisted-Pair Cable</a:t>
            </a:r>
          </a:p>
        </p:txBody>
      </p:sp>
      <p:sp>
        <p:nvSpPr>
          <p:cNvPr id="199683" name="Content Placeholder 2"/>
          <p:cNvSpPr>
            <a:spLocks noGrp="1"/>
          </p:cNvSpPr>
          <p:nvPr>
            <p:ph idx="1"/>
          </p:nvPr>
        </p:nvSpPr>
        <p:spPr>
          <a:xfrm>
            <a:off x="628650" y="1344613"/>
            <a:ext cx="7886700" cy="4832350"/>
          </a:xfrm>
        </p:spPr>
        <p:txBody>
          <a:bodyPr/>
          <a:lstStyle/>
          <a:p>
            <a:pPr marL="0" indent="0" algn="ctr">
              <a:buFont typeface="Arial" charset="0"/>
              <a:buNone/>
            </a:pPr>
            <a:r>
              <a:rPr lang="en-US" altLang="en-US" sz="2200">
                <a:latin typeface="Times New Roman" pitchFamily="18" charset="0"/>
                <a:cs typeface="Times New Roman" pitchFamily="18" charset="0"/>
              </a:rPr>
              <a:t>UTP and STP cables</a:t>
            </a:r>
          </a:p>
          <a:p>
            <a:pPr marL="0" indent="0">
              <a:buFont typeface="Arial" charset="0"/>
              <a:buNone/>
            </a:pPr>
            <a:endParaRPr lang="en-US" altLang="en-US"/>
          </a:p>
        </p:txBody>
      </p:sp>
      <p:pic>
        <p:nvPicPr>
          <p:cNvPr id="199684" name="Picture 5"/>
          <p:cNvPicPr>
            <a:picLocks noChangeAspect="1" noChangeArrowheads="1"/>
          </p:cNvPicPr>
          <p:nvPr/>
        </p:nvPicPr>
        <p:blipFill>
          <a:blip r:embed="rId2"/>
          <a:srcRect/>
          <a:stretch>
            <a:fillRect/>
          </a:stretch>
        </p:blipFill>
        <p:spPr bwMode="auto">
          <a:xfrm>
            <a:off x="1428750" y="2286000"/>
            <a:ext cx="6375400" cy="3373438"/>
          </a:xfrm>
          <a:prstGeom prst="rect">
            <a:avLst/>
          </a:prstGeom>
          <a:noFill/>
          <a:ln w="9525">
            <a:noFill/>
            <a:miter lim="800000"/>
            <a:headEnd/>
            <a:tailEnd/>
          </a:ln>
        </p:spPr>
      </p:pic>
      <p:pic>
        <p:nvPicPr>
          <p:cNvPr id="199685"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a:xfrm>
            <a:off x="628650" y="130175"/>
            <a:ext cx="7886700" cy="728663"/>
          </a:xfrm>
        </p:spPr>
        <p:txBody>
          <a:bodyPr/>
          <a:lstStyle/>
          <a:p>
            <a:r>
              <a:rPr lang="en-US" altLang="en-US" sz="2800">
                <a:latin typeface="Times New Roman" pitchFamily="18" charset="0"/>
                <a:cs typeface="Times New Roman" pitchFamily="18" charset="0"/>
              </a:rPr>
              <a:t>Unshielded Twisted Pair (UTP)</a:t>
            </a:r>
          </a:p>
        </p:txBody>
      </p:sp>
      <p:sp>
        <p:nvSpPr>
          <p:cNvPr id="200707" name="Content Placeholder 2"/>
          <p:cNvSpPr>
            <a:spLocks noGrp="1"/>
          </p:cNvSpPr>
          <p:nvPr>
            <p:ph idx="1"/>
          </p:nvPr>
        </p:nvSpPr>
        <p:spPr>
          <a:xfrm>
            <a:off x="322263" y="858838"/>
            <a:ext cx="8437562" cy="5624512"/>
          </a:xfrm>
        </p:spPr>
        <p:txBody>
          <a:bodyPr/>
          <a:lstStyle/>
          <a:p>
            <a:pPr algn="just"/>
            <a:r>
              <a:rPr lang="en-US" altLang="en-US" sz="2000">
                <a:latin typeface="Times New Roman" pitchFamily="18" charset="0"/>
                <a:cs typeface="Times New Roman" pitchFamily="18" charset="0"/>
              </a:rPr>
              <a:t>Ordinary telephone wire</a:t>
            </a:r>
          </a:p>
          <a:p>
            <a:pPr algn="just"/>
            <a:r>
              <a:rPr lang="en-US" altLang="en-US" sz="2000">
                <a:latin typeface="Times New Roman" pitchFamily="18" charset="0"/>
                <a:cs typeface="Times New Roman" pitchFamily="18" charset="0"/>
              </a:rPr>
              <a:t>Cheapest</a:t>
            </a:r>
          </a:p>
          <a:p>
            <a:pPr algn="just"/>
            <a:r>
              <a:rPr lang="en-US" altLang="en-US" sz="2000">
                <a:latin typeface="Times New Roman" pitchFamily="18" charset="0"/>
                <a:cs typeface="Times New Roman" pitchFamily="18" charset="0"/>
              </a:rPr>
              <a:t>Easiest to install</a:t>
            </a:r>
          </a:p>
          <a:p>
            <a:pPr algn="just"/>
            <a:r>
              <a:rPr lang="en-US" altLang="en-US" sz="2000">
                <a:latin typeface="Times New Roman" pitchFamily="18" charset="0"/>
                <a:cs typeface="Times New Roman" pitchFamily="18" charset="0"/>
              </a:rPr>
              <a:t>Suffers from external EM interference</a:t>
            </a:r>
          </a:p>
          <a:p>
            <a:pPr algn="just">
              <a:spcBef>
                <a:spcPts val="550"/>
              </a:spcBef>
            </a:pPr>
            <a:r>
              <a:rPr lang="en-US" altLang="en-US" sz="2000" b="1">
                <a:solidFill>
                  <a:srgbClr val="000000"/>
                </a:solidFill>
                <a:latin typeface="Times New Roman" pitchFamily="18" charset="0"/>
                <a:cs typeface="Times New Roman" pitchFamily="18" charset="0"/>
              </a:rPr>
              <a:t>Advantages of UTP:</a:t>
            </a:r>
            <a:endParaRPr lang="en-US" altLang="en-US" sz="2000">
              <a:solidFill>
                <a:srgbClr val="000000"/>
              </a:solidFill>
              <a:latin typeface="Times New Roman" pitchFamily="18" charset="0"/>
              <a:cs typeface="Times New Roman" pitchFamily="18" charset="0"/>
            </a:endParaRPr>
          </a:p>
          <a:p>
            <a:pPr marL="631825" lvl="1" indent="-155575" algn="just">
              <a:spcBef>
                <a:spcPts val="625"/>
              </a:spcBef>
              <a:buFont typeface="Wingdings" pitchFamily="2" charset="2"/>
              <a:buChar char=""/>
            </a:pPr>
            <a:r>
              <a:rPr lang="en-US" altLang="en-US" sz="2000">
                <a:solidFill>
                  <a:srgbClr val="000000"/>
                </a:solidFill>
                <a:latin typeface="Times New Roman" pitchFamily="18" charset="0"/>
                <a:cs typeface="Times New Roman" pitchFamily="18" charset="0"/>
              </a:rPr>
              <a:t>Affordable</a:t>
            </a:r>
          </a:p>
          <a:p>
            <a:pPr marL="631825" lvl="1" indent="-155575" algn="just">
              <a:spcBef>
                <a:spcPts val="575"/>
              </a:spcBef>
              <a:buFont typeface="Wingdings" pitchFamily="2" charset="2"/>
              <a:buChar char=""/>
            </a:pPr>
            <a:r>
              <a:rPr lang="en-US" altLang="en-US" sz="2000">
                <a:solidFill>
                  <a:srgbClr val="000000"/>
                </a:solidFill>
                <a:latin typeface="Times New Roman" pitchFamily="18" charset="0"/>
                <a:cs typeface="Times New Roman" pitchFamily="18" charset="0"/>
              </a:rPr>
              <a:t>Most compatible cabling</a:t>
            </a:r>
          </a:p>
          <a:p>
            <a:pPr marL="631825" lvl="1" indent="-155575" algn="just">
              <a:spcBef>
                <a:spcPts val="575"/>
              </a:spcBef>
              <a:buFont typeface="Wingdings" pitchFamily="2" charset="2"/>
              <a:buChar char=""/>
            </a:pPr>
            <a:r>
              <a:rPr lang="en-US" altLang="en-US" sz="2000">
                <a:solidFill>
                  <a:srgbClr val="000000"/>
                </a:solidFill>
                <a:latin typeface="Times New Roman" pitchFamily="18" charset="0"/>
                <a:cs typeface="Times New Roman" pitchFamily="18" charset="0"/>
              </a:rPr>
              <a:t>Major networking system</a:t>
            </a:r>
          </a:p>
          <a:p>
            <a:pPr algn="just">
              <a:spcBef>
                <a:spcPts val="550"/>
              </a:spcBef>
            </a:pPr>
            <a:r>
              <a:rPr lang="en-US" altLang="en-US" sz="2000" b="1">
                <a:solidFill>
                  <a:srgbClr val="000000"/>
                </a:solidFill>
                <a:latin typeface="Times New Roman" pitchFamily="18" charset="0"/>
                <a:cs typeface="Times New Roman" pitchFamily="18" charset="0"/>
              </a:rPr>
              <a:t>Disadvantages of UTP:</a:t>
            </a:r>
            <a:endParaRPr lang="en-US" altLang="en-US" sz="2000">
              <a:solidFill>
                <a:srgbClr val="000000"/>
              </a:solidFill>
              <a:latin typeface="Times New Roman" pitchFamily="18" charset="0"/>
              <a:cs typeface="Times New Roman" pitchFamily="18" charset="0"/>
            </a:endParaRPr>
          </a:p>
          <a:p>
            <a:pPr algn="just">
              <a:spcBef>
                <a:spcPts val="613"/>
              </a:spcBef>
              <a:buFontTx/>
              <a:buChar char="•"/>
            </a:pPr>
            <a:r>
              <a:rPr lang="en-US" altLang="en-US" sz="2000">
                <a:solidFill>
                  <a:srgbClr val="000000"/>
                </a:solidFill>
                <a:latin typeface="Times New Roman" pitchFamily="18" charset="0"/>
                <a:cs typeface="Times New Roman" pitchFamily="18" charset="0"/>
              </a:rPr>
              <a:t>Suffers from external Electromagnetic interference</a:t>
            </a:r>
          </a:p>
          <a:p>
            <a:pPr algn="just">
              <a:buFont typeface="Arial" charset="0"/>
              <a:buNone/>
            </a:pPr>
            <a:endParaRPr lang="en-US" altLang="en-US" sz="2000">
              <a:latin typeface="Times New Roman" pitchFamily="18" charset="0"/>
              <a:cs typeface="Times New Roman" pitchFamily="18" charset="0"/>
            </a:endParaRPr>
          </a:p>
          <a:p>
            <a:pPr algn="just">
              <a:buFont typeface="Arial" charset="0"/>
              <a:buNone/>
            </a:pPr>
            <a:endParaRPr lang="en-US" altLang="en-US" sz="2000">
              <a:latin typeface="Times New Roman" pitchFamily="18" charset="0"/>
              <a:cs typeface="Times New Roman" pitchFamily="18" charset="0"/>
            </a:endParaRPr>
          </a:p>
        </p:txBody>
      </p:sp>
      <p:sp>
        <p:nvSpPr>
          <p:cNvPr id="6" name="Rectangle 5"/>
          <p:cNvSpPr/>
          <p:nvPr/>
        </p:nvSpPr>
        <p:spPr>
          <a:xfrm>
            <a:off x="155575" y="4795838"/>
            <a:ext cx="7170738" cy="1323975"/>
          </a:xfrm>
          <a:prstGeom prst="rect">
            <a:avLst/>
          </a:prstGeom>
        </p:spPr>
        <p:txBody>
          <a:bodyPr>
            <a:spAutoFit/>
          </a:bodyPr>
          <a:lstStyle/>
          <a:p>
            <a:pPr eaLnBrk="1" fontAlgn="auto" hangingPunct="1">
              <a:spcBef>
                <a:spcPts val="0"/>
              </a:spcBef>
              <a:spcAft>
                <a:spcPts val="0"/>
              </a:spcAft>
              <a:defRPr/>
            </a:pPr>
            <a:r>
              <a:rPr lang="en-US" sz="2000" b="1" dirty="0">
                <a:latin typeface="Times New Roman" pitchFamily="18" charset="0"/>
                <a:cs typeface="Times New Roman" pitchFamily="18" charset="0"/>
              </a:rPr>
              <a:t>Applications</a:t>
            </a:r>
            <a:r>
              <a:rPr lang="en-US" sz="2000" dirty="0">
                <a:latin typeface="Times New Roman" pitchFamily="18" charset="0"/>
                <a:cs typeface="Times New Roman" pitchFamily="18" charset="0"/>
              </a:rPr>
              <a:t>:</a:t>
            </a:r>
          </a:p>
          <a:p>
            <a:pPr marL="285750" indent="-285750" eaLnBrk="1" fontAlgn="auto" hangingPunct="1">
              <a:spcBef>
                <a:spcPts val="0"/>
              </a:spcBef>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Telephone lines connecting subscribers to the central office</a:t>
            </a:r>
          </a:p>
          <a:p>
            <a:pPr marL="285750" indent="-285750" eaLnBrk="1" fontAlgn="auto" hangingPunct="1">
              <a:spcBef>
                <a:spcPts val="0"/>
              </a:spcBef>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DSL lines</a:t>
            </a:r>
          </a:p>
          <a:p>
            <a:pPr marL="285750" indent="-285750" eaLnBrk="1" fontAlgn="auto" hangingPunct="1">
              <a:spcBef>
                <a:spcPts val="0"/>
              </a:spcBef>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LAN – 10Base-T and 100Base-T</a:t>
            </a:r>
          </a:p>
        </p:txBody>
      </p:sp>
      <p:pic>
        <p:nvPicPr>
          <p:cNvPr id="200709"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8613"/>
            <a:ext cx="7886700" cy="341312"/>
          </a:xfrm>
        </p:spPr>
        <p:txBody>
          <a:bodyPr rtlCol="0">
            <a:normAutofit fontScale="90000"/>
          </a:bodyPr>
          <a:lstStyle/>
          <a:p>
            <a:pPr fontAlgn="auto">
              <a:spcAft>
                <a:spcPts val="0"/>
              </a:spcAft>
              <a:defRPr/>
            </a:pPr>
            <a:r>
              <a:rPr lang="en-US" altLang="en-US" sz="3100" dirty="0">
                <a:solidFill>
                  <a:schemeClr val="tx2"/>
                </a:solidFill>
                <a:latin typeface="Times New Roman" pitchFamily="18" charset="0"/>
                <a:cs typeface="Times New Roman" pitchFamily="18" charset="0"/>
              </a:rPr>
              <a:t>Shielded</a:t>
            </a:r>
            <a:r>
              <a:rPr lang="en-US" altLang="en-US" sz="2800" dirty="0"/>
              <a:t> </a:t>
            </a:r>
            <a:r>
              <a:rPr lang="en-US" altLang="en-US" sz="3200" dirty="0">
                <a:solidFill>
                  <a:schemeClr val="tx2"/>
                </a:solidFill>
              </a:rPr>
              <a:t>Twisted</a:t>
            </a:r>
            <a:r>
              <a:rPr lang="en-US" altLang="en-US" sz="2800" dirty="0"/>
              <a:t> </a:t>
            </a:r>
            <a:r>
              <a:rPr lang="en-US" altLang="en-US" sz="3200" dirty="0">
                <a:solidFill>
                  <a:schemeClr val="tx2"/>
                </a:solidFill>
              </a:rPr>
              <a:t>Pair</a:t>
            </a:r>
            <a:r>
              <a:rPr lang="en-US" altLang="en-US" sz="2800" dirty="0"/>
              <a:t> (STP)</a:t>
            </a:r>
            <a:br>
              <a:rPr lang="en-US" altLang="en-US" sz="2800" dirty="0"/>
            </a:br>
            <a:endParaRPr lang="en-US" sz="3200" dirty="0"/>
          </a:p>
        </p:txBody>
      </p:sp>
      <p:sp>
        <p:nvSpPr>
          <p:cNvPr id="201731" name="Content Placeholder 2"/>
          <p:cNvSpPr>
            <a:spLocks noGrp="1"/>
          </p:cNvSpPr>
          <p:nvPr>
            <p:ph idx="1"/>
          </p:nvPr>
        </p:nvSpPr>
        <p:spPr>
          <a:xfrm>
            <a:off x="446088" y="568325"/>
            <a:ext cx="7886700" cy="6289675"/>
          </a:xfrm>
        </p:spPr>
        <p:txBody>
          <a:bodyPr/>
          <a:lstStyle/>
          <a:p>
            <a:pPr algn="just"/>
            <a:r>
              <a:rPr lang="en-US" altLang="en-US" sz="2000">
                <a:latin typeface="Times New Roman" pitchFamily="18" charset="0"/>
                <a:cs typeface="Times New Roman" pitchFamily="18" charset="0"/>
              </a:rPr>
              <a:t>Metal braid or sheathing that reduces interference</a:t>
            </a:r>
          </a:p>
          <a:p>
            <a:pPr algn="just"/>
            <a:r>
              <a:rPr lang="en-US" altLang="en-US" sz="2000">
                <a:latin typeface="Times New Roman" pitchFamily="18" charset="0"/>
                <a:cs typeface="Times New Roman" pitchFamily="18" charset="0"/>
              </a:rPr>
              <a:t>More expensive</a:t>
            </a:r>
          </a:p>
          <a:p>
            <a:pPr algn="just"/>
            <a:r>
              <a:rPr lang="en-US" altLang="en-US" sz="2000">
                <a:latin typeface="Times New Roman" pitchFamily="18" charset="0"/>
                <a:cs typeface="Times New Roman" pitchFamily="18" charset="0"/>
              </a:rPr>
              <a:t>Harder to handle (thick, heavy)</a:t>
            </a:r>
          </a:p>
          <a:p>
            <a:pPr algn="just">
              <a:spcBef>
                <a:spcPts val="613"/>
              </a:spcBef>
              <a:buFontTx/>
              <a:buChar char="•"/>
            </a:pPr>
            <a:r>
              <a:rPr lang="en-US" altLang="en-US" sz="2000">
                <a:solidFill>
                  <a:srgbClr val="000000"/>
                </a:solidFill>
                <a:latin typeface="Times New Roman" pitchFamily="18" charset="0"/>
                <a:cs typeface="Times New Roman" pitchFamily="18" charset="0"/>
              </a:rPr>
              <a:t>It offers protective sheathing around the copper wire and Provides better performance at lower data rates.</a:t>
            </a:r>
          </a:p>
          <a:p>
            <a:pPr algn="just">
              <a:spcBef>
                <a:spcPts val="575"/>
              </a:spcBef>
              <a:buFontTx/>
              <a:buChar char="•"/>
            </a:pPr>
            <a:r>
              <a:rPr lang="en-US" altLang="en-US" sz="2000">
                <a:solidFill>
                  <a:srgbClr val="000000"/>
                </a:solidFill>
                <a:latin typeface="Times New Roman" pitchFamily="18" charset="0"/>
                <a:cs typeface="Times New Roman" pitchFamily="18" charset="0"/>
              </a:rPr>
              <a:t>Not commonly used</a:t>
            </a:r>
          </a:p>
          <a:p>
            <a:pPr algn="just">
              <a:spcBef>
                <a:spcPts val="575"/>
              </a:spcBef>
              <a:buFontTx/>
              <a:buChar char="•"/>
            </a:pPr>
            <a:r>
              <a:rPr lang="en-US" altLang="en-US" sz="2000">
                <a:solidFill>
                  <a:srgbClr val="000000"/>
                </a:solidFill>
                <a:latin typeface="Times New Roman" pitchFamily="18" charset="0"/>
                <a:cs typeface="Times New Roman" pitchFamily="18" charset="0"/>
              </a:rPr>
              <a:t>Installation is easy</a:t>
            </a:r>
          </a:p>
          <a:p>
            <a:pPr algn="just">
              <a:spcBef>
                <a:spcPts val="588"/>
              </a:spcBef>
              <a:buFontTx/>
              <a:buChar char="•"/>
            </a:pPr>
            <a:r>
              <a:rPr lang="en-US" altLang="en-US" sz="2000">
                <a:solidFill>
                  <a:srgbClr val="000000"/>
                </a:solidFill>
                <a:latin typeface="Times New Roman" pitchFamily="18" charset="0"/>
                <a:cs typeface="Times New Roman" pitchFamily="18" charset="0"/>
              </a:rPr>
              <a:t>Distance is only 100-500 meters</a:t>
            </a:r>
          </a:p>
          <a:p>
            <a:pPr algn="just">
              <a:spcBef>
                <a:spcPts val="575"/>
              </a:spcBef>
              <a:buFontTx/>
              <a:buChar char="•"/>
            </a:pPr>
            <a:r>
              <a:rPr lang="en-US" altLang="en-US" sz="2000">
                <a:solidFill>
                  <a:srgbClr val="000000"/>
                </a:solidFill>
                <a:latin typeface="Times New Roman" pitchFamily="18" charset="0"/>
                <a:cs typeface="Times New Roman" pitchFamily="18" charset="0"/>
              </a:rPr>
              <a:t>Special connecters are required.</a:t>
            </a:r>
          </a:p>
          <a:p>
            <a:pPr algn="just">
              <a:spcBef>
                <a:spcPts val="575"/>
              </a:spcBef>
              <a:buFont typeface="Arial" charset="0"/>
              <a:buNone/>
            </a:pPr>
            <a:r>
              <a:rPr lang="en-US" altLang="en-US" sz="2000" b="1">
                <a:solidFill>
                  <a:srgbClr val="000000"/>
                </a:solidFill>
                <a:latin typeface="Times New Roman" pitchFamily="18" charset="0"/>
                <a:cs typeface="Times New Roman" pitchFamily="18" charset="0"/>
              </a:rPr>
              <a:t>STP Application</a:t>
            </a:r>
          </a:p>
          <a:p>
            <a:pPr algn="just">
              <a:lnSpc>
                <a:spcPct val="103000"/>
              </a:lnSpc>
              <a:buFontTx/>
              <a:buChar char="•"/>
            </a:pPr>
            <a:r>
              <a:rPr lang="en-US" altLang="en-US" sz="2000">
                <a:solidFill>
                  <a:srgbClr val="000000"/>
                </a:solidFill>
                <a:latin typeface="Times New Roman" pitchFamily="18" charset="0"/>
                <a:cs typeface="Times New Roman" pitchFamily="18" charset="0"/>
              </a:rPr>
              <a:t>STP is used in IBM token ring networks.</a:t>
            </a:r>
          </a:p>
          <a:p>
            <a:pPr algn="just">
              <a:lnSpc>
                <a:spcPct val="103000"/>
              </a:lnSpc>
              <a:buFontTx/>
              <a:buChar char="•"/>
            </a:pPr>
            <a:r>
              <a:rPr lang="en-US" altLang="en-US" sz="2000">
                <a:solidFill>
                  <a:srgbClr val="000000"/>
                </a:solidFill>
                <a:latin typeface="Times New Roman" pitchFamily="18" charset="0"/>
                <a:cs typeface="Times New Roman" pitchFamily="18" charset="0"/>
              </a:rPr>
              <a:t>Higher transmission rates over longer distances.</a:t>
            </a:r>
          </a:p>
          <a:p>
            <a:pPr algn="just"/>
            <a:r>
              <a:rPr lang="en-US" altLang="en-US" sz="2000" b="1">
                <a:solidFill>
                  <a:srgbClr val="000000"/>
                </a:solidFill>
                <a:latin typeface="Times New Roman" pitchFamily="18" charset="0"/>
                <a:cs typeface="Times New Roman" pitchFamily="18" charset="0"/>
              </a:rPr>
              <a:t>Advantages of STP:</a:t>
            </a:r>
            <a:endParaRPr lang="en-US" altLang="en-US" sz="2000">
              <a:solidFill>
                <a:srgbClr val="000000"/>
              </a:solidFill>
              <a:latin typeface="Times New Roman" pitchFamily="18" charset="0"/>
              <a:cs typeface="Times New Roman" pitchFamily="18" charset="0"/>
            </a:endParaRPr>
          </a:p>
          <a:p>
            <a:pPr algn="just">
              <a:spcBef>
                <a:spcPts val="575"/>
              </a:spcBef>
              <a:buFont typeface="Wingdings" pitchFamily="2" charset="2"/>
              <a:buChar char=""/>
            </a:pPr>
            <a:r>
              <a:rPr lang="en-US" altLang="en-US" sz="2000">
                <a:solidFill>
                  <a:srgbClr val="000000"/>
                </a:solidFill>
                <a:latin typeface="Times New Roman" pitchFamily="18" charset="0"/>
                <a:cs typeface="Times New Roman" pitchFamily="18" charset="0"/>
              </a:rPr>
              <a:t>Faster than UTP</a:t>
            </a:r>
          </a:p>
          <a:p>
            <a:pPr algn="just">
              <a:spcBef>
                <a:spcPts val="563"/>
              </a:spcBef>
            </a:pPr>
            <a:r>
              <a:rPr lang="en-US" altLang="en-US" sz="2000" b="1">
                <a:solidFill>
                  <a:srgbClr val="000000"/>
                </a:solidFill>
                <a:latin typeface="Times New Roman" pitchFamily="18" charset="0"/>
                <a:cs typeface="Times New Roman" pitchFamily="18" charset="0"/>
              </a:rPr>
              <a:t>Disadvantages of STP:</a:t>
            </a:r>
            <a:endParaRPr lang="en-US" altLang="en-US" sz="2000">
              <a:solidFill>
                <a:srgbClr val="000000"/>
              </a:solidFill>
              <a:latin typeface="Times New Roman" pitchFamily="18" charset="0"/>
              <a:cs typeface="Times New Roman" pitchFamily="18" charset="0"/>
            </a:endParaRPr>
          </a:p>
          <a:p>
            <a:pPr algn="just">
              <a:spcBef>
                <a:spcPts val="600"/>
              </a:spcBef>
              <a:buFont typeface="Wingdings" pitchFamily="2" charset="2"/>
              <a:buChar char=""/>
            </a:pPr>
            <a:r>
              <a:rPr lang="en-US" altLang="en-US" sz="2000">
                <a:solidFill>
                  <a:srgbClr val="000000"/>
                </a:solidFill>
                <a:latin typeface="Times New Roman" pitchFamily="18" charset="0"/>
                <a:cs typeface="Times New Roman" pitchFamily="18" charset="0"/>
              </a:rPr>
              <a:t>More expensive than UTP</a:t>
            </a:r>
          </a:p>
          <a:p>
            <a:pPr algn="just">
              <a:spcBef>
                <a:spcPts val="588"/>
              </a:spcBef>
              <a:buFont typeface="Wingdings" pitchFamily="2" charset="2"/>
              <a:buChar char=""/>
            </a:pPr>
            <a:r>
              <a:rPr lang="en-US" altLang="en-US" sz="2000">
                <a:solidFill>
                  <a:srgbClr val="000000"/>
                </a:solidFill>
                <a:latin typeface="Times New Roman" pitchFamily="18" charset="0"/>
                <a:cs typeface="Times New Roman" pitchFamily="18" charset="0"/>
              </a:rPr>
              <a:t>High attenuation rate</a:t>
            </a:r>
          </a:p>
          <a:p>
            <a:pPr algn="just"/>
            <a:endParaRPr lang="en-US" altLang="en-US" sz="2000">
              <a:latin typeface="Times New Roman" pitchFamily="18" charset="0"/>
              <a:cs typeface="Times New Roman" pitchFamily="18" charset="0"/>
            </a:endParaRPr>
          </a:p>
        </p:txBody>
      </p:sp>
      <p:pic>
        <p:nvPicPr>
          <p:cNvPr id="201732"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1657350" y="228600"/>
            <a:ext cx="4821238" cy="400050"/>
          </a:xfrm>
          <a:prstGeom prst="rect">
            <a:avLst/>
          </a:prstGeom>
          <a:noFill/>
          <a:ln w="9525">
            <a:noFill/>
            <a:miter lim="800000"/>
            <a:headEnd/>
            <a:tailEnd/>
          </a:ln>
        </p:spPr>
        <p:txBody>
          <a:bodyPr wrap="none">
            <a:spAutoFit/>
          </a:bodyPr>
          <a:lstStyle/>
          <a:p>
            <a:r>
              <a:rPr lang="en-US" altLang="en-US" sz="2000" b="1" i="1">
                <a:solidFill>
                  <a:srgbClr val="000000"/>
                </a:solidFill>
                <a:latin typeface="Times New Roman" pitchFamily="18" charset="0"/>
              </a:rPr>
              <a:t>Categories of unshielded twisted-pair cables</a:t>
            </a:r>
          </a:p>
        </p:txBody>
      </p:sp>
      <p:pic>
        <p:nvPicPr>
          <p:cNvPr id="202755" name="Picture 4"/>
          <p:cNvPicPr>
            <a:picLocks noChangeAspect="1" noChangeArrowheads="1"/>
          </p:cNvPicPr>
          <p:nvPr/>
        </p:nvPicPr>
        <p:blipFill>
          <a:blip r:embed="rId3"/>
          <a:srcRect/>
          <a:stretch>
            <a:fillRect/>
          </a:stretch>
        </p:blipFill>
        <p:spPr bwMode="auto">
          <a:xfrm>
            <a:off x="1622425" y="685800"/>
            <a:ext cx="5807075" cy="5899150"/>
          </a:xfrm>
          <a:prstGeom prst="rect">
            <a:avLst/>
          </a:prstGeom>
          <a:noFill/>
          <a:ln w="9525">
            <a:noFill/>
            <a:miter lim="800000"/>
            <a:headEnd/>
            <a:tailEnd/>
          </a:ln>
        </p:spPr>
      </p:pic>
      <p:pic>
        <p:nvPicPr>
          <p:cNvPr id="202756"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a:xfrm>
            <a:off x="628650" y="365125"/>
            <a:ext cx="7886700" cy="715963"/>
          </a:xfrm>
        </p:spPr>
        <p:txBody>
          <a:bodyPr/>
          <a:lstStyle/>
          <a:p>
            <a:r>
              <a:rPr lang="en-US" altLang="en-US" sz="2800">
                <a:latin typeface="Times New Roman" pitchFamily="18" charset="0"/>
                <a:cs typeface="Times New Roman" pitchFamily="18" charset="0"/>
              </a:rPr>
              <a:t>Twisted Pair - Applications</a:t>
            </a:r>
          </a:p>
        </p:txBody>
      </p:sp>
      <p:sp>
        <p:nvSpPr>
          <p:cNvPr id="3" name="Content Placeholder 2"/>
          <p:cNvSpPr>
            <a:spLocks noGrp="1"/>
          </p:cNvSpPr>
          <p:nvPr>
            <p:ph idx="1"/>
          </p:nvPr>
        </p:nvSpPr>
        <p:spPr>
          <a:xfrm>
            <a:off x="628650" y="1081088"/>
            <a:ext cx="7886700" cy="5095875"/>
          </a:xfrm>
        </p:spPr>
        <p:txBody>
          <a:bodyPr rtlCol="0">
            <a:normAutofit/>
          </a:bodyPr>
          <a:lstStyle/>
          <a:p>
            <a:pPr marL="0" indent="0" fontAlgn="auto">
              <a:spcAft>
                <a:spcPts val="0"/>
              </a:spcAft>
              <a:buFont typeface="Arial" panose="020B0604020202020204" pitchFamily="34" charset="0"/>
              <a:buNone/>
              <a:defRPr/>
            </a:pPr>
            <a:r>
              <a:rPr lang="en-US" altLang="en-US" sz="2000" b="1" dirty="0">
                <a:latin typeface="Times New Roman" pitchFamily="18" charset="0"/>
                <a:cs typeface="Times New Roman" pitchFamily="18" charset="0"/>
              </a:rPr>
              <a:t>Applications</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Most common medium</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Telephone network</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Within buildings</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For local area networks (LAN)</a:t>
            </a:r>
          </a:p>
          <a:p>
            <a:pPr marL="0" indent="0" fontAlgn="auto">
              <a:spcAft>
                <a:spcPts val="0"/>
              </a:spcAft>
              <a:buFont typeface="Arial" panose="020B0604020202020204" pitchFamily="34" charset="0"/>
              <a:buNone/>
              <a:defRPr/>
            </a:pPr>
            <a:r>
              <a:rPr lang="en-US" altLang="en-US" sz="2000" b="1" dirty="0">
                <a:latin typeface="Times New Roman" pitchFamily="18" charset="0"/>
                <a:cs typeface="Times New Roman" pitchFamily="18" charset="0"/>
              </a:rPr>
              <a:t>Pros and Cons</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Cheap</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Easy to work with</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Low data rate</a:t>
            </a:r>
          </a:p>
          <a:p>
            <a:pPr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Short range</a:t>
            </a:r>
          </a:p>
          <a:p>
            <a:pPr fontAlgn="auto">
              <a:spcAft>
                <a:spcPts val="0"/>
              </a:spcAft>
              <a:buFont typeface="Arial" panose="020B0604020202020204" pitchFamily="34" charset="0"/>
              <a:buChar char="•"/>
              <a:defRPr/>
            </a:pPr>
            <a:endParaRPr lang="en-US" sz="2000" dirty="0">
              <a:latin typeface="Times New Roman" pitchFamily="18" charset="0"/>
              <a:cs typeface="Times New Roman" pitchFamily="18" charset="0"/>
            </a:endParaRPr>
          </a:p>
        </p:txBody>
      </p:sp>
      <p:pic>
        <p:nvPicPr>
          <p:cNvPr id="204804"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a:xfrm>
            <a:off x="628650" y="365125"/>
            <a:ext cx="7886700" cy="798513"/>
          </a:xfrm>
        </p:spPr>
        <p:txBody>
          <a:bodyPr/>
          <a:lstStyle/>
          <a:p>
            <a:r>
              <a:rPr lang="en-US" altLang="en-US" sz="3200"/>
              <a:t>Guided Media – Coaxial Cable</a:t>
            </a:r>
          </a:p>
        </p:txBody>
      </p:sp>
      <p:sp>
        <p:nvSpPr>
          <p:cNvPr id="205827" name="Content Placeholder 2"/>
          <p:cNvSpPr>
            <a:spLocks noGrp="1"/>
          </p:cNvSpPr>
          <p:nvPr>
            <p:ph idx="1"/>
          </p:nvPr>
        </p:nvSpPr>
        <p:spPr>
          <a:xfrm>
            <a:off x="628650" y="1011238"/>
            <a:ext cx="7886700" cy="5165725"/>
          </a:xfrm>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sz="2400"/>
          </a:p>
          <a:p>
            <a:r>
              <a:rPr lang="en-US" altLang="en-US" sz="2400"/>
              <a:t>Inner conductor is a solid wire outer conductor serves both as a shield</a:t>
            </a:r>
          </a:p>
          <a:p>
            <a:r>
              <a:rPr lang="en-US" altLang="en-US" sz="2400"/>
              <a:t>against noise and a second conductor</a:t>
            </a:r>
          </a:p>
          <a:p>
            <a:endParaRPr lang="en-US" altLang="en-US" sz="2400"/>
          </a:p>
          <a:p>
            <a:endParaRPr lang="en-US" altLang="en-US" sz="2400"/>
          </a:p>
        </p:txBody>
      </p:sp>
      <p:pic>
        <p:nvPicPr>
          <p:cNvPr id="205828" name="Picture 2"/>
          <p:cNvPicPr>
            <a:picLocks noChangeAspect="1" noChangeArrowheads="1"/>
          </p:cNvPicPr>
          <p:nvPr/>
        </p:nvPicPr>
        <p:blipFill>
          <a:blip r:embed="rId2"/>
          <a:srcRect/>
          <a:stretch>
            <a:fillRect/>
          </a:stretch>
        </p:blipFill>
        <p:spPr bwMode="auto">
          <a:xfrm>
            <a:off x="628650" y="1011238"/>
            <a:ext cx="3881438" cy="3297237"/>
          </a:xfrm>
          <a:prstGeom prst="rect">
            <a:avLst/>
          </a:prstGeom>
          <a:noFill/>
          <a:ln w="9525">
            <a:noFill/>
            <a:miter lim="800000"/>
            <a:headEnd/>
            <a:tailEnd/>
          </a:ln>
        </p:spPr>
      </p:pic>
      <p:pic>
        <p:nvPicPr>
          <p:cNvPr id="205829" name="Picture 3"/>
          <p:cNvPicPr>
            <a:picLocks noChangeAspect="1" noChangeArrowheads="1"/>
          </p:cNvPicPr>
          <p:nvPr/>
        </p:nvPicPr>
        <p:blipFill>
          <a:blip r:embed="rId3"/>
          <a:srcRect t="20795" b="42955"/>
          <a:stretch>
            <a:fillRect/>
          </a:stretch>
        </p:blipFill>
        <p:spPr bwMode="auto">
          <a:xfrm>
            <a:off x="4572000" y="1304925"/>
            <a:ext cx="4656138" cy="3252788"/>
          </a:xfrm>
          <a:prstGeom prst="rect">
            <a:avLst/>
          </a:prstGeom>
          <a:noFill/>
          <a:ln w="9525">
            <a:noFill/>
            <a:miter lim="800000"/>
            <a:headEnd/>
            <a:tailEnd/>
          </a:ln>
        </p:spPr>
      </p:pic>
      <p:pic>
        <p:nvPicPr>
          <p:cNvPr id="205830"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56AF98A9-5C24-4223-A5D3-7D280887A1A8}" type="slidenum">
              <a:rPr lang="en-US" altLang="en-US"/>
              <a:pPr algn="l"/>
              <a:t>16</a:t>
            </a:fld>
            <a:endParaRPr lang="en-US" altLang="en-US"/>
          </a:p>
        </p:txBody>
      </p:sp>
      <p:sp>
        <p:nvSpPr>
          <p:cNvPr id="307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07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0725" name="Text Box 4"/>
          <p:cNvSpPr txBox="1">
            <a:spLocks noChangeArrowheads="1"/>
          </p:cNvSpPr>
          <p:nvPr/>
        </p:nvSpPr>
        <p:spPr bwMode="auto">
          <a:xfrm>
            <a:off x="304800" y="762000"/>
            <a:ext cx="5086350" cy="457200"/>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4.3  </a:t>
            </a:r>
            <a:r>
              <a:rPr lang="en-US" altLang="en-US" b="1" i="1"/>
              <a:t>Effect of lack of synchronization</a:t>
            </a:r>
          </a:p>
        </p:txBody>
      </p:sp>
      <p:sp>
        <p:nvSpPr>
          <p:cNvPr id="307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0727" name="Picture 6"/>
          <p:cNvPicPr>
            <a:picLocks noChangeAspect="1" noChangeArrowheads="1"/>
          </p:cNvPicPr>
          <p:nvPr/>
        </p:nvPicPr>
        <p:blipFill>
          <a:blip r:embed="rId3"/>
          <a:srcRect/>
          <a:stretch>
            <a:fillRect/>
          </a:stretch>
        </p:blipFill>
        <p:spPr bwMode="auto">
          <a:xfrm>
            <a:off x="1068388" y="1600200"/>
            <a:ext cx="6627812" cy="4271963"/>
          </a:xfrm>
          <a:prstGeom prst="rect">
            <a:avLst/>
          </a:prstGeom>
          <a:noFill/>
          <a:ln w="9525">
            <a:noFill/>
            <a:miter lim="800000"/>
            <a:headEnd/>
            <a:tailEnd/>
          </a:ln>
        </p:spPr>
      </p:pic>
      <p:pic>
        <p:nvPicPr>
          <p:cNvPr id="30728" name="Picture 6" descr="download.png"/>
          <p:cNvPicPr>
            <a:picLocks noChangeAspect="1"/>
          </p:cNvPicPr>
          <p:nvPr/>
        </p:nvPicPr>
        <p:blipFill>
          <a:blip r:embed="rId4"/>
          <a:srcRect/>
          <a:stretch>
            <a:fillRect/>
          </a:stretch>
        </p:blipFill>
        <p:spPr bwMode="auto">
          <a:xfrm>
            <a:off x="6781800" y="0"/>
            <a:ext cx="933450" cy="531813"/>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a:xfrm>
            <a:off x="628650" y="365125"/>
            <a:ext cx="7886700" cy="701675"/>
          </a:xfrm>
        </p:spPr>
        <p:txBody>
          <a:bodyPr/>
          <a:lstStyle/>
          <a:p>
            <a:r>
              <a:rPr kumimoji="1" lang="en-US" altLang="en-US" sz="2800" b="1">
                <a:latin typeface="Times New Roman" pitchFamily="18" charset="0"/>
                <a:cs typeface="Times New Roman" pitchFamily="18" charset="0"/>
              </a:rPr>
              <a:t>Characteristics</a:t>
            </a:r>
            <a:endParaRPr lang="en-US" altLang="en-US" sz="2800" b="1">
              <a:latin typeface="Times New Roman" pitchFamily="18" charset="0"/>
              <a:cs typeface="Times New Roman" pitchFamily="18" charset="0"/>
            </a:endParaRPr>
          </a:p>
        </p:txBody>
      </p:sp>
      <p:sp>
        <p:nvSpPr>
          <p:cNvPr id="3" name="Content Placeholder 2"/>
          <p:cNvSpPr>
            <a:spLocks noGrp="1"/>
          </p:cNvSpPr>
          <p:nvPr>
            <p:ph idx="1"/>
          </p:nvPr>
        </p:nvSpPr>
        <p:spPr>
          <a:xfrm>
            <a:off x="628650" y="1066800"/>
            <a:ext cx="7886700" cy="5110163"/>
          </a:xfrm>
        </p:spPr>
        <p:txBody>
          <a:bodyPr rtlCol="0">
            <a:normAutofit/>
          </a:bodyPr>
          <a:lstStyle/>
          <a:p>
            <a:pPr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Superior frequency characteristics </a:t>
            </a:r>
          </a:p>
          <a:p>
            <a:pPr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Performance limited by attenuation &amp; noise</a:t>
            </a:r>
          </a:p>
          <a:p>
            <a:pPr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Analog signals</a:t>
            </a:r>
          </a:p>
          <a:p>
            <a:pPr lvl="1"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amplifiers every few km</a:t>
            </a:r>
          </a:p>
          <a:p>
            <a:pPr lvl="1"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closer if higher frequency</a:t>
            </a:r>
          </a:p>
          <a:p>
            <a:pPr lvl="1"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up to 500MHz</a:t>
            </a:r>
          </a:p>
          <a:p>
            <a:pPr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Digital signals</a:t>
            </a:r>
          </a:p>
          <a:p>
            <a:pPr lvl="1"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repeater every 1km</a:t>
            </a:r>
          </a:p>
          <a:p>
            <a:pPr lvl="1" algn="just" fontAlgn="auto">
              <a:spcAft>
                <a:spcPts val="0"/>
              </a:spcAft>
              <a:buFont typeface="Arial" panose="020B0604020202020204" pitchFamily="34" charset="0"/>
              <a:buChar char="–"/>
              <a:defRPr/>
            </a:pPr>
            <a:r>
              <a:rPr kumimoji="1" lang="en-US" sz="2000" dirty="0">
                <a:latin typeface="Times New Roman" pitchFamily="18" charset="0"/>
                <a:cs typeface="Times New Roman" pitchFamily="18" charset="0"/>
              </a:rPr>
              <a:t>closer for higher data rates</a:t>
            </a:r>
          </a:p>
          <a:p>
            <a:pPr marL="0" indent="0" algn="just" fontAlgn="auto">
              <a:spcAft>
                <a:spcPts val="0"/>
              </a:spcAft>
              <a:buFont typeface="Arial" panose="020B0604020202020204" pitchFamily="34" charset="0"/>
              <a:buNone/>
              <a:defRPr/>
            </a:pPr>
            <a:endParaRPr lang="en-US" sz="2000" dirty="0">
              <a:latin typeface="Times New Roman" pitchFamily="18" charset="0"/>
              <a:cs typeface="Times New Roman" pitchFamily="18" charset="0"/>
            </a:endParaRPr>
          </a:p>
        </p:txBody>
      </p:sp>
      <p:pic>
        <p:nvPicPr>
          <p:cNvPr id="206852"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a:xfrm>
            <a:off x="628650" y="365125"/>
            <a:ext cx="7886700" cy="590550"/>
          </a:xfrm>
        </p:spPr>
        <p:txBody>
          <a:bodyPr/>
          <a:lstStyle/>
          <a:p>
            <a:r>
              <a:rPr lang="en-US" altLang="en-US" sz="2800" b="1">
                <a:latin typeface="Times New Roman" pitchFamily="18" charset="0"/>
                <a:cs typeface="Times New Roman" pitchFamily="18" charset="0"/>
              </a:rPr>
              <a:t>Applications</a:t>
            </a:r>
          </a:p>
        </p:txBody>
      </p:sp>
      <p:sp>
        <p:nvSpPr>
          <p:cNvPr id="207875" name="Content Placeholder 2"/>
          <p:cNvSpPr>
            <a:spLocks noGrp="1"/>
          </p:cNvSpPr>
          <p:nvPr>
            <p:ph idx="1"/>
          </p:nvPr>
        </p:nvSpPr>
        <p:spPr>
          <a:xfrm>
            <a:off x="280988" y="955675"/>
            <a:ext cx="8604250" cy="5653088"/>
          </a:xfrm>
        </p:spPr>
        <p:txBody>
          <a:bodyPr/>
          <a:lstStyle/>
          <a:p>
            <a:pPr algn="just"/>
            <a:r>
              <a:rPr lang="en-US" altLang="en-US" sz="2000">
                <a:latin typeface="Times New Roman" pitchFamily="18" charset="0"/>
                <a:cs typeface="Times New Roman" pitchFamily="18" charset="0"/>
              </a:rPr>
              <a:t>Most versatile medium</a:t>
            </a:r>
          </a:p>
          <a:p>
            <a:pPr algn="just"/>
            <a:r>
              <a:rPr lang="en-US" altLang="en-US" sz="2000">
                <a:latin typeface="Times New Roman" pitchFamily="18" charset="0"/>
                <a:cs typeface="Times New Roman" pitchFamily="18" charset="0"/>
              </a:rPr>
              <a:t>Television distribution</a:t>
            </a:r>
          </a:p>
          <a:p>
            <a:pPr algn="just"/>
            <a:r>
              <a:rPr lang="en-US" altLang="en-US" sz="2000">
                <a:latin typeface="Times New Roman" pitchFamily="18" charset="0"/>
                <a:cs typeface="Times New Roman" pitchFamily="18" charset="0"/>
              </a:rPr>
              <a:t>Long distance telephone transmission</a:t>
            </a:r>
          </a:p>
          <a:p>
            <a:pPr algn="just"/>
            <a:r>
              <a:rPr lang="en-US" altLang="en-US" sz="2000">
                <a:latin typeface="Times New Roman" pitchFamily="18" charset="0"/>
                <a:cs typeface="Times New Roman" pitchFamily="18" charset="0"/>
              </a:rPr>
              <a:t>Can carry 10,000 voice calls simultaneously</a:t>
            </a:r>
          </a:p>
          <a:p>
            <a:pPr algn="just"/>
            <a:r>
              <a:rPr lang="en-US" altLang="en-US" sz="2000">
                <a:latin typeface="Times New Roman" pitchFamily="18" charset="0"/>
                <a:cs typeface="Times New Roman" pitchFamily="18" charset="0"/>
              </a:rPr>
              <a:t>Short distance computer systems links</a:t>
            </a:r>
          </a:p>
          <a:p>
            <a:pPr algn="just"/>
            <a:r>
              <a:rPr lang="en-US" altLang="en-US" sz="2000">
                <a:latin typeface="Times New Roman" pitchFamily="18" charset="0"/>
                <a:cs typeface="Times New Roman" pitchFamily="18" charset="0"/>
              </a:rPr>
              <a:t>Local area networks</a:t>
            </a:r>
          </a:p>
          <a:p>
            <a:pPr algn="just"/>
            <a:r>
              <a:rPr lang="en-US" altLang="en-US" sz="2000">
                <a:latin typeface="Times New Roman" pitchFamily="18" charset="0"/>
                <a:cs typeface="Times New Roman" pitchFamily="18" charset="0"/>
              </a:rPr>
              <a:t>Analog telephone networks</a:t>
            </a:r>
          </a:p>
          <a:p>
            <a:pPr algn="just"/>
            <a:r>
              <a:rPr lang="en-US" altLang="en-US" sz="2000">
                <a:latin typeface="Times New Roman" pitchFamily="18" charset="0"/>
                <a:cs typeface="Times New Roman" pitchFamily="18" charset="0"/>
              </a:rPr>
              <a:t>Cable TV networks</a:t>
            </a:r>
          </a:p>
          <a:p>
            <a:pPr algn="just"/>
            <a:r>
              <a:rPr lang="en-US" altLang="en-US" sz="2000">
                <a:latin typeface="Times New Roman" pitchFamily="18" charset="0"/>
                <a:cs typeface="Times New Roman" pitchFamily="18" charset="0"/>
              </a:rPr>
              <a:t>Traditional Ethernet LAN – 10Base2, 10Base5</a:t>
            </a:r>
          </a:p>
          <a:p>
            <a:pPr algn="just"/>
            <a:endParaRPr lang="en-US" altLang="en-US" sz="2000">
              <a:latin typeface="Times New Roman" pitchFamily="18" charset="0"/>
              <a:cs typeface="Times New Roman" pitchFamily="18" charset="0"/>
            </a:endParaRPr>
          </a:p>
        </p:txBody>
      </p:sp>
      <p:pic>
        <p:nvPicPr>
          <p:cNvPr id="207876" name="Picture 2"/>
          <p:cNvPicPr>
            <a:picLocks noChangeAspect="1" noChangeArrowheads="1"/>
          </p:cNvPicPr>
          <p:nvPr/>
        </p:nvPicPr>
        <p:blipFill>
          <a:blip r:embed="rId2"/>
          <a:srcRect/>
          <a:stretch>
            <a:fillRect/>
          </a:stretch>
        </p:blipFill>
        <p:spPr bwMode="auto">
          <a:xfrm>
            <a:off x="4246563" y="1765300"/>
            <a:ext cx="4421187" cy="2027238"/>
          </a:xfrm>
          <a:prstGeom prst="rect">
            <a:avLst/>
          </a:prstGeom>
          <a:noFill/>
          <a:ln w="9525">
            <a:noFill/>
            <a:miter lim="800000"/>
            <a:headEnd/>
            <a:tailEnd/>
          </a:ln>
        </p:spPr>
      </p:pic>
      <p:sp>
        <p:nvSpPr>
          <p:cNvPr id="207877" name="Rectangle 5"/>
          <p:cNvSpPr>
            <a:spLocks noChangeArrowheads="1"/>
          </p:cNvSpPr>
          <p:nvPr/>
        </p:nvSpPr>
        <p:spPr bwMode="auto">
          <a:xfrm>
            <a:off x="4344988" y="1416050"/>
            <a:ext cx="3152775" cy="368300"/>
          </a:xfrm>
          <a:prstGeom prst="rect">
            <a:avLst/>
          </a:prstGeom>
          <a:noFill/>
          <a:ln w="9525">
            <a:noFill/>
            <a:miter lim="800000"/>
            <a:headEnd/>
            <a:tailEnd/>
          </a:ln>
        </p:spPr>
        <p:txBody>
          <a:bodyPr>
            <a:spAutoFit/>
          </a:bodyPr>
          <a:lstStyle/>
          <a:p>
            <a:pPr eaLnBrk="1" hangingPunct="1"/>
            <a:r>
              <a:rPr lang="en-US" altLang="en-US" b="1">
                <a:latin typeface="Calibri" pitchFamily="34" charset="0"/>
              </a:rPr>
              <a:t>Categories of coaxial cables</a:t>
            </a:r>
          </a:p>
        </p:txBody>
      </p:sp>
      <p:pic>
        <p:nvPicPr>
          <p:cNvPr id="207878"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4"/>
          <p:cNvSpPr>
            <a:spLocks noGrp="1" noChangeArrowheads="1"/>
          </p:cNvSpPr>
          <p:nvPr>
            <p:ph type="title"/>
          </p:nvPr>
        </p:nvSpPr>
        <p:spPr>
          <a:xfrm>
            <a:off x="633413" y="228600"/>
            <a:ext cx="6967537" cy="492125"/>
          </a:xfrm>
        </p:spPr>
        <p:txBody>
          <a:bodyPr/>
          <a:lstStyle/>
          <a:p>
            <a:r>
              <a:rPr lang="en-US" altLang="en-US" sz="2800" b="1">
                <a:latin typeface="Times New Roman" pitchFamily="18" charset="0"/>
                <a:cs typeface="Times New Roman" pitchFamily="18" charset="0"/>
              </a:rPr>
              <a:t>Guided Media – Fiber-Optic Cable</a:t>
            </a:r>
          </a:p>
        </p:txBody>
      </p:sp>
      <p:sp>
        <p:nvSpPr>
          <p:cNvPr id="193538" name="Rectangle 2"/>
          <p:cNvSpPr>
            <a:spLocks noGrp="1" noChangeArrowheads="1"/>
          </p:cNvSpPr>
          <p:nvPr>
            <p:ph idx="1"/>
          </p:nvPr>
        </p:nvSpPr>
        <p:spPr>
          <a:xfrm>
            <a:off x="633413" y="1425575"/>
            <a:ext cx="8293100" cy="2425700"/>
          </a:xfrm>
        </p:spPr>
        <p:txBody>
          <a:bodyPr rtlCol="0">
            <a:normAutofit/>
          </a:bodyPr>
          <a:lstStyle/>
          <a:p>
            <a:pPr marL="533400" indent="-533400" algn="just" fontAlgn="auto">
              <a:lnSpc>
                <a:spcPct val="80000"/>
              </a:lnSpc>
              <a:spcAft>
                <a:spcPts val="0"/>
              </a:spcAft>
              <a:buFont typeface="Arial" panose="020B0604020202020204" pitchFamily="34" charset="0"/>
              <a:buNone/>
              <a:defRPr/>
            </a:pPr>
            <a:r>
              <a:rPr lang="en-US" sz="2000" b="1" dirty="0">
                <a:latin typeface="Times New Roman" pitchFamily="18" charset="0"/>
                <a:cs typeface="Times New Roman" pitchFamily="18" charset="0"/>
              </a:rPr>
              <a:t>Bending of light ray</a:t>
            </a:r>
          </a:p>
          <a:p>
            <a:pPr algn="just"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Angle of Incidence (I): the angle the ray makes with the line perpendicular to the interface between the two substances</a:t>
            </a:r>
          </a:p>
          <a:p>
            <a:pPr algn="just"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Critical Angle: the angle of incidence which provides an angle of refraction of 90-degrees.</a:t>
            </a:r>
          </a:p>
          <a:p>
            <a:pPr marL="533400" indent="-533400" algn="just" fontAlgn="auto">
              <a:lnSpc>
                <a:spcPct val="80000"/>
              </a:lnSpc>
              <a:spcAft>
                <a:spcPts val="0"/>
              </a:spcAft>
              <a:buFont typeface="Arial" panose="020B0604020202020204" pitchFamily="34" charset="0"/>
              <a:buNone/>
              <a:defRPr/>
            </a:pPr>
            <a:endParaRPr lang="en-US" sz="2000" dirty="0">
              <a:latin typeface="Times New Roman" pitchFamily="18" charset="0"/>
              <a:cs typeface="Times New Roman" pitchFamily="18" charset="0"/>
            </a:endParaRPr>
          </a:p>
          <a:p>
            <a:pPr marL="533400" indent="-533400" algn="just" fontAlgn="auto">
              <a:lnSpc>
                <a:spcPct val="80000"/>
              </a:lnSpc>
              <a:spcAft>
                <a:spcPts val="0"/>
              </a:spcAft>
              <a:buFont typeface="Arial" panose="020B0604020202020204" pitchFamily="34" charset="0"/>
              <a:buNone/>
              <a:defRPr/>
            </a:pPr>
            <a:endParaRPr lang="en-US" sz="2000" dirty="0">
              <a:latin typeface="Times New Roman" pitchFamily="18" charset="0"/>
              <a:cs typeface="Times New Roman" pitchFamily="18" charset="0"/>
            </a:endParaRPr>
          </a:p>
        </p:txBody>
      </p:sp>
      <p:sp>
        <p:nvSpPr>
          <p:cNvPr id="208900" name="Rectangle 3"/>
          <p:cNvSpPr>
            <a:spLocks noChangeArrowheads="1"/>
          </p:cNvSpPr>
          <p:nvPr/>
        </p:nvSpPr>
        <p:spPr bwMode="auto">
          <a:xfrm>
            <a:off x="1657350" y="5562600"/>
            <a:ext cx="6115050" cy="366713"/>
          </a:xfrm>
          <a:prstGeom prst="rect">
            <a:avLst/>
          </a:prstGeom>
          <a:noFill/>
          <a:ln w="9525">
            <a:noFill/>
            <a:miter lim="800000"/>
            <a:headEnd/>
            <a:tailEnd/>
          </a:ln>
        </p:spPr>
        <p:txBody>
          <a:bodyPr>
            <a:spAutoFit/>
          </a:bodyPr>
          <a:lstStyle/>
          <a:p>
            <a:pPr eaLnBrk="1" hangingPunct="1"/>
            <a:endParaRPr lang="en-US" altLang="en-US">
              <a:solidFill>
                <a:srgbClr val="FFFFFF"/>
              </a:solidFill>
              <a:latin typeface="Times New Roman" pitchFamily="18" charset="0"/>
            </a:endParaRPr>
          </a:p>
        </p:txBody>
      </p:sp>
      <p:pic>
        <p:nvPicPr>
          <p:cNvPr id="208901" name="Picture 5"/>
          <p:cNvPicPr>
            <a:picLocks noChangeAspect="1" noChangeArrowheads="1"/>
          </p:cNvPicPr>
          <p:nvPr/>
        </p:nvPicPr>
        <p:blipFill>
          <a:blip r:embed="rId2"/>
          <a:srcRect/>
          <a:stretch>
            <a:fillRect/>
          </a:stretch>
        </p:blipFill>
        <p:spPr bwMode="auto">
          <a:xfrm>
            <a:off x="1817688" y="3736975"/>
            <a:ext cx="6053137" cy="2474913"/>
          </a:xfrm>
          <a:prstGeom prst="rect">
            <a:avLst/>
          </a:prstGeom>
          <a:noFill/>
          <a:ln w="9525">
            <a:noFill/>
            <a:miter lim="800000"/>
            <a:headEnd/>
            <a:tailEnd/>
          </a:ln>
        </p:spPr>
      </p:pic>
      <p:sp>
        <p:nvSpPr>
          <p:cNvPr id="208902" name="Rectangle 6"/>
          <p:cNvSpPr>
            <a:spLocks noChangeArrowheads="1"/>
          </p:cNvSpPr>
          <p:nvPr/>
        </p:nvSpPr>
        <p:spPr bwMode="auto">
          <a:xfrm>
            <a:off x="633413" y="960438"/>
            <a:ext cx="6343650" cy="685800"/>
          </a:xfrm>
          <a:prstGeom prst="rect">
            <a:avLst/>
          </a:prstGeom>
          <a:noFill/>
          <a:ln w="9525">
            <a:noFill/>
            <a:miter lim="800000"/>
            <a:headEnd/>
            <a:tailEnd/>
          </a:ln>
        </p:spPr>
        <p:txBody>
          <a:bodyPr/>
          <a:lstStyle/>
          <a:p>
            <a:pPr marL="533400" indent="-533400" algn="just" eaLnBrk="1" hangingPunct="1">
              <a:lnSpc>
                <a:spcPct val="80000"/>
              </a:lnSpc>
              <a:spcBef>
                <a:spcPct val="20000"/>
              </a:spcBef>
              <a:buClr>
                <a:srgbClr val="EBF25A"/>
              </a:buClr>
              <a:buSzPct val="80000"/>
            </a:pPr>
            <a:r>
              <a:rPr lang="en-US" altLang="en-US" sz="2000">
                <a:latin typeface="Times New Roman" pitchFamily="18" charset="0"/>
                <a:cs typeface="Times New Roman" pitchFamily="18" charset="0"/>
              </a:rPr>
              <a:t>Fiber-optic cable transmit signals in the form of light.</a:t>
            </a:r>
          </a:p>
        </p:txBody>
      </p:sp>
      <p:pic>
        <p:nvPicPr>
          <p:cNvPr id="208903"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ChangeArrowheads="1"/>
          </p:cNvSpPr>
          <p:nvPr/>
        </p:nvSpPr>
        <p:spPr bwMode="auto">
          <a:xfrm>
            <a:off x="1657350" y="5029200"/>
            <a:ext cx="6115050" cy="366713"/>
          </a:xfrm>
          <a:prstGeom prst="rect">
            <a:avLst/>
          </a:prstGeom>
          <a:noFill/>
          <a:ln w="9525">
            <a:noFill/>
            <a:miter lim="800000"/>
            <a:headEnd/>
            <a:tailEnd/>
          </a:ln>
        </p:spPr>
        <p:txBody>
          <a:bodyPr>
            <a:spAutoFit/>
          </a:bodyPr>
          <a:lstStyle/>
          <a:p>
            <a:pPr eaLnBrk="1" hangingPunct="1"/>
            <a:endParaRPr lang="en-US" altLang="en-US">
              <a:solidFill>
                <a:srgbClr val="FFFFFF"/>
              </a:solidFill>
              <a:latin typeface="Times New Roman" pitchFamily="18" charset="0"/>
            </a:endParaRPr>
          </a:p>
        </p:txBody>
      </p:sp>
      <p:pic>
        <p:nvPicPr>
          <p:cNvPr id="209923" name="Picture 5"/>
          <p:cNvPicPr>
            <a:picLocks noChangeAspect="1" noChangeArrowheads="1"/>
          </p:cNvPicPr>
          <p:nvPr/>
        </p:nvPicPr>
        <p:blipFill>
          <a:blip r:embed="rId2"/>
          <a:srcRect/>
          <a:stretch>
            <a:fillRect/>
          </a:stretch>
        </p:blipFill>
        <p:spPr bwMode="auto">
          <a:xfrm>
            <a:off x="1198563" y="1611313"/>
            <a:ext cx="6230937" cy="1584325"/>
          </a:xfrm>
          <a:prstGeom prst="rect">
            <a:avLst/>
          </a:prstGeom>
          <a:noFill/>
          <a:ln w="9525">
            <a:noFill/>
            <a:miter lim="800000"/>
            <a:headEnd/>
            <a:tailEnd/>
          </a:ln>
        </p:spPr>
      </p:pic>
      <p:sp>
        <p:nvSpPr>
          <p:cNvPr id="3" name="Content Placeholder 2"/>
          <p:cNvSpPr>
            <a:spLocks noGrp="1"/>
          </p:cNvSpPr>
          <p:nvPr>
            <p:ph idx="1"/>
          </p:nvPr>
        </p:nvSpPr>
        <p:spPr>
          <a:xfrm>
            <a:off x="427038" y="193675"/>
            <a:ext cx="8458200" cy="6276975"/>
          </a:xfrm>
        </p:spPr>
        <p:txBody>
          <a:bodyPr rtlCol="0">
            <a:normAutofit/>
          </a:bodyPr>
          <a:lstStyle/>
          <a:p>
            <a:pPr algn="just" fontAlgn="auto">
              <a:spcAft>
                <a:spcPts val="0"/>
              </a:spcAft>
              <a:buFont typeface="Arial" panose="020B0604020202020204" pitchFamily="34" charset="0"/>
              <a:buChar char="•"/>
              <a:defRPr/>
            </a:pPr>
            <a:endParaRPr lang="en-US" altLang="en-US" sz="2000" dirty="0">
              <a:latin typeface="Times New Roman" pitchFamily="18" charset="0"/>
              <a:cs typeface="Times New Roman" pitchFamily="18" charset="0"/>
            </a:endParaRPr>
          </a:p>
          <a:p>
            <a:pPr algn="just"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Uses reflection to guide light through a channel</a:t>
            </a:r>
          </a:p>
          <a:p>
            <a:pPr algn="just"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 Core is of glass or plastic surrounded by Cladding</a:t>
            </a:r>
          </a:p>
          <a:p>
            <a:pPr algn="just" fontAlgn="auto">
              <a:spcAft>
                <a:spcPts val="0"/>
              </a:spcAft>
              <a:buFont typeface="Arial" panose="020B0604020202020204" pitchFamily="34" charset="0"/>
              <a:buChar char="•"/>
              <a:defRPr/>
            </a:pPr>
            <a:r>
              <a:rPr lang="en-US" altLang="en-US" sz="2000" dirty="0">
                <a:latin typeface="Times New Roman" pitchFamily="18" charset="0"/>
                <a:cs typeface="Times New Roman" pitchFamily="18" charset="0"/>
              </a:rPr>
              <a:t> Cladding is of less dense glass or plastic</a:t>
            </a:r>
          </a:p>
          <a:p>
            <a:pPr marL="0" indent="0" fontAlgn="auto">
              <a:spcAft>
                <a:spcPts val="0"/>
              </a:spcAft>
              <a:buFont typeface="Arial" panose="020B0604020202020204" pitchFamily="34" charset="0"/>
              <a:buNone/>
              <a:defRPr/>
            </a:pPr>
            <a:endParaRPr lang="en-US" sz="2400" dirty="0"/>
          </a:p>
        </p:txBody>
      </p:sp>
      <p:pic>
        <p:nvPicPr>
          <p:cNvPr id="209925" name="Picture 3"/>
          <p:cNvPicPr>
            <a:picLocks noChangeAspect="1"/>
          </p:cNvPicPr>
          <p:nvPr/>
        </p:nvPicPr>
        <p:blipFill>
          <a:blip r:embed="rId3"/>
          <a:srcRect/>
          <a:stretch>
            <a:fillRect/>
          </a:stretch>
        </p:blipFill>
        <p:spPr bwMode="auto">
          <a:xfrm>
            <a:off x="706438" y="3429000"/>
            <a:ext cx="6723062" cy="3235325"/>
          </a:xfrm>
          <a:prstGeom prst="rect">
            <a:avLst/>
          </a:prstGeom>
          <a:noFill/>
          <a:ln w="9525">
            <a:noFill/>
            <a:miter lim="800000"/>
            <a:headEnd/>
            <a:tailEnd/>
          </a:ln>
        </p:spPr>
      </p:pic>
      <p:pic>
        <p:nvPicPr>
          <p:cNvPr id="209926"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88925" y="365125"/>
            <a:ext cx="8540750" cy="1077913"/>
          </a:xfrm>
        </p:spPr>
        <p:txBody>
          <a:bodyPr/>
          <a:lstStyle/>
          <a:p>
            <a:r>
              <a:rPr kumimoji="1" lang="en-US" altLang="en-US" sz="2800" b="1">
                <a:latin typeface="Times New Roman" pitchFamily="18" charset="0"/>
                <a:cs typeface="Times New Roman" pitchFamily="18" charset="0"/>
              </a:rPr>
              <a:t>Optical Fiber – Transmission Characteristics</a:t>
            </a:r>
          </a:p>
        </p:txBody>
      </p:sp>
      <p:sp>
        <p:nvSpPr>
          <p:cNvPr id="210947" name="Rectangle 3"/>
          <p:cNvSpPr>
            <a:spLocks noGrp="1" noChangeArrowheads="1"/>
          </p:cNvSpPr>
          <p:nvPr>
            <p:ph idx="1"/>
          </p:nvPr>
        </p:nvSpPr>
        <p:spPr>
          <a:xfrm>
            <a:off x="628650" y="1676400"/>
            <a:ext cx="7413625" cy="3124200"/>
          </a:xfrm>
        </p:spPr>
        <p:txBody>
          <a:bodyPr/>
          <a:lstStyle/>
          <a:p>
            <a:pPr algn="just"/>
            <a:r>
              <a:rPr kumimoji="1" lang="en-US" altLang="en-US" sz="2000">
                <a:latin typeface="Times New Roman" pitchFamily="18" charset="0"/>
                <a:cs typeface="Times New Roman" pitchFamily="18" charset="0"/>
              </a:rPr>
              <a:t>Uses total internal reflection to transmit light</a:t>
            </a:r>
          </a:p>
          <a:p>
            <a:pPr lvl="1" algn="just"/>
            <a:r>
              <a:rPr kumimoji="1" lang="en-US" altLang="en-US" sz="2000">
                <a:latin typeface="Times New Roman" pitchFamily="18" charset="0"/>
                <a:cs typeface="Times New Roman" pitchFamily="18" charset="0"/>
              </a:rPr>
              <a:t>effectively acts as wave guide for 10</a:t>
            </a:r>
            <a:r>
              <a:rPr kumimoji="1" lang="en-US" altLang="en-US" sz="2000" baseline="30000">
                <a:latin typeface="Times New Roman" pitchFamily="18" charset="0"/>
                <a:cs typeface="Times New Roman" pitchFamily="18" charset="0"/>
              </a:rPr>
              <a:t>14</a:t>
            </a:r>
            <a:r>
              <a:rPr kumimoji="1" lang="en-US" altLang="en-US" sz="2000">
                <a:latin typeface="Times New Roman" pitchFamily="18" charset="0"/>
                <a:cs typeface="Times New Roman" pitchFamily="18" charset="0"/>
              </a:rPr>
              <a:t> to 10</a:t>
            </a:r>
            <a:r>
              <a:rPr kumimoji="1" lang="en-US" altLang="en-US" sz="2000" baseline="30000">
                <a:latin typeface="Times New Roman" pitchFamily="18" charset="0"/>
                <a:cs typeface="Times New Roman" pitchFamily="18" charset="0"/>
              </a:rPr>
              <a:t>15</a:t>
            </a:r>
            <a:r>
              <a:rPr kumimoji="1" lang="en-US" altLang="en-US" sz="2000">
                <a:latin typeface="Times New Roman" pitchFamily="18" charset="0"/>
                <a:cs typeface="Times New Roman" pitchFamily="18" charset="0"/>
              </a:rPr>
              <a:t> Hz </a:t>
            </a:r>
          </a:p>
          <a:p>
            <a:pPr algn="just"/>
            <a:r>
              <a:rPr kumimoji="1" lang="en-US" altLang="en-US" sz="2000">
                <a:latin typeface="Times New Roman" pitchFamily="18" charset="0"/>
                <a:cs typeface="Times New Roman" pitchFamily="18" charset="0"/>
              </a:rPr>
              <a:t>Can use several different light sources</a:t>
            </a:r>
          </a:p>
          <a:p>
            <a:pPr lvl="1" algn="just"/>
            <a:r>
              <a:rPr kumimoji="1" lang="en-US" altLang="en-US" sz="2000">
                <a:latin typeface="Times New Roman" pitchFamily="18" charset="0"/>
                <a:cs typeface="Times New Roman" pitchFamily="18" charset="0"/>
              </a:rPr>
              <a:t>Light Emitting Diode (LED)</a:t>
            </a:r>
          </a:p>
          <a:p>
            <a:pPr lvl="2" algn="just"/>
            <a:r>
              <a:rPr kumimoji="1" lang="en-US" altLang="en-US">
                <a:latin typeface="Times New Roman" pitchFamily="18" charset="0"/>
                <a:cs typeface="Times New Roman" pitchFamily="18" charset="0"/>
              </a:rPr>
              <a:t>cheaper, wider operating temp range, lasts longer</a:t>
            </a:r>
          </a:p>
          <a:p>
            <a:pPr lvl="1" algn="just"/>
            <a:r>
              <a:rPr kumimoji="1" lang="en-US" altLang="en-US" sz="2000">
                <a:latin typeface="Times New Roman" pitchFamily="18" charset="0"/>
                <a:cs typeface="Times New Roman" pitchFamily="18" charset="0"/>
              </a:rPr>
              <a:t>Injection Laser Diode (ILD)</a:t>
            </a:r>
          </a:p>
          <a:p>
            <a:pPr lvl="2" algn="just"/>
            <a:r>
              <a:rPr kumimoji="1" lang="en-US" altLang="en-US">
                <a:latin typeface="Times New Roman" pitchFamily="18" charset="0"/>
                <a:cs typeface="Times New Roman" pitchFamily="18" charset="0"/>
              </a:rPr>
              <a:t>more efficient, has greater data rate</a:t>
            </a:r>
          </a:p>
          <a:p>
            <a:pPr algn="just"/>
            <a:r>
              <a:rPr kumimoji="1" lang="en-US" altLang="en-US" sz="2000">
                <a:latin typeface="Times New Roman" pitchFamily="18" charset="0"/>
                <a:cs typeface="Times New Roman" pitchFamily="18" charset="0"/>
              </a:rPr>
              <a:t>Relation of wavelength, type &amp; data rate</a:t>
            </a:r>
          </a:p>
        </p:txBody>
      </p:sp>
      <p:pic>
        <p:nvPicPr>
          <p:cNvPr id="210948"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4"/>
          <p:cNvSpPr>
            <a:spLocks noGrp="1" noChangeArrowheads="1"/>
          </p:cNvSpPr>
          <p:nvPr>
            <p:ph type="title"/>
          </p:nvPr>
        </p:nvSpPr>
        <p:spPr>
          <a:xfrm>
            <a:off x="1428750" y="228600"/>
            <a:ext cx="6172200" cy="1139825"/>
          </a:xfrm>
        </p:spPr>
        <p:txBody>
          <a:bodyPr/>
          <a:lstStyle/>
          <a:p>
            <a:r>
              <a:rPr lang="en-US" altLang="en-US" sz="3400"/>
              <a:t>Guided Media – Fiber-Optic Cable</a:t>
            </a:r>
          </a:p>
        </p:txBody>
      </p:sp>
      <p:sp>
        <p:nvSpPr>
          <p:cNvPr id="212995" name="Rectangle 2"/>
          <p:cNvSpPr>
            <a:spLocks noGrp="1" noChangeArrowheads="1"/>
          </p:cNvSpPr>
          <p:nvPr>
            <p:ph idx="1"/>
          </p:nvPr>
        </p:nvSpPr>
        <p:spPr>
          <a:xfrm>
            <a:off x="3143250" y="1600200"/>
            <a:ext cx="2743200" cy="609600"/>
          </a:xfrm>
        </p:spPr>
        <p:txBody>
          <a:bodyPr/>
          <a:lstStyle/>
          <a:p>
            <a:pPr marL="533400" indent="-533400" algn="ctr">
              <a:lnSpc>
                <a:spcPct val="80000"/>
              </a:lnSpc>
              <a:buFont typeface="Arial" charset="0"/>
              <a:buNone/>
            </a:pPr>
            <a:r>
              <a:rPr lang="en-US" altLang="en-US"/>
              <a:t>Propagation Modes</a:t>
            </a:r>
          </a:p>
        </p:txBody>
      </p:sp>
      <p:sp>
        <p:nvSpPr>
          <p:cNvPr id="212996" name="Rectangle 3"/>
          <p:cNvSpPr>
            <a:spLocks noChangeArrowheads="1"/>
          </p:cNvSpPr>
          <p:nvPr/>
        </p:nvSpPr>
        <p:spPr bwMode="auto">
          <a:xfrm>
            <a:off x="1714500" y="5562600"/>
            <a:ext cx="6115050" cy="366713"/>
          </a:xfrm>
          <a:prstGeom prst="rect">
            <a:avLst/>
          </a:prstGeom>
          <a:noFill/>
          <a:ln w="9525">
            <a:noFill/>
            <a:miter lim="800000"/>
            <a:headEnd/>
            <a:tailEnd/>
          </a:ln>
        </p:spPr>
        <p:txBody>
          <a:bodyPr>
            <a:spAutoFit/>
          </a:bodyPr>
          <a:lstStyle/>
          <a:p>
            <a:pPr eaLnBrk="1" hangingPunct="1"/>
            <a:endParaRPr lang="en-US" altLang="en-US">
              <a:solidFill>
                <a:srgbClr val="FFFFFF"/>
              </a:solidFill>
              <a:latin typeface="Times New Roman" pitchFamily="18" charset="0"/>
            </a:endParaRPr>
          </a:p>
        </p:txBody>
      </p:sp>
      <p:pic>
        <p:nvPicPr>
          <p:cNvPr id="212997" name="Picture 5"/>
          <p:cNvPicPr>
            <a:picLocks noChangeAspect="1" noChangeArrowheads="1"/>
          </p:cNvPicPr>
          <p:nvPr/>
        </p:nvPicPr>
        <p:blipFill>
          <a:blip r:embed="rId2"/>
          <a:srcRect/>
          <a:stretch>
            <a:fillRect/>
          </a:stretch>
        </p:blipFill>
        <p:spPr bwMode="auto">
          <a:xfrm>
            <a:off x="1714500" y="2133600"/>
            <a:ext cx="5724525" cy="3352800"/>
          </a:xfrm>
          <a:prstGeom prst="rect">
            <a:avLst/>
          </a:prstGeom>
          <a:noFill/>
          <a:ln w="9525">
            <a:noFill/>
            <a:miter lim="800000"/>
            <a:headEnd/>
            <a:tailEnd/>
          </a:ln>
        </p:spPr>
      </p:pic>
      <p:pic>
        <p:nvPicPr>
          <p:cNvPr id="212998" name="Picture 6" descr="download.png"/>
          <p:cNvPicPr>
            <a:picLocks noChangeAspect="1"/>
          </p:cNvPicPr>
          <p:nvPr/>
        </p:nvPicPr>
        <p:blipFill>
          <a:blip r:embed="rId3"/>
          <a:srcRect/>
          <a:stretch>
            <a:fillRect/>
          </a:stretch>
        </p:blipFill>
        <p:spPr bwMode="auto">
          <a:xfrm>
            <a:off x="514350" y="230188"/>
            <a:ext cx="933450" cy="531812"/>
          </a:xfrm>
          <a:prstGeom prst="rect">
            <a:avLst/>
          </a:prstGeom>
          <a:noFill/>
          <a:ln w="9525">
            <a:noFill/>
            <a:miter lim="800000"/>
            <a:headEnd/>
            <a:tailEnd/>
          </a:ln>
        </p:spPr>
      </p:pic>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4"/>
          <p:cNvSpPr>
            <a:spLocks noGrp="1" noChangeArrowheads="1"/>
          </p:cNvSpPr>
          <p:nvPr>
            <p:ph type="title"/>
          </p:nvPr>
        </p:nvSpPr>
        <p:spPr>
          <a:xfrm>
            <a:off x="1428750" y="228600"/>
            <a:ext cx="6172200" cy="1139825"/>
          </a:xfrm>
        </p:spPr>
        <p:txBody>
          <a:bodyPr/>
          <a:lstStyle/>
          <a:p>
            <a:r>
              <a:rPr lang="en-US" altLang="en-US" sz="3400"/>
              <a:t>Guided Media – Fiber-Optic Cable</a:t>
            </a:r>
          </a:p>
        </p:txBody>
      </p:sp>
      <p:sp>
        <p:nvSpPr>
          <p:cNvPr id="214019" name="Rectangle 2"/>
          <p:cNvSpPr>
            <a:spLocks noGrp="1" noChangeArrowheads="1"/>
          </p:cNvSpPr>
          <p:nvPr>
            <p:ph idx="1"/>
          </p:nvPr>
        </p:nvSpPr>
        <p:spPr>
          <a:xfrm>
            <a:off x="3143250" y="1219200"/>
            <a:ext cx="2743200" cy="609600"/>
          </a:xfrm>
        </p:spPr>
        <p:txBody>
          <a:bodyPr/>
          <a:lstStyle/>
          <a:p>
            <a:pPr marL="533400" indent="-533400" algn="ctr">
              <a:lnSpc>
                <a:spcPct val="80000"/>
              </a:lnSpc>
              <a:buFont typeface="Arial" charset="0"/>
              <a:buNone/>
            </a:pPr>
            <a:r>
              <a:rPr lang="en-US" altLang="en-US"/>
              <a:t>Propagation Modes</a:t>
            </a:r>
          </a:p>
        </p:txBody>
      </p:sp>
      <p:sp>
        <p:nvSpPr>
          <p:cNvPr id="214020" name="Rectangle 3"/>
          <p:cNvSpPr>
            <a:spLocks noChangeArrowheads="1"/>
          </p:cNvSpPr>
          <p:nvPr/>
        </p:nvSpPr>
        <p:spPr bwMode="auto">
          <a:xfrm>
            <a:off x="1714500" y="5867400"/>
            <a:ext cx="6115050" cy="366713"/>
          </a:xfrm>
          <a:prstGeom prst="rect">
            <a:avLst/>
          </a:prstGeom>
          <a:noFill/>
          <a:ln w="9525">
            <a:noFill/>
            <a:miter lim="800000"/>
            <a:headEnd/>
            <a:tailEnd/>
          </a:ln>
        </p:spPr>
        <p:txBody>
          <a:bodyPr>
            <a:spAutoFit/>
          </a:bodyPr>
          <a:lstStyle/>
          <a:p>
            <a:pPr eaLnBrk="1" hangingPunct="1"/>
            <a:endParaRPr lang="en-US" altLang="en-US">
              <a:solidFill>
                <a:srgbClr val="FFFFFF"/>
              </a:solidFill>
              <a:latin typeface="Times New Roman" pitchFamily="18" charset="0"/>
            </a:endParaRPr>
          </a:p>
        </p:txBody>
      </p:sp>
      <p:pic>
        <p:nvPicPr>
          <p:cNvPr id="214021" name="Picture 5"/>
          <p:cNvPicPr>
            <a:picLocks noChangeAspect="1" noChangeArrowheads="1"/>
          </p:cNvPicPr>
          <p:nvPr/>
        </p:nvPicPr>
        <p:blipFill>
          <a:blip r:embed="rId2"/>
          <a:srcRect/>
          <a:stretch>
            <a:fillRect/>
          </a:stretch>
        </p:blipFill>
        <p:spPr bwMode="auto">
          <a:xfrm>
            <a:off x="536575" y="1689100"/>
            <a:ext cx="3771900" cy="4175125"/>
          </a:xfrm>
          <a:prstGeom prst="rect">
            <a:avLst/>
          </a:prstGeom>
          <a:noFill/>
          <a:ln w="9525">
            <a:noFill/>
            <a:miter lim="800000"/>
            <a:headEnd/>
            <a:tailEnd/>
          </a:ln>
        </p:spPr>
      </p:pic>
      <p:sp>
        <p:nvSpPr>
          <p:cNvPr id="214022" name="Rectangle 5"/>
          <p:cNvSpPr>
            <a:spLocks noChangeArrowheads="1"/>
          </p:cNvSpPr>
          <p:nvPr/>
        </p:nvSpPr>
        <p:spPr bwMode="auto">
          <a:xfrm>
            <a:off x="4389438" y="1695450"/>
            <a:ext cx="4572000" cy="5632450"/>
          </a:xfrm>
          <a:prstGeom prst="rect">
            <a:avLst/>
          </a:prstGeom>
          <a:noFill/>
          <a:ln w="9525">
            <a:noFill/>
            <a:miter lim="800000"/>
            <a:headEnd/>
            <a:tailEnd/>
          </a:ln>
        </p:spPr>
        <p:txBody>
          <a:bodyPr>
            <a:spAutoFit/>
          </a:bodyPr>
          <a:lstStyle/>
          <a:p>
            <a:pPr algn="just" eaLnBrk="1" hangingPunct="1"/>
            <a:r>
              <a:rPr lang="en-US" altLang="en-US" sz="2000">
                <a:latin typeface="Times New Roman" pitchFamily="18" charset="0"/>
                <a:cs typeface="Times New Roman" pitchFamily="18" charset="0"/>
              </a:rPr>
              <a:t>In multimode step-index fiber, the density of the core remains constant from the center to the edges. A beam of light moves through this constant density in a straight line until it reaches the interface of the core and the cladding. </a:t>
            </a:r>
          </a:p>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At the interface, there is an abrupt change due to a lower density; this alters the angle of the beam's motion</a:t>
            </a:r>
          </a:p>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In multimode graded-index fiber, decreases this distortion of the signal through the cable. </a:t>
            </a:r>
            <a:endParaRPr lang="en-US" altLang="en-US" sz="2000" i="1">
              <a:latin typeface="Times New Roman" pitchFamily="18" charset="0"/>
              <a:cs typeface="Times New Roman" pitchFamily="18" charset="0"/>
            </a:endParaRPr>
          </a:p>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Density is highest at the center of the core and decreases gradually to its lowest at the edge</a:t>
            </a:r>
          </a:p>
        </p:txBody>
      </p:sp>
      <p:pic>
        <p:nvPicPr>
          <p:cNvPr id="214023"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idx="1"/>
          </p:nvPr>
        </p:nvSpPr>
        <p:spPr>
          <a:xfrm>
            <a:off x="582613" y="304800"/>
            <a:ext cx="2743200" cy="609600"/>
          </a:xfrm>
        </p:spPr>
        <p:txBody>
          <a:bodyPr/>
          <a:lstStyle/>
          <a:p>
            <a:pPr marL="533400" indent="-533400" algn="ctr">
              <a:lnSpc>
                <a:spcPct val="80000"/>
              </a:lnSpc>
              <a:buFont typeface="Arial" charset="0"/>
              <a:buNone/>
            </a:pPr>
            <a:r>
              <a:rPr lang="en-US" altLang="en-US"/>
              <a:t>Fiber Construction</a:t>
            </a:r>
          </a:p>
        </p:txBody>
      </p:sp>
      <p:pic>
        <p:nvPicPr>
          <p:cNvPr id="215043" name="Picture 5"/>
          <p:cNvPicPr>
            <a:picLocks noChangeAspect="1" noChangeArrowheads="1"/>
          </p:cNvPicPr>
          <p:nvPr/>
        </p:nvPicPr>
        <p:blipFill>
          <a:blip r:embed="rId2"/>
          <a:srcRect/>
          <a:stretch>
            <a:fillRect/>
          </a:stretch>
        </p:blipFill>
        <p:spPr bwMode="auto">
          <a:xfrm>
            <a:off x="2062163" y="914400"/>
            <a:ext cx="4875212" cy="2397125"/>
          </a:xfrm>
          <a:prstGeom prst="rect">
            <a:avLst/>
          </a:prstGeom>
          <a:noFill/>
          <a:ln w="9525">
            <a:noFill/>
            <a:miter lim="800000"/>
            <a:headEnd/>
            <a:tailEnd/>
          </a:ln>
        </p:spPr>
      </p:pic>
      <p:sp>
        <p:nvSpPr>
          <p:cNvPr id="3" name="Rectangle 2"/>
          <p:cNvSpPr/>
          <p:nvPr/>
        </p:nvSpPr>
        <p:spPr>
          <a:xfrm>
            <a:off x="674688" y="3440113"/>
            <a:ext cx="7616825" cy="3168650"/>
          </a:xfrm>
          <a:prstGeom prst="rect">
            <a:avLst/>
          </a:prstGeom>
        </p:spPr>
        <p:txBody>
          <a:bodyPr>
            <a:spAutoFit/>
          </a:bodyPr>
          <a:lstStyle/>
          <a:p>
            <a:pPr algn="just" eaLnBrk="1" fontAlgn="auto" hangingPunct="1">
              <a:spcBef>
                <a:spcPts val="0"/>
              </a:spcBef>
              <a:spcAft>
                <a:spcPts val="0"/>
              </a:spcAft>
              <a:defRPr/>
            </a:pPr>
            <a:r>
              <a:rPr lang="en-US" sz="2000" b="1" dirty="0">
                <a:latin typeface="Times New Roman" pitchFamily="18" charset="0"/>
                <a:cs typeface="Times New Roman" pitchFamily="18" charset="0"/>
              </a:rPr>
              <a:t>Applications</a:t>
            </a:r>
            <a:r>
              <a:rPr lang="en-US" sz="2000" dirty="0">
                <a:latin typeface="Times New Roman" pitchFamily="18" charset="0"/>
                <a:cs typeface="Times New Roman" pitchFamily="18" charset="0"/>
              </a:rPr>
              <a:t>:</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Times New Roman" pitchFamily="18" charset="0"/>
                <a:cs typeface="Times New Roman" pitchFamily="18" charset="0"/>
              </a:rPr>
              <a:t>The fiber optic cable is often found in backbone networks because its bandwidth is cost  effective.</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Times New Roman" pitchFamily="18" charset="0"/>
                <a:cs typeface="Times New Roman" pitchFamily="18" charset="0"/>
              </a:rPr>
              <a:t>Telecommunications</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Times New Roman" pitchFamily="18" charset="0"/>
                <a:cs typeface="Times New Roman" pitchFamily="18" charset="0"/>
              </a:rPr>
              <a:t>Local Area Networks</a:t>
            </a:r>
          </a:p>
          <a:p>
            <a:pPr algn="just" eaLnBrk="1" fontAlgn="auto" hangingPunct="1">
              <a:spcBef>
                <a:spcPts val="0"/>
              </a:spcBef>
              <a:spcAft>
                <a:spcPts val="0"/>
              </a:spcAft>
              <a:defRPr/>
            </a:pPr>
            <a:r>
              <a:rPr lang="en-US" sz="2000" dirty="0">
                <a:latin typeface="Times New Roman" pitchFamily="18" charset="0"/>
                <a:cs typeface="Times New Roman" pitchFamily="18" charset="0"/>
              </a:rPr>
              <a:t>	100Base-FX network (Fast Ethernet)</a:t>
            </a:r>
          </a:p>
          <a:p>
            <a:pPr algn="just" eaLnBrk="1" fontAlgn="auto" hangingPunct="1">
              <a:spcBef>
                <a:spcPts val="0"/>
              </a:spcBef>
              <a:spcAft>
                <a:spcPts val="0"/>
              </a:spcAft>
              <a:defRPr/>
            </a:pPr>
            <a:r>
              <a:rPr lang="en-US" sz="2000" dirty="0">
                <a:latin typeface="Times New Roman" pitchFamily="18" charset="0"/>
                <a:cs typeface="Times New Roman" pitchFamily="18" charset="0"/>
              </a:rPr>
              <a:t>	100Base-X</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Times New Roman" pitchFamily="18" charset="0"/>
                <a:cs typeface="Times New Roman" pitchFamily="18" charset="0"/>
              </a:rPr>
              <a:t>Cable TV– backbone</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Times New Roman" pitchFamily="18" charset="0"/>
                <a:cs typeface="Times New Roman" pitchFamily="18" charset="0"/>
              </a:rPr>
              <a:t>CCTV</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Times New Roman" pitchFamily="18" charset="0"/>
                <a:cs typeface="Times New Roman" pitchFamily="18" charset="0"/>
              </a:rPr>
              <a:t>Medical Education</a:t>
            </a:r>
          </a:p>
        </p:txBody>
      </p:sp>
      <p:pic>
        <p:nvPicPr>
          <p:cNvPr id="215045"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1338" y="231775"/>
            <a:ext cx="6929437" cy="6770688"/>
          </a:xfrm>
          <a:prstGeom prst="rect">
            <a:avLst/>
          </a:prstGeom>
        </p:spPr>
        <p:txBody>
          <a:bodyPr lIns="0" tIns="0" rIns="0" bIns="0">
            <a:spAutoFit/>
          </a:bodyPr>
          <a:lstStyle/>
          <a:p>
            <a:pPr marL="8659" defTabSz="311719" eaLnBrk="1" fontAlgn="auto" hangingPunct="1">
              <a:spcBef>
                <a:spcPts val="556"/>
              </a:spcBef>
              <a:spcAft>
                <a:spcPts val="0"/>
              </a:spcAft>
              <a:defRPr/>
            </a:pPr>
            <a:r>
              <a:rPr lang="en-US" sz="2000" b="1" spc="-3" dirty="0">
                <a:solidFill>
                  <a:prstClr val="black"/>
                </a:solidFill>
                <a:latin typeface="Times New Roman" pitchFamily="18" charset="0"/>
                <a:cs typeface="Times New Roman" pitchFamily="18" charset="0"/>
              </a:rPr>
              <a:t>                </a:t>
            </a:r>
            <a:r>
              <a:rPr sz="2000" b="1" spc="-3">
                <a:solidFill>
                  <a:prstClr val="black"/>
                </a:solidFill>
                <a:latin typeface="Times New Roman" pitchFamily="18" charset="0"/>
                <a:cs typeface="Times New Roman" pitchFamily="18" charset="0"/>
              </a:rPr>
              <a:t>Fiber </a:t>
            </a:r>
            <a:r>
              <a:rPr sz="2000" b="1" spc="-3" dirty="0">
                <a:solidFill>
                  <a:prstClr val="black"/>
                </a:solidFill>
                <a:latin typeface="Times New Roman" pitchFamily="18" charset="0"/>
                <a:cs typeface="Times New Roman" pitchFamily="18" charset="0"/>
              </a:rPr>
              <a:t>Optic</a:t>
            </a:r>
            <a:r>
              <a:rPr sz="2000" b="1" spc="-10" dirty="0">
                <a:solidFill>
                  <a:prstClr val="black"/>
                </a:solidFill>
                <a:latin typeface="Times New Roman" pitchFamily="18" charset="0"/>
                <a:cs typeface="Times New Roman" pitchFamily="18" charset="0"/>
              </a:rPr>
              <a:t> </a:t>
            </a:r>
            <a:r>
              <a:rPr sz="2000" b="1" spc="-3" dirty="0">
                <a:solidFill>
                  <a:prstClr val="black"/>
                </a:solidFill>
                <a:latin typeface="Times New Roman" pitchFamily="18" charset="0"/>
                <a:cs typeface="Times New Roman" pitchFamily="18" charset="0"/>
              </a:rPr>
              <a:t>Advantages</a:t>
            </a:r>
            <a:endParaRPr sz="2000" dirty="0">
              <a:solidFill>
                <a:prstClr val="black"/>
              </a:solidFill>
              <a:latin typeface="Times New Roman" pitchFamily="18" charset="0"/>
              <a:cs typeface="Times New Roman" pitchFamily="18" charset="0"/>
            </a:endParaRPr>
          </a:p>
          <a:p>
            <a:pPr marL="320378" indent="-155859" defTabSz="311719" eaLnBrk="1" fontAlgn="auto" hangingPunct="1">
              <a:lnSpc>
                <a:spcPct val="150000"/>
              </a:lnSpc>
              <a:spcBef>
                <a:spcPts val="900"/>
              </a:spcBef>
              <a:spcAft>
                <a:spcPts val="0"/>
              </a:spcAft>
              <a:buFont typeface="Symbol"/>
              <a:buChar char=""/>
              <a:tabLst>
                <a:tab pos="319945" algn="l"/>
                <a:tab pos="320378" algn="l"/>
              </a:tabLst>
              <a:defRPr/>
            </a:pPr>
            <a:r>
              <a:rPr sz="2000" spc="-3" dirty="0">
                <a:solidFill>
                  <a:prstClr val="black"/>
                </a:solidFill>
                <a:latin typeface="Times New Roman" pitchFamily="18" charset="0"/>
                <a:cs typeface="Times New Roman" pitchFamily="18" charset="0"/>
              </a:rPr>
              <a:t>Greater </a:t>
            </a:r>
            <a:r>
              <a:rPr sz="2000" dirty="0">
                <a:solidFill>
                  <a:prstClr val="black"/>
                </a:solidFill>
                <a:latin typeface="Times New Roman" pitchFamily="18" charset="0"/>
                <a:cs typeface="Times New Roman" pitchFamily="18" charset="0"/>
              </a:rPr>
              <a:t>capacity </a:t>
            </a:r>
            <a:r>
              <a:rPr sz="2000" spc="-3" dirty="0">
                <a:solidFill>
                  <a:prstClr val="black"/>
                </a:solidFill>
                <a:latin typeface="Times New Roman" pitchFamily="18" charset="0"/>
                <a:cs typeface="Times New Roman" pitchFamily="18" charset="0"/>
              </a:rPr>
              <a:t>(bandwidth of up to 2</a:t>
            </a:r>
            <a:r>
              <a:rPr sz="2000" spc="17" dirty="0">
                <a:solidFill>
                  <a:prstClr val="black"/>
                </a:solidFill>
                <a:latin typeface="Times New Roman" pitchFamily="18" charset="0"/>
                <a:cs typeface="Times New Roman" pitchFamily="18" charset="0"/>
              </a:rPr>
              <a:t> </a:t>
            </a:r>
            <a:r>
              <a:rPr sz="2000" spc="-3">
                <a:solidFill>
                  <a:prstClr val="black"/>
                </a:solidFill>
                <a:latin typeface="Times New Roman" pitchFamily="18" charset="0"/>
                <a:cs typeface="Times New Roman" pitchFamily="18" charset="0"/>
              </a:rPr>
              <a:t>Gbps)</a:t>
            </a:r>
            <a:r>
              <a:rPr lang="en-US" sz="2000" spc="-3" dirty="0">
                <a:solidFill>
                  <a:prstClr val="black"/>
                </a:solidFill>
                <a:latin typeface="Times New Roman" pitchFamily="18" charset="0"/>
                <a:cs typeface="Times New Roman" pitchFamily="18" charset="0"/>
              </a:rPr>
              <a:t> &amp; </a:t>
            </a:r>
            <a:r>
              <a:rPr sz="2000" spc="-3">
                <a:solidFill>
                  <a:prstClr val="black"/>
                </a:solidFill>
                <a:latin typeface="Times New Roman" pitchFamily="18" charset="0"/>
                <a:cs typeface="Times New Roman" pitchFamily="18" charset="0"/>
              </a:rPr>
              <a:t>Smaller </a:t>
            </a:r>
            <a:r>
              <a:rPr sz="2000" spc="-3" dirty="0">
                <a:solidFill>
                  <a:prstClr val="black"/>
                </a:solidFill>
                <a:latin typeface="Times New Roman" pitchFamily="18" charset="0"/>
                <a:cs typeface="Times New Roman" pitchFamily="18" charset="0"/>
              </a:rPr>
              <a:t>size and </a:t>
            </a:r>
            <a:r>
              <a:rPr sz="2000" dirty="0">
                <a:solidFill>
                  <a:prstClr val="black"/>
                </a:solidFill>
                <a:latin typeface="Times New Roman" pitchFamily="18" charset="0"/>
                <a:cs typeface="Times New Roman" pitchFamily="18" charset="0"/>
              </a:rPr>
              <a:t>lighter</a:t>
            </a:r>
            <a:r>
              <a:rPr sz="2000" spc="-17" dirty="0">
                <a:solidFill>
                  <a:prstClr val="black"/>
                </a:solidFill>
                <a:latin typeface="Times New Roman" pitchFamily="18" charset="0"/>
                <a:cs typeface="Times New Roman" pitchFamily="18" charset="0"/>
              </a:rPr>
              <a:t> </a:t>
            </a:r>
            <a:r>
              <a:rPr sz="2000" spc="-3" dirty="0">
                <a:solidFill>
                  <a:prstClr val="black"/>
                </a:solidFill>
                <a:latin typeface="Times New Roman" pitchFamily="18" charset="0"/>
                <a:cs typeface="Times New Roman" pitchFamily="18" charset="0"/>
              </a:rPr>
              <a:t>weight.</a:t>
            </a:r>
            <a:endParaRPr sz="2000" dirty="0">
              <a:solidFill>
                <a:prstClr val="black"/>
              </a:solidFill>
              <a:latin typeface="Times New Roman" pitchFamily="18" charset="0"/>
              <a:cs typeface="Times New Roman" pitchFamily="18" charset="0"/>
            </a:endParaRPr>
          </a:p>
          <a:p>
            <a:pPr marL="320378" indent="-155859" defTabSz="311719" eaLnBrk="1" fontAlgn="auto" hangingPunct="1">
              <a:lnSpc>
                <a:spcPct val="150000"/>
              </a:lnSpc>
              <a:spcBef>
                <a:spcPts val="0"/>
              </a:spcBef>
              <a:spcAft>
                <a:spcPts val="0"/>
              </a:spcAft>
              <a:buFont typeface="Symbol"/>
              <a:buChar char=""/>
              <a:tabLst>
                <a:tab pos="319945" algn="l"/>
                <a:tab pos="320378" algn="l"/>
              </a:tabLst>
              <a:defRPr/>
            </a:pPr>
            <a:r>
              <a:rPr sz="2000" spc="-3">
                <a:solidFill>
                  <a:prstClr val="black"/>
                </a:solidFill>
                <a:latin typeface="Times New Roman" pitchFamily="18" charset="0"/>
                <a:cs typeface="Times New Roman" pitchFamily="18" charset="0"/>
              </a:rPr>
              <a:t>Lower</a:t>
            </a:r>
            <a:r>
              <a:rPr sz="2000" spc="-37">
                <a:solidFill>
                  <a:prstClr val="black"/>
                </a:solidFill>
                <a:latin typeface="Times New Roman" pitchFamily="18" charset="0"/>
                <a:cs typeface="Times New Roman" pitchFamily="18" charset="0"/>
              </a:rPr>
              <a:t> </a:t>
            </a:r>
            <a:r>
              <a:rPr sz="2000" spc="-3" dirty="0">
                <a:solidFill>
                  <a:prstClr val="black"/>
                </a:solidFill>
                <a:latin typeface="Times New Roman" pitchFamily="18" charset="0"/>
                <a:cs typeface="Times New Roman" pitchFamily="18" charset="0"/>
              </a:rPr>
              <a:t>attenuation.</a:t>
            </a:r>
            <a:endParaRPr sz="2000" dirty="0">
              <a:solidFill>
                <a:prstClr val="black"/>
              </a:solidFill>
              <a:latin typeface="Times New Roman" pitchFamily="18" charset="0"/>
              <a:cs typeface="Times New Roman" pitchFamily="18" charset="0"/>
            </a:endParaRPr>
          </a:p>
          <a:p>
            <a:pPr marL="320378" indent="-155859" defTabSz="311719" eaLnBrk="1" fontAlgn="auto" hangingPunct="1">
              <a:lnSpc>
                <a:spcPct val="150000"/>
              </a:lnSpc>
              <a:spcBef>
                <a:spcPts val="0"/>
              </a:spcBef>
              <a:spcAft>
                <a:spcPts val="0"/>
              </a:spcAft>
              <a:buFont typeface="Symbol"/>
              <a:buChar char=""/>
              <a:tabLst>
                <a:tab pos="319945" algn="l"/>
                <a:tab pos="320378" algn="l"/>
              </a:tabLst>
              <a:defRPr/>
            </a:pPr>
            <a:r>
              <a:rPr sz="2000" spc="-3">
                <a:solidFill>
                  <a:prstClr val="black"/>
                </a:solidFill>
                <a:latin typeface="Times New Roman" pitchFamily="18" charset="0"/>
                <a:cs typeface="Times New Roman" pitchFamily="18" charset="0"/>
              </a:rPr>
              <a:t>greater </a:t>
            </a:r>
            <a:r>
              <a:rPr sz="2000" spc="-3" dirty="0">
                <a:solidFill>
                  <a:prstClr val="black"/>
                </a:solidFill>
                <a:latin typeface="Times New Roman" pitchFamily="18" charset="0"/>
                <a:cs typeface="Times New Roman" pitchFamily="18" charset="0"/>
              </a:rPr>
              <a:t>repeater</a:t>
            </a:r>
            <a:r>
              <a:rPr sz="2000" spc="-34" dirty="0">
                <a:solidFill>
                  <a:prstClr val="black"/>
                </a:solidFill>
                <a:latin typeface="Times New Roman" pitchFamily="18" charset="0"/>
                <a:cs typeface="Times New Roman" pitchFamily="18" charset="0"/>
              </a:rPr>
              <a:t> </a:t>
            </a:r>
            <a:r>
              <a:rPr sz="2000" dirty="0">
                <a:solidFill>
                  <a:prstClr val="black"/>
                </a:solidFill>
                <a:latin typeface="Times New Roman" pitchFamily="18" charset="0"/>
                <a:cs typeface="Times New Roman" pitchFamily="18" charset="0"/>
              </a:rPr>
              <a:t>spacing</a:t>
            </a:r>
          </a:p>
          <a:p>
            <a:pPr marL="475804" defTabSz="311719" eaLnBrk="1" fontAlgn="auto" hangingPunct="1">
              <a:lnSpc>
                <a:spcPct val="150000"/>
              </a:lnSpc>
              <a:spcBef>
                <a:spcPts val="784"/>
              </a:spcBef>
              <a:spcAft>
                <a:spcPts val="0"/>
              </a:spcAft>
              <a:defRPr/>
            </a:pPr>
            <a:r>
              <a:rPr sz="2000" spc="-3" dirty="0">
                <a:solidFill>
                  <a:prstClr val="black"/>
                </a:solidFill>
                <a:latin typeface="Times New Roman" pitchFamily="18" charset="0"/>
                <a:cs typeface="Times New Roman" pitchFamily="18" charset="0"/>
              </a:rPr>
              <a:t>o 10s of km at</a:t>
            </a:r>
            <a:r>
              <a:rPr sz="2000" spc="126" dirty="0">
                <a:solidFill>
                  <a:prstClr val="black"/>
                </a:solidFill>
                <a:latin typeface="Times New Roman" pitchFamily="18" charset="0"/>
                <a:cs typeface="Times New Roman" pitchFamily="18" charset="0"/>
              </a:rPr>
              <a:t> </a:t>
            </a:r>
            <a:r>
              <a:rPr sz="2000" spc="-3" dirty="0">
                <a:solidFill>
                  <a:prstClr val="black"/>
                </a:solidFill>
                <a:latin typeface="Times New Roman" pitchFamily="18" charset="0"/>
                <a:cs typeface="Times New Roman" pitchFamily="18" charset="0"/>
              </a:rPr>
              <a:t>least</a:t>
            </a:r>
            <a:endParaRPr sz="2000" dirty="0">
              <a:solidFill>
                <a:prstClr val="black"/>
              </a:solidFill>
              <a:latin typeface="Times New Roman" pitchFamily="18" charset="0"/>
              <a:cs typeface="Times New Roman" pitchFamily="18" charset="0"/>
            </a:endParaRPr>
          </a:p>
          <a:p>
            <a:pPr marL="320378" indent="-155859" defTabSz="311719" eaLnBrk="1" fontAlgn="auto" hangingPunct="1">
              <a:lnSpc>
                <a:spcPct val="150000"/>
              </a:lnSpc>
              <a:spcBef>
                <a:spcPts val="170"/>
              </a:spcBef>
              <a:spcAft>
                <a:spcPts val="0"/>
              </a:spcAft>
              <a:buFont typeface="Symbol"/>
              <a:buChar char=""/>
              <a:tabLst>
                <a:tab pos="319945" algn="l"/>
                <a:tab pos="320378" algn="l"/>
              </a:tabLst>
              <a:defRPr/>
            </a:pPr>
            <a:r>
              <a:rPr sz="2000" spc="-3" dirty="0">
                <a:solidFill>
                  <a:prstClr val="black"/>
                </a:solidFill>
                <a:latin typeface="Times New Roman" pitchFamily="18" charset="0"/>
                <a:cs typeface="Times New Roman" pitchFamily="18" charset="0"/>
              </a:rPr>
              <a:t>More resistance to </a:t>
            </a:r>
            <a:r>
              <a:rPr sz="2000">
                <a:solidFill>
                  <a:prstClr val="black"/>
                </a:solidFill>
                <a:latin typeface="Times New Roman" pitchFamily="18" charset="0"/>
                <a:cs typeface="Times New Roman" pitchFamily="18" charset="0"/>
              </a:rPr>
              <a:t>corrosive</a:t>
            </a:r>
            <a:r>
              <a:rPr sz="2000" spc="-10">
                <a:solidFill>
                  <a:prstClr val="black"/>
                </a:solidFill>
                <a:latin typeface="Times New Roman" pitchFamily="18" charset="0"/>
                <a:cs typeface="Times New Roman" pitchFamily="18" charset="0"/>
              </a:rPr>
              <a:t> </a:t>
            </a:r>
            <a:r>
              <a:rPr sz="2000" spc="-3">
                <a:solidFill>
                  <a:prstClr val="black"/>
                </a:solidFill>
                <a:latin typeface="Times New Roman" pitchFamily="18" charset="0"/>
                <a:cs typeface="Times New Roman" pitchFamily="18" charset="0"/>
              </a:rPr>
              <a:t>materials</a:t>
            </a:r>
            <a:r>
              <a:rPr lang="en-US" sz="2000" spc="-3" dirty="0">
                <a:solidFill>
                  <a:prstClr val="black"/>
                </a:solidFill>
                <a:latin typeface="Times New Roman" pitchFamily="18" charset="0"/>
                <a:cs typeface="Times New Roman" pitchFamily="18" charset="0"/>
              </a:rPr>
              <a:t> &amp; </a:t>
            </a:r>
            <a:r>
              <a:rPr sz="2000" spc="-3">
                <a:solidFill>
                  <a:prstClr val="black"/>
                </a:solidFill>
                <a:latin typeface="Times New Roman" pitchFamily="18" charset="0"/>
                <a:cs typeface="Times New Roman" pitchFamily="18" charset="0"/>
              </a:rPr>
              <a:t>immunity </a:t>
            </a:r>
            <a:r>
              <a:rPr sz="2000" spc="-3" dirty="0">
                <a:solidFill>
                  <a:prstClr val="black"/>
                </a:solidFill>
                <a:latin typeface="Times New Roman" pitchFamily="18" charset="0"/>
                <a:cs typeface="Times New Roman" pitchFamily="18" charset="0"/>
              </a:rPr>
              <a:t>to </a:t>
            </a:r>
            <a:r>
              <a:rPr sz="2000" dirty="0">
                <a:solidFill>
                  <a:prstClr val="black"/>
                </a:solidFill>
                <a:latin typeface="Times New Roman" pitchFamily="18" charset="0"/>
                <a:cs typeface="Times New Roman" pitchFamily="18" charset="0"/>
              </a:rPr>
              <a:t>environmental</a:t>
            </a:r>
            <a:r>
              <a:rPr sz="2000" spc="-48" dirty="0">
                <a:solidFill>
                  <a:prstClr val="black"/>
                </a:solidFill>
                <a:latin typeface="Times New Roman" pitchFamily="18" charset="0"/>
                <a:cs typeface="Times New Roman" pitchFamily="18" charset="0"/>
              </a:rPr>
              <a:t> </a:t>
            </a:r>
            <a:r>
              <a:rPr sz="2000" dirty="0">
                <a:solidFill>
                  <a:prstClr val="black"/>
                </a:solidFill>
                <a:latin typeface="Times New Roman" pitchFamily="18" charset="0"/>
                <a:cs typeface="Times New Roman" pitchFamily="18" charset="0"/>
              </a:rPr>
              <a:t>interference.</a:t>
            </a:r>
          </a:p>
          <a:p>
            <a:pPr marL="320378" indent="-155859" defTabSz="311719" eaLnBrk="1" fontAlgn="auto" hangingPunct="1">
              <a:lnSpc>
                <a:spcPct val="150000"/>
              </a:lnSpc>
              <a:spcBef>
                <a:spcPts val="0"/>
              </a:spcBef>
              <a:spcAft>
                <a:spcPts val="0"/>
              </a:spcAft>
              <a:buFont typeface="Symbol"/>
              <a:buChar char=""/>
              <a:tabLst>
                <a:tab pos="319945" algn="l"/>
                <a:tab pos="320378" algn="l"/>
              </a:tabLst>
              <a:defRPr/>
            </a:pPr>
            <a:r>
              <a:rPr sz="2000" spc="-3">
                <a:solidFill>
                  <a:prstClr val="black"/>
                </a:solidFill>
                <a:latin typeface="Times New Roman" pitchFamily="18" charset="0"/>
                <a:cs typeface="Times New Roman" pitchFamily="18" charset="0"/>
              </a:rPr>
              <a:t>highly </a:t>
            </a:r>
            <a:r>
              <a:rPr sz="2000" spc="-3" dirty="0">
                <a:solidFill>
                  <a:prstClr val="black"/>
                </a:solidFill>
                <a:latin typeface="Times New Roman" pitchFamily="18" charset="0"/>
                <a:cs typeface="Times New Roman" pitchFamily="18" charset="0"/>
              </a:rPr>
              <a:t>secure due </a:t>
            </a:r>
            <a:r>
              <a:rPr sz="2000" spc="7" dirty="0">
                <a:solidFill>
                  <a:prstClr val="black"/>
                </a:solidFill>
                <a:latin typeface="Times New Roman" pitchFamily="18" charset="0"/>
                <a:cs typeface="Times New Roman" pitchFamily="18" charset="0"/>
              </a:rPr>
              <a:t>to </a:t>
            </a:r>
            <a:r>
              <a:rPr sz="2000" spc="-3" dirty="0">
                <a:solidFill>
                  <a:prstClr val="black"/>
                </a:solidFill>
                <a:latin typeface="Times New Roman" pitchFamily="18" charset="0"/>
                <a:cs typeface="Times New Roman" pitchFamily="18" charset="0"/>
              </a:rPr>
              <a:t>tap difficulty and </a:t>
            </a:r>
            <a:r>
              <a:rPr sz="2000" spc="3" dirty="0">
                <a:solidFill>
                  <a:prstClr val="black"/>
                </a:solidFill>
                <a:latin typeface="Times New Roman" pitchFamily="18" charset="0"/>
                <a:cs typeface="Times New Roman" pitchFamily="18" charset="0"/>
              </a:rPr>
              <a:t>lack </a:t>
            </a:r>
            <a:r>
              <a:rPr sz="2000" spc="-3" dirty="0">
                <a:solidFill>
                  <a:prstClr val="black"/>
                </a:solidFill>
                <a:latin typeface="Times New Roman" pitchFamily="18" charset="0"/>
                <a:cs typeface="Times New Roman" pitchFamily="18" charset="0"/>
              </a:rPr>
              <a:t>of signal</a:t>
            </a:r>
            <a:r>
              <a:rPr sz="2000" spc="10" dirty="0">
                <a:solidFill>
                  <a:prstClr val="black"/>
                </a:solidFill>
                <a:latin typeface="Times New Roman" pitchFamily="18" charset="0"/>
                <a:cs typeface="Times New Roman" pitchFamily="18" charset="0"/>
              </a:rPr>
              <a:t> </a:t>
            </a:r>
            <a:r>
              <a:rPr sz="2000" dirty="0">
                <a:solidFill>
                  <a:prstClr val="black"/>
                </a:solidFill>
                <a:latin typeface="Times New Roman" pitchFamily="18" charset="0"/>
                <a:cs typeface="Times New Roman" pitchFamily="18" charset="0"/>
              </a:rPr>
              <a:t>radiation.</a:t>
            </a:r>
          </a:p>
          <a:p>
            <a:pPr marL="8659" defTabSz="311719" eaLnBrk="1" fontAlgn="auto" hangingPunct="1">
              <a:lnSpc>
                <a:spcPct val="150000"/>
              </a:lnSpc>
              <a:spcBef>
                <a:spcPts val="767"/>
              </a:spcBef>
              <a:spcAft>
                <a:spcPts val="0"/>
              </a:spcAft>
              <a:defRPr/>
            </a:pPr>
            <a:r>
              <a:rPr sz="2000" b="1" spc="-3" dirty="0">
                <a:solidFill>
                  <a:prstClr val="black"/>
                </a:solidFill>
                <a:latin typeface="Times New Roman" pitchFamily="18" charset="0"/>
                <a:cs typeface="Times New Roman" pitchFamily="18" charset="0"/>
              </a:rPr>
              <a:t>Fiber Optic</a:t>
            </a:r>
            <a:r>
              <a:rPr sz="2000" b="1" spc="-48" dirty="0">
                <a:solidFill>
                  <a:prstClr val="black"/>
                </a:solidFill>
                <a:latin typeface="Times New Roman" pitchFamily="18" charset="0"/>
                <a:cs typeface="Times New Roman" pitchFamily="18" charset="0"/>
              </a:rPr>
              <a:t> </a:t>
            </a:r>
            <a:r>
              <a:rPr sz="2000" b="1" dirty="0">
                <a:solidFill>
                  <a:prstClr val="black"/>
                </a:solidFill>
                <a:latin typeface="Times New Roman" pitchFamily="18" charset="0"/>
                <a:cs typeface="Times New Roman" pitchFamily="18" charset="0"/>
              </a:rPr>
              <a:t>Disadvantages</a:t>
            </a:r>
            <a:endParaRPr sz="2000" dirty="0">
              <a:solidFill>
                <a:prstClr val="black"/>
              </a:solidFill>
              <a:latin typeface="Times New Roman" pitchFamily="18" charset="0"/>
              <a:cs typeface="Times New Roman" pitchFamily="18" charset="0"/>
            </a:endParaRPr>
          </a:p>
          <a:p>
            <a:pPr marL="320378" indent="-155859" defTabSz="311719" eaLnBrk="1" fontAlgn="auto" hangingPunct="1">
              <a:lnSpc>
                <a:spcPct val="150000"/>
              </a:lnSpc>
              <a:spcBef>
                <a:spcPts val="900"/>
              </a:spcBef>
              <a:spcAft>
                <a:spcPts val="0"/>
              </a:spcAft>
              <a:buFont typeface="Symbol"/>
              <a:buChar char=""/>
              <a:tabLst>
                <a:tab pos="319945" algn="l"/>
                <a:tab pos="320378" algn="l"/>
              </a:tabLst>
              <a:defRPr/>
            </a:pPr>
            <a:r>
              <a:rPr sz="2000" spc="-3" dirty="0">
                <a:solidFill>
                  <a:prstClr val="black"/>
                </a:solidFill>
                <a:latin typeface="Times New Roman" pitchFamily="18" charset="0"/>
                <a:cs typeface="Times New Roman" pitchFamily="18" charset="0"/>
              </a:rPr>
              <a:t>Installation and </a:t>
            </a:r>
            <a:r>
              <a:rPr sz="2000" dirty="0">
                <a:solidFill>
                  <a:prstClr val="black"/>
                </a:solidFill>
                <a:latin typeface="Times New Roman" pitchFamily="18" charset="0"/>
                <a:cs typeface="Times New Roman" pitchFamily="18" charset="0"/>
              </a:rPr>
              <a:t>maintenance need</a:t>
            </a:r>
            <a:r>
              <a:rPr sz="2000" spc="-14" dirty="0">
                <a:solidFill>
                  <a:prstClr val="black"/>
                </a:solidFill>
                <a:latin typeface="Times New Roman" pitchFamily="18" charset="0"/>
                <a:cs typeface="Times New Roman" pitchFamily="18" charset="0"/>
              </a:rPr>
              <a:t> </a:t>
            </a:r>
            <a:r>
              <a:rPr sz="2000" spc="-3" dirty="0">
                <a:solidFill>
                  <a:prstClr val="black"/>
                </a:solidFill>
                <a:latin typeface="Times New Roman" pitchFamily="18" charset="0"/>
                <a:cs typeface="Times New Roman" pitchFamily="18" charset="0"/>
              </a:rPr>
              <a:t>expertise</a:t>
            </a:r>
            <a:endParaRPr sz="2000" dirty="0">
              <a:solidFill>
                <a:prstClr val="black"/>
              </a:solidFill>
              <a:latin typeface="Times New Roman" pitchFamily="18" charset="0"/>
              <a:cs typeface="Times New Roman" pitchFamily="18" charset="0"/>
            </a:endParaRPr>
          </a:p>
          <a:p>
            <a:pPr marL="320378" indent="-155859" defTabSz="311719" eaLnBrk="1" fontAlgn="auto" hangingPunct="1">
              <a:lnSpc>
                <a:spcPct val="150000"/>
              </a:lnSpc>
              <a:spcBef>
                <a:spcPts val="0"/>
              </a:spcBef>
              <a:spcAft>
                <a:spcPts val="0"/>
              </a:spcAft>
              <a:buFont typeface="Symbol"/>
              <a:buChar char=""/>
              <a:tabLst>
                <a:tab pos="319945" algn="l"/>
                <a:tab pos="320378" algn="l"/>
              </a:tabLst>
              <a:defRPr/>
            </a:pPr>
            <a:r>
              <a:rPr sz="2000" spc="-3">
                <a:solidFill>
                  <a:prstClr val="black"/>
                </a:solidFill>
                <a:latin typeface="Times New Roman" pitchFamily="18" charset="0"/>
                <a:cs typeface="Times New Roman" pitchFamily="18" charset="0"/>
              </a:rPr>
              <a:t>Much </a:t>
            </a:r>
            <a:r>
              <a:rPr sz="2000" spc="-3" dirty="0">
                <a:solidFill>
                  <a:prstClr val="black"/>
                </a:solidFill>
                <a:latin typeface="Times New Roman" pitchFamily="18" charset="0"/>
                <a:cs typeface="Times New Roman" pitchFamily="18" charset="0"/>
              </a:rPr>
              <a:t>more</a:t>
            </a:r>
            <a:r>
              <a:rPr sz="2000" spc="-51" dirty="0">
                <a:solidFill>
                  <a:prstClr val="black"/>
                </a:solidFill>
                <a:latin typeface="Times New Roman" pitchFamily="18" charset="0"/>
                <a:cs typeface="Times New Roman" pitchFamily="18" charset="0"/>
              </a:rPr>
              <a:t> </a:t>
            </a:r>
            <a:r>
              <a:rPr sz="2000" dirty="0">
                <a:solidFill>
                  <a:prstClr val="black"/>
                </a:solidFill>
                <a:latin typeface="Times New Roman" pitchFamily="18" charset="0"/>
                <a:cs typeface="Times New Roman" pitchFamily="18" charset="0"/>
              </a:rPr>
              <a:t>expensive</a:t>
            </a:r>
          </a:p>
          <a:p>
            <a:pPr marL="320378" indent="-155859" defTabSz="311719" eaLnBrk="1" fontAlgn="auto" hangingPunct="1">
              <a:lnSpc>
                <a:spcPct val="150000"/>
              </a:lnSpc>
              <a:spcBef>
                <a:spcPts val="0"/>
              </a:spcBef>
              <a:spcAft>
                <a:spcPts val="0"/>
              </a:spcAft>
              <a:buFont typeface="Symbol"/>
              <a:buChar char=""/>
              <a:tabLst>
                <a:tab pos="319945" algn="l"/>
                <a:tab pos="320378" algn="l"/>
              </a:tabLst>
              <a:defRPr/>
            </a:pPr>
            <a:r>
              <a:rPr sz="2000" spc="-3">
                <a:solidFill>
                  <a:prstClr val="black"/>
                </a:solidFill>
                <a:latin typeface="Times New Roman" pitchFamily="18" charset="0"/>
                <a:cs typeface="Times New Roman" pitchFamily="18" charset="0"/>
              </a:rPr>
              <a:t>requires </a:t>
            </a:r>
            <a:r>
              <a:rPr sz="2000" spc="-3" dirty="0">
                <a:solidFill>
                  <a:prstClr val="black"/>
                </a:solidFill>
                <a:latin typeface="Times New Roman" pitchFamily="18" charset="0"/>
                <a:cs typeface="Times New Roman" pitchFamily="18" charset="0"/>
              </a:rPr>
              <a:t>highly </a:t>
            </a:r>
            <a:r>
              <a:rPr sz="2000" dirty="0">
                <a:solidFill>
                  <a:prstClr val="black"/>
                </a:solidFill>
                <a:latin typeface="Times New Roman" pitchFamily="18" charset="0"/>
                <a:cs typeface="Times New Roman" pitchFamily="18" charset="0"/>
              </a:rPr>
              <a:t>skilled</a:t>
            </a:r>
            <a:r>
              <a:rPr sz="2000" spc="-7" dirty="0">
                <a:solidFill>
                  <a:prstClr val="black"/>
                </a:solidFill>
                <a:latin typeface="Times New Roman" pitchFamily="18" charset="0"/>
                <a:cs typeface="Times New Roman" pitchFamily="18" charset="0"/>
              </a:rPr>
              <a:t> </a:t>
            </a:r>
            <a:r>
              <a:rPr sz="2000" spc="-3" dirty="0">
                <a:solidFill>
                  <a:prstClr val="black"/>
                </a:solidFill>
                <a:latin typeface="Times New Roman" pitchFamily="18" charset="0"/>
                <a:cs typeface="Times New Roman" pitchFamily="18" charset="0"/>
              </a:rPr>
              <a:t>installers</a:t>
            </a:r>
            <a:endParaRPr sz="2000" dirty="0">
              <a:solidFill>
                <a:prstClr val="black"/>
              </a:solidFill>
              <a:latin typeface="Times New Roman" pitchFamily="18" charset="0"/>
              <a:cs typeface="Times New Roman" pitchFamily="18" charset="0"/>
            </a:endParaRPr>
          </a:p>
          <a:p>
            <a:pPr marL="320378" indent="-155859" defTabSz="311719" eaLnBrk="1" fontAlgn="auto" hangingPunct="1">
              <a:lnSpc>
                <a:spcPct val="150000"/>
              </a:lnSpc>
              <a:spcBef>
                <a:spcPts val="0"/>
              </a:spcBef>
              <a:spcAft>
                <a:spcPts val="0"/>
              </a:spcAft>
              <a:buFont typeface="Symbol"/>
              <a:buChar char=""/>
              <a:tabLst>
                <a:tab pos="319945" algn="l"/>
                <a:tab pos="320378" algn="l"/>
              </a:tabLst>
              <a:defRPr/>
            </a:pPr>
            <a:r>
              <a:rPr sz="2000" spc="-3">
                <a:solidFill>
                  <a:prstClr val="black"/>
                </a:solidFill>
                <a:latin typeface="Times New Roman" pitchFamily="18" charset="0"/>
                <a:cs typeface="Times New Roman" pitchFamily="18" charset="0"/>
              </a:rPr>
              <a:t>adding </a:t>
            </a:r>
            <a:r>
              <a:rPr sz="2000" spc="-3" dirty="0">
                <a:solidFill>
                  <a:prstClr val="black"/>
                </a:solidFill>
                <a:latin typeface="Times New Roman" pitchFamily="18" charset="0"/>
                <a:cs typeface="Times New Roman" pitchFamily="18" charset="0"/>
              </a:rPr>
              <a:t>additional nodes is</a:t>
            </a:r>
            <a:r>
              <a:rPr sz="2000" spc="17" dirty="0">
                <a:solidFill>
                  <a:prstClr val="black"/>
                </a:solidFill>
                <a:latin typeface="Times New Roman" pitchFamily="18" charset="0"/>
                <a:cs typeface="Times New Roman" pitchFamily="18" charset="0"/>
              </a:rPr>
              <a:t> </a:t>
            </a:r>
            <a:r>
              <a:rPr sz="2000" spc="-3" dirty="0">
                <a:solidFill>
                  <a:prstClr val="black"/>
                </a:solidFill>
                <a:latin typeface="Times New Roman" pitchFamily="18" charset="0"/>
                <a:cs typeface="Times New Roman" pitchFamily="18" charset="0"/>
              </a:rPr>
              <a:t>difficult</a:t>
            </a:r>
            <a:endParaRPr sz="2000" dirty="0">
              <a:solidFill>
                <a:prstClr val="black"/>
              </a:solidFill>
              <a:latin typeface="Times New Roman" pitchFamily="18" charset="0"/>
              <a:cs typeface="Times New Roman" pitchFamily="18" charset="0"/>
            </a:endParaRPr>
          </a:p>
        </p:txBody>
      </p:sp>
      <p:pic>
        <p:nvPicPr>
          <p:cNvPr id="216067"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transition spd="slow">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8663" y="303213"/>
            <a:ext cx="5289550" cy="523875"/>
          </a:xfrm>
          <a:prstGeom prst="rect">
            <a:avLst/>
          </a:prstGeom>
        </p:spPr>
        <p:txBody>
          <a:bodyPr wrap="none">
            <a:spAutoFit/>
          </a:bodyPr>
          <a:lstStyle/>
          <a:p>
            <a:pPr eaLnBrk="1" fontAlgn="auto" hangingPunct="1">
              <a:spcBef>
                <a:spcPts val="0"/>
              </a:spcBef>
              <a:spcAft>
                <a:spcPts val="0"/>
              </a:spcAft>
              <a:defRPr/>
            </a:pPr>
            <a:r>
              <a:rPr lang="en-US" sz="2800" dirty="0">
                <a:effectLst>
                  <a:outerShdw blurRad="38100" dist="38100" dir="2700000" algn="tl">
                    <a:srgbClr val="C0C0C0"/>
                  </a:outerShdw>
                </a:effectLst>
                <a:latin typeface="Times New Roman" pitchFamily="18" charset="0"/>
                <a:cs typeface="Times New Roman" pitchFamily="18" charset="0"/>
              </a:rPr>
              <a:t>UNGUIDED MEDIA: WIRELESS</a:t>
            </a:r>
            <a:endParaRPr lang="en-US" sz="2800" dirty="0">
              <a:latin typeface="Times New Roman" pitchFamily="18" charset="0"/>
              <a:cs typeface="Times New Roman" pitchFamily="18" charset="0"/>
            </a:endParaRPr>
          </a:p>
        </p:txBody>
      </p:sp>
      <p:sp>
        <p:nvSpPr>
          <p:cNvPr id="3" name="Rectangle 2"/>
          <p:cNvSpPr/>
          <p:nvPr/>
        </p:nvSpPr>
        <p:spPr>
          <a:xfrm>
            <a:off x="368300" y="1138238"/>
            <a:ext cx="8493125" cy="2246312"/>
          </a:xfrm>
          <a:prstGeom prst="rect">
            <a:avLst/>
          </a:prstGeom>
        </p:spPr>
        <p:txBody>
          <a:bodyPr>
            <a:spAutoFit/>
          </a:bodyPr>
          <a:lstStyle/>
          <a:p>
            <a:pPr algn="just" eaLnBrk="1" fontAlgn="auto" hangingPunct="1">
              <a:spcBef>
                <a:spcPts val="0"/>
              </a:spcBef>
              <a:spcAft>
                <a:spcPts val="0"/>
              </a:spcAft>
              <a:defRPr/>
            </a:pPr>
            <a:r>
              <a:rPr lang="en-US" sz="2000" dirty="0">
                <a:effectLst>
                  <a:outerShdw blurRad="38100" dist="38100" dir="2700000" algn="tl">
                    <a:srgbClr val="C0C0C0"/>
                  </a:outerShdw>
                </a:effectLst>
                <a:latin typeface="Times New Roman" pitchFamily="18" charset="0"/>
                <a:cs typeface="Times New Roman" pitchFamily="18" charset="0"/>
              </a:rPr>
              <a:t>Unguided media transport electromagnetic waves without using a physical conductor. This type of communication is often referred to as wireless communication.</a:t>
            </a:r>
          </a:p>
          <a:p>
            <a:pPr algn="just" eaLnBrk="1" fontAlgn="auto" hangingPunct="1">
              <a:spcBef>
                <a:spcPts val="0"/>
              </a:spcBef>
              <a:spcAft>
                <a:spcPts val="0"/>
              </a:spcAft>
              <a:defRPr/>
            </a:pPr>
            <a:endParaRPr lang="en-US" sz="2000" dirty="0">
              <a:effectLst>
                <a:outerShdw blurRad="38100" dist="38100" dir="2700000" algn="tl">
                  <a:srgbClr val="C0C0C0"/>
                </a:outerShdw>
              </a:effectLst>
              <a:latin typeface="Times New Roman" pitchFamily="18" charset="0"/>
              <a:cs typeface="Times New Roman" pitchFamily="18" charset="0"/>
            </a:endParaRPr>
          </a:p>
          <a:p>
            <a:pPr algn="just" eaLnBrk="1" fontAlgn="auto" hangingPunct="1">
              <a:spcBef>
                <a:spcPts val="0"/>
              </a:spcBef>
              <a:spcAft>
                <a:spcPts val="0"/>
              </a:spcAft>
              <a:defRPr/>
            </a:pPr>
            <a:r>
              <a:rPr lang="en-US" sz="2000" dirty="0">
                <a:latin typeface="Times New Roman" pitchFamily="18" charset="0"/>
                <a:cs typeface="Times New Roman" pitchFamily="18" charset="0"/>
              </a:rPr>
              <a:t>Electromagnetic spectrum for wireless communication</a:t>
            </a:r>
          </a:p>
          <a:p>
            <a:pPr algn="just" eaLnBrk="1" fontAlgn="auto" hangingPunct="1">
              <a:spcBef>
                <a:spcPts val="0"/>
              </a:spcBef>
              <a:spcAft>
                <a:spcPts val="0"/>
              </a:spcAft>
              <a:defRPr/>
            </a:pPr>
            <a:endParaRPr lang="en-US" sz="2000" dirty="0">
              <a:effectLst>
                <a:outerShdw blurRad="38100" dist="38100" dir="2700000" algn="tl">
                  <a:srgbClr val="C0C0C0"/>
                </a:outerShdw>
              </a:effectLst>
              <a:latin typeface="Times New Roman" pitchFamily="18" charset="0"/>
              <a:cs typeface="Times New Roman" pitchFamily="18" charset="0"/>
            </a:endParaRPr>
          </a:p>
          <a:p>
            <a:pPr algn="just" eaLnBrk="1" fontAlgn="auto" hangingPunct="1">
              <a:spcBef>
                <a:spcPts val="0"/>
              </a:spcBef>
              <a:spcAft>
                <a:spcPts val="0"/>
              </a:spcAft>
              <a:defRPr/>
            </a:pPr>
            <a:endParaRPr lang="en-US" sz="2000" dirty="0">
              <a:effectLst>
                <a:outerShdw blurRad="38100" dist="38100" dir="2700000" algn="tl">
                  <a:srgbClr val="C0C0C0"/>
                </a:outerShdw>
              </a:effectLst>
              <a:latin typeface="Times New Roman" pitchFamily="18" charset="0"/>
              <a:cs typeface="Times New Roman" pitchFamily="18" charset="0"/>
            </a:endParaRPr>
          </a:p>
        </p:txBody>
      </p:sp>
      <p:pic>
        <p:nvPicPr>
          <p:cNvPr id="217092" name="Picture 6"/>
          <p:cNvPicPr>
            <a:picLocks noChangeAspect="1" noChangeArrowheads="1"/>
          </p:cNvPicPr>
          <p:nvPr/>
        </p:nvPicPr>
        <p:blipFill>
          <a:blip r:embed="rId2"/>
          <a:srcRect/>
          <a:stretch>
            <a:fillRect/>
          </a:stretch>
        </p:blipFill>
        <p:spPr bwMode="auto">
          <a:xfrm>
            <a:off x="1636713" y="2576513"/>
            <a:ext cx="6300787" cy="2133600"/>
          </a:xfrm>
          <a:prstGeom prst="rect">
            <a:avLst/>
          </a:prstGeom>
          <a:noFill/>
          <a:ln w="9525">
            <a:noFill/>
            <a:miter lim="800000"/>
            <a:headEnd/>
            <a:tailEnd/>
          </a:ln>
        </p:spPr>
      </p:pic>
      <p:pic>
        <p:nvPicPr>
          <p:cNvPr id="217093"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4FE6D41B-B0D3-491C-B72F-B0456E120E8F}" type="slidenum">
              <a:rPr lang="en-US" altLang="en-US"/>
              <a:pPr algn="l"/>
              <a:t>17</a:t>
            </a:fld>
            <a:endParaRPr lang="en-US" altLang="en-US"/>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32778" name="Rectangle 9"/>
          <p:cNvSpPr>
            <a:spLocks noChangeArrowheads="1"/>
          </p:cNvSpPr>
          <p:nvPr/>
        </p:nvSpPr>
        <p:spPr bwMode="auto">
          <a:xfrm>
            <a:off x="228600" y="914400"/>
            <a:ext cx="8686800" cy="2246313"/>
          </a:xfrm>
          <a:prstGeom prst="rect">
            <a:avLst/>
          </a:prstGeom>
          <a:noFill/>
          <a:ln w="9525">
            <a:noFill/>
            <a:miter lim="800000"/>
            <a:headEnd/>
            <a:tailEnd/>
          </a:ln>
        </p:spPr>
        <p:txBody>
          <a:bodyPr>
            <a:spAutoFit/>
          </a:bodyPr>
          <a:lstStyle/>
          <a:p>
            <a:pPr eaLnBrk="1" hangingPunct="1"/>
            <a:r>
              <a:rPr lang="en-US" altLang="en-US" sz="2800" b="1" i="1"/>
              <a:t>In a digital transmission, the receiver clock is 0.1 percent faster than the sender clock. How many extra bits per second does the receiver receive if the data rate is 1 kbps? How many if the data rate is 1 Mbps?</a:t>
            </a:r>
          </a:p>
        </p:txBody>
      </p:sp>
      <p:sp>
        <p:nvSpPr>
          <p:cNvPr id="32779" name="Rectangle 10"/>
          <p:cNvSpPr>
            <a:spLocks noChangeArrowheads="1"/>
          </p:cNvSpPr>
          <p:nvPr/>
        </p:nvSpPr>
        <p:spPr bwMode="auto">
          <a:xfrm>
            <a:off x="228600" y="2743200"/>
            <a:ext cx="8686800" cy="1373188"/>
          </a:xfrm>
          <a:prstGeom prst="rect">
            <a:avLst/>
          </a:prstGeom>
          <a:noFill/>
          <a:ln w="9525">
            <a:noFill/>
            <a:miter lim="800000"/>
            <a:headEnd/>
            <a:tailEnd/>
          </a:ln>
        </p:spPr>
        <p:txBody>
          <a:bodyPr>
            <a:spAutoFit/>
          </a:bodyPr>
          <a:lstStyle/>
          <a:p>
            <a:pPr algn="just" eaLnBrk="1" hangingPunct="1"/>
            <a:endParaRPr lang="en-US" altLang="en-US" sz="2800" b="1" i="1">
              <a:solidFill>
                <a:schemeClr val="hlink"/>
              </a:solidFill>
            </a:endParaRPr>
          </a:p>
          <a:p>
            <a:pPr algn="just" eaLnBrk="1" hangingPunct="1"/>
            <a:r>
              <a:rPr lang="en-US" altLang="en-US" sz="2800" b="1" i="1">
                <a:latin typeface="Times" pitchFamily="1" charset="0"/>
              </a:rPr>
              <a:t>At 1 kbps, the receiver receives 1001 bps instead of 1000 bps.</a:t>
            </a:r>
          </a:p>
        </p:txBody>
      </p:sp>
      <p:sp>
        <p:nvSpPr>
          <p:cNvPr id="32780" name="Text Box 11"/>
          <p:cNvSpPr txBox="1">
            <a:spLocks noChangeArrowheads="1"/>
          </p:cNvSpPr>
          <p:nvPr/>
        </p:nvSpPr>
        <p:spPr bwMode="auto">
          <a:xfrm>
            <a:off x="1143000" y="0"/>
            <a:ext cx="2284413" cy="579438"/>
          </a:xfrm>
          <a:prstGeom prst="rect">
            <a:avLst/>
          </a:prstGeom>
          <a:noFill/>
          <a:ln w="9525">
            <a:noFill/>
            <a:miter lim="800000"/>
            <a:headEnd/>
            <a:tailEnd/>
          </a:ln>
        </p:spPr>
        <p:txBody>
          <a:bodyPr wrap="none">
            <a:spAutoFit/>
          </a:bodyPr>
          <a:lstStyle/>
          <a:p>
            <a:pPr eaLnBrk="1" hangingPunct="1"/>
            <a:r>
              <a:rPr lang="en-US" altLang="en-US" sz="3200" b="1" i="1">
                <a:solidFill>
                  <a:schemeClr val="hlink"/>
                </a:solidFill>
              </a:rPr>
              <a:t>Example 4.3</a:t>
            </a:r>
          </a:p>
        </p:txBody>
      </p:sp>
      <p:pic>
        <p:nvPicPr>
          <p:cNvPr id="32781" name="Picture 13"/>
          <p:cNvPicPr>
            <a:picLocks noChangeAspect="1" noChangeArrowheads="1"/>
          </p:cNvPicPr>
          <p:nvPr/>
        </p:nvPicPr>
        <p:blipFill>
          <a:blip r:embed="rId3"/>
          <a:srcRect/>
          <a:stretch>
            <a:fillRect/>
          </a:stretch>
        </p:blipFill>
        <p:spPr bwMode="auto">
          <a:xfrm>
            <a:off x="1300163" y="4083050"/>
            <a:ext cx="6542087" cy="341313"/>
          </a:xfrm>
          <a:prstGeom prst="rect">
            <a:avLst/>
          </a:prstGeom>
          <a:noFill/>
          <a:ln w="57150" cmpd="thickThin">
            <a:solidFill>
              <a:schemeClr val="folHlink"/>
            </a:solidFill>
            <a:miter lim="800000"/>
            <a:headEnd/>
            <a:tailEnd/>
          </a:ln>
        </p:spPr>
      </p:pic>
      <p:sp>
        <p:nvSpPr>
          <p:cNvPr id="32782" name="Rectangle 14"/>
          <p:cNvSpPr>
            <a:spLocks noChangeArrowheads="1"/>
          </p:cNvSpPr>
          <p:nvPr/>
        </p:nvSpPr>
        <p:spPr bwMode="auto">
          <a:xfrm>
            <a:off x="304800" y="4692650"/>
            <a:ext cx="8686800" cy="946150"/>
          </a:xfrm>
          <a:prstGeom prst="rect">
            <a:avLst/>
          </a:prstGeom>
          <a:noFill/>
          <a:ln w="9525">
            <a:noFill/>
            <a:miter lim="800000"/>
            <a:headEnd/>
            <a:tailEnd/>
          </a:ln>
        </p:spPr>
        <p:txBody>
          <a:bodyPr>
            <a:spAutoFit/>
          </a:bodyPr>
          <a:lstStyle/>
          <a:p>
            <a:pPr algn="just" eaLnBrk="1" hangingPunct="1"/>
            <a:r>
              <a:rPr lang="en-US" altLang="en-US" sz="2800" b="1" i="1"/>
              <a:t>At 1 Mbps, the receiver receives 1,001,000 bps instead of 1,000,000 bps.</a:t>
            </a:r>
          </a:p>
        </p:txBody>
      </p:sp>
      <p:pic>
        <p:nvPicPr>
          <p:cNvPr id="32783" name="Picture 16"/>
          <p:cNvPicPr>
            <a:picLocks noChangeAspect="1" noChangeArrowheads="1"/>
          </p:cNvPicPr>
          <p:nvPr/>
        </p:nvPicPr>
        <p:blipFill>
          <a:blip r:embed="rId4"/>
          <a:srcRect/>
          <a:stretch>
            <a:fillRect/>
          </a:stretch>
        </p:blipFill>
        <p:spPr bwMode="auto">
          <a:xfrm>
            <a:off x="579438" y="5865813"/>
            <a:ext cx="7983537" cy="306387"/>
          </a:xfrm>
          <a:prstGeom prst="rect">
            <a:avLst/>
          </a:prstGeom>
          <a:noFill/>
          <a:ln w="57150" cmpd="thickThin">
            <a:solidFill>
              <a:schemeClr val="folHlink"/>
            </a:solidFill>
            <a:miter lim="800000"/>
            <a:headEnd/>
            <a:tailEnd/>
          </a:ln>
        </p:spPr>
      </p:pic>
      <p:pic>
        <p:nvPicPr>
          <p:cNvPr id="32784" name="Picture 6" descr="download.png"/>
          <p:cNvPicPr>
            <a:picLocks noChangeAspect="1"/>
          </p:cNvPicPr>
          <p:nvPr/>
        </p:nvPicPr>
        <p:blipFill>
          <a:blip r:embed="rId5"/>
          <a:srcRect/>
          <a:stretch>
            <a:fillRect/>
          </a:stretch>
        </p:blipFill>
        <p:spPr bwMode="auto">
          <a:xfrm>
            <a:off x="5867400" y="0"/>
            <a:ext cx="933450" cy="531813"/>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
          <p:cNvSpPr>
            <a:spLocks noChangeArrowheads="1"/>
          </p:cNvSpPr>
          <p:nvPr/>
        </p:nvSpPr>
        <p:spPr bwMode="auto">
          <a:xfrm>
            <a:off x="392113" y="315913"/>
            <a:ext cx="2170112" cy="646112"/>
          </a:xfrm>
          <a:prstGeom prst="rect">
            <a:avLst/>
          </a:prstGeom>
          <a:noFill/>
          <a:ln w="9525">
            <a:noFill/>
            <a:miter lim="800000"/>
            <a:headEnd/>
            <a:tailEnd/>
          </a:ln>
        </p:spPr>
        <p:txBody>
          <a:bodyPr wrap="none">
            <a:spAutoFit/>
          </a:bodyPr>
          <a:lstStyle/>
          <a:p>
            <a:pPr eaLnBrk="1" hangingPunct="1"/>
            <a:endParaRPr lang="en-US" altLang="en-US" i="1">
              <a:latin typeface="Times New Roman" pitchFamily="18" charset="0"/>
            </a:endParaRPr>
          </a:p>
          <a:p>
            <a:pPr eaLnBrk="1" hangingPunct="1"/>
            <a:r>
              <a:rPr lang="en-US" altLang="en-US" i="1">
                <a:latin typeface="Times New Roman" pitchFamily="18" charset="0"/>
              </a:rPr>
              <a:t>Propagation methods</a:t>
            </a:r>
            <a:endParaRPr lang="en-US" altLang="en-US">
              <a:latin typeface="Calibri" pitchFamily="34" charset="0"/>
            </a:endParaRPr>
          </a:p>
        </p:txBody>
      </p:sp>
      <p:pic>
        <p:nvPicPr>
          <p:cNvPr id="218115" name="Picture 6"/>
          <p:cNvPicPr>
            <a:picLocks noChangeAspect="1" noChangeArrowheads="1"/>
          </p:cNvPicPr>
          <p:nvPr/>
        </p:nvPicPr>
        <p:blipFill>
          <a:blip r:embed="rId2"/>
          <a:srcRect/>
          <a:stretch>
            <a:fillRect/>
          </a:stretch>
        </p:blipFill>
        <p:spPr bwMode="auto">
          <a:xfrm>
            <a:off x="1346200" y="960438"/>
            <a:ext cx="6376988" cy="3568700"/>
          </a:xfrm>
          <a:prstGeom prst="rect">
            <a:avLst/>
          </a:prstGeom>
          <a:noFill/>
          <a:ln w="9525">
            <a:noFill/>
            <a:miter lim="800000"/>
            <a:headEnd/>
            <a:tailEnd/>
          </a:ln>
        </p:spPr>
      </p:pic>
      <p:pic>
        <p:nvPicPr>
          <p:cNvPr id="218116"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1"/>
          <p:cNvSpPr>
            <a:spLocks noChangeArrowheads="1"/>
          </p:cNvSpPr>
          <p:nvPr/>
        </p:nvSpPr>
        <p:spPr bwMode="auto">
          <a:xfrm>
            <a:off x="342900" y="358775"/>
            <a:ext cx="762000" cy="369888"/>
          </a:xfrm>
          <a:prstGeom prst="rect">
            <a:avLst/>
          </a:prstGeom>
          <a:noFill/>
          <a:ln w="9525">
            <a:noFill/>
            <a:miter lim="800000"/>
            <a:headEnd/>
            <a:tailEnd/>
          </a:ln>
        </p:spPr>
        <p:txBody>
          <a:bodyPr wrap="none">
            <a:spAutoFit/>
          </a:bodyPr>
          <a:lstStyle/>
          <a:p>
            <a:pPr eaLnBrk="1" hangingPunct="1"/>
            <a:r>
              <a:rPr lang="en-US" altLang="en-US" i="1">
                <a:latin typeface="Times New Roman" pitchFamily="18" charset="0"/>
              </a:rPr>
              <a:t>Bands</a:t>
            </a:r>
          </a:p>
        </p:txBody>
      </p:sp>
      <p:pic>
        <p:nvPicPr>
          <p:cNvPr id="219139" name="Picture 4"/>
          <p:cNvPicPr>
            <a:picLocks noChangeAspect="1" noChangeArrowheads="1"/>
          </p:cNvPicPr>
          <p:nvPr/>
        </p:nvPicPr>
        <p:blipFill>
          <a:blip r:embed="rId2"/>
          <a:srcRect/>
          <a:stretch>
            <a:fillRect/>
          </a:stretch>
        </p:blipFill>
        <p:spPr bwMode="auto">
          <a:xfrm>
            <a:off x="514350" y="1201738"/>
            <a:ext cx="5848350" cy="4741862"/>
          </a:xfrm>
          <a:prstGeom prst="rect">
            <a:avLst/>
          </a:prstGeom>
          <a:noFill/>
          <a:ln w="9525">
            <a:noFill/>
            <a:miter lim="800000"/>
            <a:headEnd/>
            <a:tailEnd/>
          </a:ln>
        </p:spPr>
      </p:pic>
      <p:pic>
        <p:nvPicPr>
          <p:cNvPr id="219140" name="Picture 6" descr="download.png"/>
          <p:cNvPicPr>
            <a:picLocks noChangeAspect="1"/>
          </p:cNvPicPr>
          <p:nvPr/>
        </p:nvPicPr>
        <p:blipFill>
          <a:blip r:embed="rId3"/>
          <a:srcRect/>
          <a:stretch>
            <a:fillRect/>
          </a:stretch>
        </p:blipFill>
        <p:spPr bwMode="auto">
          <a:xfrm>
            <a:off x="6096000" y="304800"/>
            <a:ext cx="933450" cy="531813"/>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1"/>
          <p:cNvSpPr>
            <a:spLocks noChangeArrowheads="1"/>
          </p:cNvSpPr>
          <p:nvPr/>
        </p:nvSpPr>
        <p:spPr bwMode="auto">
          <a:xfrm>
            <a:off x="3225800" y="301625"/>
            <a:ext cx="2817813" cy="369888"/>
          </a:xfrm>
          <a:prstGeom prst="rect">
            <a:avLst/>
          </a:prstGeom>
          <a:noFill/>
          <a:ln w="9525">
            <a:noFill/>
            <a:miter lim="800000"/>
            <a:headEnd/>
            <a:tailEnd/>
          </a:ln>
        </p:spPr>
        <p:txBody>
          <a:bodyPr wrap="none">
            <a:spAutoFit/>
          </a:bodyPr>
          <a:lstStyle/>
          <a:p>
            <a:pPr eaLnBrk="1" hangingPunct="1"/>
            <a:r>
              <a:rPr lang="en-US" altLang="en-US" i="1">
                <a:latin typeface="Times New Roman" pitchFamily="18" charset="0"/>
              </a:rPr>
              <a:t>Wireless transmission waves</a:t>
            </a:r>
          </a:p>
        </p:txBody>
      </p:sp>
      <p:pic>
        <p:nvPicPr>
          <p:cNvPr id="220163" name="Picture 6"/>
          <p:cNvPicPr>
            <a:picLocks noChangeAspect="1" noChangeArrowheads="1"/>
          </p:cNvPicPr>
          <p:nvPr/>
        </p:nvPicPr>
        <p:blipFill>
          <a:blip r:embed="rId2"/>
          <a:srcRect/>
          <a:stretch>
            <a:fillRect/>
          </a:stretch>
        </p:blipFill>
        <p:spPr bwMode="auto">
          <a:xfrm>
            <a:off x="1539875" y="1257300"/>
            <a:ext cx="6178550" cy="2771775"/>
          </a:xfrm>
          <a:prstGeom prst="rect">
            <a:avLst/>
          </a:prstGeom>
          <a:noFill/>
          <a:ln w="9525">
            <a:noFill/>
            <a:miter lim="800000"/>
            <a:headEnd/>
            <a:tailEnd/>
          </a:ln>
        </p:spPr>
      </p:pic>
      <p:pic>
        <p:nvPicPr>
          <p:cNvPr id="220164" name="Picture 6" descr="download.png"/>
          <p:cNvPicPr>
            <a:picLocks noChangeAspect="1"/>
          </p:cNvPicPr>
          <p:nvPr/>
        </p:nvPicPr>
        <p:blipFill>
          <a:blip r:embed="rId3"/>
          <a:srcRect/>
          <a:stretch>
            <a:fillRect/>
          </a:stretch>
        </p:blipFill>
        <p:spPr bwMode="auto">
          <a:xfrm>
            <a:off x="990600" y="381000"/>
            <a:ext cx="933450" cy="531813"/>
          </a:xfrm>
          <a:prstGeom prst="rect">
            <a:avLst/>
          </a:prstGeom>
          <a:noFill/>
          <a:ln w="9525">
            <a:noFill/>
            <a:miter lim="800000"/>
            <a:headEnd/>
            <a:tailEnd/>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1"/>
          <p:cNvSpPr>
            <a:spLocks noChangeArrowheads="1"/>
          </p:cNvSpPr>
          <p:nvPr/>
        </p:nvSpPr>
        <p:spPr bwMode="auto">
          <a:xfrm>
            <a:off x="431800" y="528638"/>
            <a:ext cx="8355013" cy="2246312"/>
          </a:xfrm>
          <a:prstGeom prst="rect">
            <a:avLst/>
          </a:prstGeom>
          <a:noFill/>
          <a:ln w="9525">
            <a:noFill/>
            <a:miter lim="800000"/>
            <a:headEnd/>
            <a:tailEnd/>
          </a:ln>
        </p:spPr>
        <p:txBody>
          <a:bodyPr>
            <a:spAutoFit/>
          </a:bodyPr>
          <a:lstStyle/>
          <a:p>
            <a:pPr algn="just" eaLnBrk="1" hangingPunct="1"/>
            <a:r>
              <a:rPr lang="en-US" altLang="en-US" sz="2000">
                <a:latin typeface="Times New Roman" pitchFamily="18" charset="0"/>
                <a:cs typeface="Times New Roman" pitchFamily="18" charset="0"/>
              </a:rPr>
              <a:t>Radio waves are used for multicast communications, such as radio and television, and paging systems. </a:t>
            </a:r>
          </a:p>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They can penetrate through walls.</a:t>
            </a:r>
          </a:p>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Highly regulated. Use omni directional antennas</a:t>
            </a:r>
          </a:p>
          <a:p>
            <a:pPr algn="just" eaLnBrk="1" hangingPunct="1"/>
            <a:endParaRPr lang="en-US" altLang="en-US" sz="2000">
              <a:latin typeface="Times New Roman" pitchFamily="18" charset="0"/>
              <a:cs typeface="Times New Roman" pitchFamily="18" charset="0"/>
            </a:endParaRPr>
          </a:p>
        </p:txBody>
      </p:sp>
      <p:pic>
        <p:nvPicPr>
          <p:cNvPr id="221187" name="Picture 6"/>
          <p:cNvPicPr>
            <a:picLocks noChangeAspect="1" noChangeArrowheads="1"/>
          </p:cNvPicPr>
          <p:nvPr/>
        </p:nvPicPr>
        <p:blipFill>
          <a:blip r:embed="rId2"/>
          <a:srcRect/>
          <a:stretch>
            <a:fillRect/>
          </a:stretch>
        </p:blipFill>
        <p:spPr bwMode="auto">
          <a:xfrm>
            <a:off x="3103563" y="2540000"/>
            <a:ext cx="2447925" cy="3675063"/>
          </a:xfrm>
          <a:prstGeom prst="rect">
            <a:avLst/>
          </a:prstGeom>
          <a:noFill/>
          <a:ln w="9525">
            <a:noFill/>
            <a:miter lim="800000"/>
            <a:headEnd/>
            <a:tailEnd/>
          </a:ln>
        </p:spPr>
      </p:pic>
      <p:pic>
        <p:nvPicPr>
          <p:cNvPr id="221188" name="Picture 6" descr="download.png"/>
          <p:cNvPicPr>
            <a:picLocks noChangeAspect="1"/>
          </p:cNvPicPr>
          <p:nvPr/>
        </p:nvPicPr>
        <p:blipFill>
          <a:blip r:embed="rId3"/>
          <a:srcRect/>
          <a:stretch>
            <a:fillRect/>
          </a:stretch>
        </p:blipFill>
        <p:spPr bwMode="auto">
          <a:xfrm>
            <a:off x="6096000" y="304800"/>
            <a:ext cx="914400" cy="304800"/>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1"/>
          <p:cNvSpPr>
            <a:spLocks noChangeArrowheads="1"/>
          </p:cNvSpPr>
          <p:nvPr/>
        </p:nvSpPr>
        <p:spPr bwMode="auto">
          <a:xfrm>
            <a:off x="454025" y="508000"/>
            <a:ext cx="8289925" cy="2862263"/>
          </a:xfrm>
          <a:prstGeom prst="rect">
            <a:avLst/>
          </a:prstGeom>
          <a:noFill/>
          <a:ln w="9525">
            <a:noFill/>
            <a:miter lim="800000"/>
            <a:headEnd/>
            <a:tailEnd/>
          </a:ln>
        </p:spPr>
        <p:txBody>
          <a:bodyPr>
            <a:spAutoFit/>
          </a:bodyPr>
          <a:lstStyle/>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Microwaves are used for unicast communication such as cellular telephones, satellite networks, and wireless LANs.</a:t>
            </a:r>
          </a:p>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Higher frequency ranges cannot penetrate walls.</a:t>
            </a:r>
          </a:p>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Use directional antennas - point to point line of sight communications</a:t>
            </a:r>
          </a:p>
          <a:p>
            <a:pPr algn="just" eaLnBrk="1" hangingPunct="1"/>
            <a:endParaRPr lang="en-US" altLang="en-US" sz="2000">
              <a:latin typeface="Times New Roman" pitchFamily="18" charset="0"/>
              <a:cs typeface="Times New Roman" pitchFamily="18" charset="0"/>
            </a:endParaRPr>
          </a:p>
          <a:p>
            <a:pPr algn="just" eaLnBrk="1" hangingPunct="1"/>
            <a:endParaRPr lang="en-US" altLang="en-US" sz="2000">
              <a:latin typeface="Times New Roman" pitchFamily="18" charset="0"/>
              <a:cs typeface="Times New Roman" pitchFamily="18" charset="0"/>
            </a:endParaRPr>
          </a:p>
        </p:txBody>
      </p:sp>
      <p:pic>
        <p:nvPicPr>
          <p:cNvPr id="222211" name="Picture 6"/>
          <p:cNvPicPr>
            <a:picLocks noChangeAspect="1" noChangeArrowheads="1"/>
          </p:cNvPicPr>
          <p:nvPr/>
        </p:nvPicPr>
        <p:blipFill>
          <a:blip r:embed="rId2"/>
          <a:srcRect/>
          <a:stretch>
            <a:fillRect/>
          </a:stretch>
        </p:blipFill>
        <p:spPr bwMode="auto">
          <a:xfrm>
            <a:off x="1790700" y="2836863"/>
            <a:ext cx="5546725" cy="3511550"/>
          </a:xfrm>
          <a:prstGeom prst="rect">
            <a:avLst/>
          </a:prstGeom>
          <a:noFill/>
          <a:ln w="9525">
            <a:noFill/>
            <a:miter lim="800000"/>
            <a:headEnd/>
            <a:tailEnd/>
          </a:ln>
        </p:spPr>
      </p:pic>
      <p:pic>
        <p:nvPicPr>
          <p:cNvPr id="222212" name="Picture 6" descr="download.png"/>
          <p:cNvPicPr>
            <a:picLocks noChangeAspect="1"/>
          </p:cNvPicPr>
          <p:nvPr/>
        </p:nvPicPr>
        <p:blipFill>
          <a:blip r:embed="rId3"/>
          <a:srcRect/>
          <a:stretch>
            <a:fillRect/>
          </a:stretch>
        </p:blipFill>
        <p:spPr bwMode="auto">
          <a:xfrm>
            <a:off x="6096000" y="304800"/>
            <a:ext cx="933450" cy="531813"/>
          </a:xfrm>
          <a:prstGeom prst="rect">
            <a:avLst/>
          </a:prstGeom>
          <a:noFill/>
          <a:ln w="9525">
            <a:noFill/>
            <a:miter lim="800000"/>
            <a:headEnd/>
            <a:tailEnd/>
          </a:ln>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
          <p:cNvSpPr>
            <a:spLocks noChangeArrowheads="1"/>
          </p:cNvSpPr>
          <p:nvPr/>
        </p:nvSpPr>
        <p:spPr bwMode="auto">
          <a:xfrm>
            <a:off x="496888" y="561975"/>
            <a:ext cx="8397875" cy="1323975"/>
          </a:xfrm>
          <a:prstGeom prst="rect">
            <a:avLst/>
          </a:prstGeom>
          <a:noFill/>
          <a:ln w="9525">
            <a:noFill/>
            <a:miter lim="800000"/>
            <a:headEnd/>
            <a:tailEnd/>
          </a:ln>
        </p:spPr>
        <p:txBody>
          <a:bodyPr>
            <a:spAutoFit/>
          </a:bodyPr>
          <a:lstStyle/>
          <a:p>
            <a:pPr algn="just" eaLnBrk="1" hangingPunct="1"/>
            <a:endParaRPr lang="en-US" altLang="en-US" sz="2000">
              <a:latin typeface="Times New Roman" pitchFamily="18" charset="0"/>
              <a:cs typeface="Times New Roman" pitchFamily="18" charset="0"/>
            </a:endParaRPr>
          </a:p>
          <a:p>
            <a:pPr algn="just" eaLnBrk="1" hangingPunct="1"/>
            <a:r>
              <a:rPr lang="en-US" altLang="en-US" sz="2000">
                <a:latin typeface="Times New Roman" pitchFamily="18" charset="0"/>
                <a:cs typeface="Times New Roman" pitchFamily="18" charset="0"/>
              </a:rPr>
              <a:t>Infrared signals can be used for short-range communication in a closed area using line-of-sight propagation.</a:t>
            </a:r>
          </a:p>
          <a:p>
            <a:pPr algn="just" eaLnBrk="1" hangingPunct="1"/>
            <a:endParaRPr lang="en-US" altLang="en-US" sz="2000">
              <a:latin typeface="Times New Roman" pitchFamily="18" charset="0"/>
              <a:cs typeface="Times New Roman" pitchFamily="18" charset="0"/>
            </a:endParaRPr>
          </a:p>
        </p:txBody>
      </p:sp>
      <p:sp>
        <p:nvSpPr>
          <p:cNvPr id="223235" name="Rectangle 2"/>
          <p:cNvSpPr>
            <a:spLocks noChangeArrowheads="1"/>
          </p:cNvSpPr>
          <p:nvPr/>
        </p:nvSpPr>
        <p:spPr bwMode="auto">
          <a:xfrm>
            <a:off x="582613" y="1358900"/>
            <a:ext cx="3011487" cy="954088"/>
          </a:xfrm>
          <a:prstGeom prst="rect">
            <a:avLst/>
          </a:prstGeom>
          <a:noFill/>
          <a:ln w="9525">
            <a:noFill/>
            <a:miter lim="800000"/>
            <a:headEnd/>
            <a:tailEnd/>
          </a:ln>
        </p:spPr>
        <p:txBody>
          <a:bodyPr wrap="none">
            <a:spAutoFit/>
          </a:bodyPr>
          <a:lstStyle/>
          <a:p>
            <a:pPr algn="ctr" eaLnBrk="1" hangingPunct="1"/>
            <a:endParaRPr lang="en-US" altLang="en-US" sz="2800" b="1">
              <a:latin typeface="Times New Roman" pitchFamily="18" charset="0"/>
              <a:cs typeface="Times New Roman" pitchFamily="18" charset="0"/>
            </a:endParaRPr>
          </a:p>
          <a:p>
            <a:pPr algn="ctr" eaLnBrk="1" hangingPunct="1"/>
            <a:r>
              <a:rPr lang="en-US" altLang="en-US" sz="2800" b="1">
                <a:latin typeface="Times New Roman" pitchFamily="18" charset="0"/>
                <a:cs typeface="Times New Roman" pitchFamily="18" charset="0"/>
              </a:rPr>
              <a:t>Wireless Channels</a:t>
            </a:r>
          </a:p>
        </p:txBody>
      </p:sp>
      <p:sp>
        <p:nvSpPr>
          <p:cNvPr id="223236" name="Rectangle 3"/>
          <p:cNvSpPr>
            <a:spLocks noChangeArrowheads="1"/>
          </p:cNvSpPr>
          <p:nvPr/>
        </p:nvSpPr>
        <p:spPr bwMode="auto">
          <a:xfrm>
            <a:off x="688975" y="1963738"/>
            <a:ext cx="7980363" cy="2586037"/>
          </a:xfrm>
          <a:prstGeom prst="rect">
            <a:avLst/>
          </a:prstGeom>
          <a:noFill/>
          <a:ln w="9525">
            <a:noFill/>
            <a:miter lim="800000"/>
            <a:headEnd/>
            <a:tailEnd/>
          </a:ln>
        </p:spPr>
        <p:txBody>
          <a:bodyPr>
            <a:spAutoFit/>
          </a:bodyPr>
          <a:lstStyle/>
          <a:p>
            <a:pPr algn="just" eaLnBrk="1" hangingPunct="1">
              <a:lnSpc>
                <a:spcPct val="90000"/>
              </a:lnSpc>
            </a:pPr>
            <a:endParaRPr lang="en-US" altLang="en-US" sz="2000">
              <a:latin typeface="Times New Roman" pitchFamily="18" charset="0"/>
              <a:cs typeface="Times New Roman" pitchFamily="18" charset="0"/>
            </a:endParaRPr>
          </a:p>
          <a:p>
            <a:pPr algn="just" eaLnBrk="1" hangingPunct="1">
              <a:lnSpc>
                <a:spcPct val="90000"/>
              </a:lnSpc>
            </a:pPr>
            <a:r>
              <a:rPr lang="en-US" altLang="en-US" sz="2000">
                <a:latin typeface="Times New Roman" pitchFamily="18" charset="0"/>
                <a:cs typeface="Times New Roman" pitchFamily="18" charset="0"/>
              </a:rPr>
              <a:t>Are subject to a lot more errors than guided media channels.</a:t>
            </a:r>
          </a:p>
          <a:p>
            <a:pPr algn="just" eaLnBrk="1" hangingPunct="1">
              <a:lnSpc>
                <a:spcPct val="90000"/>
              </a:lnSpc>
            </a:pPr>
            <a:endParaRPr lang="en-US" altLang="en-US" sz="2000">
              <a:latin typeface="Times New Roman" pitchFamily="18" charset="0"/>
              <a:cs typeface="Times New Roman" pitchFamily="18" charset="0"/>
            </a:endParaRPr>
          </a:p>
          <a:p>
            <a:pPr algn="just" eaLnBrk="1" hangingPunct="1">
              <a:lnSpc>
                <a:spcPct val="90000"/>
              </a:lnSpc>
            </a:pPr>
            <a:r>
              <a:rPr lang="en-US" altLang="en-US" sz="2000">
                <a:latin typeface="Times New Roman" pitchFamily="18" charset="0"/>
                <a:cs typeface="Times New Roman" pitchFamily="18" charset="0"/>
              </a:rPr>
              <a:t>Interference is one cause for errors, can be circumvented with high SNR.</a:t>
            </a:r>
          </a:p>
          <a:p>
            <a:pPr algn="just" eaLnBrk="1" hangingPunct="1">
              <a:lnSpc>
                <a:spcPct val="90000"/>
              </a:lnSpc>
            </a:pPr>
            <a:endParaRPr lang="en-US" altLang="en-US" sz="2000">
              <a:latin typeface="Times New Roman" pitchFamily="18" charset="0"/>
              <a:cs typeface="Times New Roman" pitchFamily="18" charset="0"/>
            </a:endParaRPr>
          </a:p>
          <a:p>
            <a:pPr algn="just" eaLnBrk="1" hangingPunct="1">
              <a:lnSpc>
                <a:spcPct val="90000"/>
              </a:lnSpc>
            </a:pPr>
            <a:r>
              <a:rPr lang="en-US" altLang="en-US" sz="2000">
                <a:latin typeface="Times New Roman" pitchFamily="18" charset="0"/>
                <a:cs typeface="Times New Roman" pitchFamily="18" charset="0"/>
              </a:rPr>
              <a:t>The higher the SNR the less capacity is available for transmission due to the broadcast nature of the channel.</a:t>
            </a:r>
          </a:p>
          <a:p>
            <a:pPr algn="just" eaLnBrk="1" hangingPunct="1">
              <a:lnSpc>
                <a:spcPct val="90000"/>
              </a:lnSpc>
            </a:pPr>
            <a:endParaRPr lang="en-US" altLang="en-US" sz="2000">
              <a:latin typeface="Times New Roman" pitchFamily="18" charset="0"/>
              <a:cs typeface="Times New Roman" pitchFamily="18" charset="0"/>
            </a:endParaRPr>
          </a:p>
          <a:p>
            <a:pPr algn="just" eaLnBrk="1" hangingPunct="1">
              <a:lnSpc>
                <a:spcPct val="90000"/>
              </a:lnSpc>
            </a:pPr>
            <a:r>
              <a:rPr lang="en-US" altLang="en-US" sz="2000">
                <a:latin typeface="Times New Roman" pitchFamily="18" charset="0"/>
                <a:cs typeface="Times New Roman" pitchFamily="18" charset="0"/>
              </a:rPr>
              <a:t>Channel also subject to fading and no coverage holes.</a:t>
            </a:r>
          </a:p>
        </p:txBody>
      </p:sp>
      <p:pic>
        <p:nvPicPr>
          <p:cNvPr id="223237" name="Picture 6" descr="download.png"/>
          <p:cNvPicPr>
            <a:picLocks noChangeAspect="1"/>
          </p:cNvPicPr>
          <p:nvPr/>
        </p:nvPicPr>
        <p:blipFill>
          <a:blip r:embed="rId2"/>
          <a:srcRect/>
          <a:stretch>
            <a:fillRect/>
          </a:stretch>
        </p:blipFill>
        <p:spPr bwMode="auto">
          <a:xfrm>
            <a:off x="6096000" y="304800"/>
            <a:ext cx="933450" cy="53181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F95BDB6F-5A8F-43C5-89D5-EFA38B6C69A4}" type="slidenum">
              <a:rPr lang="en-US" altLang="en-US"/>
              <a:pPr algn="l"/>
              <a:t>18</a:t>
            </a:fld>
            <a:endParaRPr lang="en-US" altLang="en-US"/>
          </a:p>
        </p:txBody>
      </p:sp>
      <p:sp>
        <p:nvSpPr>
          <p:cNvPr id="34819" name="Rectangle 2"/>
          <p:cNvSpPr>
            <a:spLocks noGrp="1" noChangeArrowheads="1"/>
          </p:cNvSpPr>
          <p:nvPr>
            <p:ph type="title"/>
          </p:nvPr>
        </p:nvSpPr>
        <p:spPr>
          <a:xfrm>
            <a:off x="685800" y="609600"/>
            <a:ext cx="7772400" cy="1143000"/>
          </a:xfrm>
        </p:spPr>
        <p:txBody>
          <a:bodyPr anchor="t"/>
          <a:lstStyle/>
          <a:p>
            <a:pPr eaLnBrk="1" hangingPunct="1"/>
            <a:r>
              <a:rPr lang="en-US" altLang="en-US"/>
              <a:t>Line encoding characteristics</a:t>
            </a:r>
          </a:p>
        </p:txBody>
      </p:sp>
      <p:sp>
        <p:nvSpPr>
          <p:cNvPr id="34820" name="Rectangle 3"/>
          <p:cNvSpPr>
            <a:spLocks noGrp="1" noChangeArrowheads="1"/>
          </p:cNvSpPr>
          <p:nvPr>
            <p:ph type="body" idx="1"/>
          </p:nvPr>
        </p:nvSpPr>
        <p:spPr>
          <a:xfrm>
            <a:off x="685800" y="1981200"/>
            <a:ext cx="7772400" cy="4114800"/>
          </a:xfrm>
        </p:spPr>
        <p:txBody>
          <a:bodyPr/>
          <a:lstStyle/>
          <a:p>
            <a:pPr algn="just" eaLnBrk="1" hangingPunct="1"/>
            <a:r>
              <a:rPr lang="en-US" altLang="en-US"/>
              <a:t>Error detection - errors occur during transmission due to line impairments.</a:t>
            </a:r>
          </a:p>
          <a:p>
            <a:pPr algn="just" eaLnBrk="1" hangingPunct="1"/>
            <a:r>
              <a:rPr lang="en-US" altLang="en-US"/>
              <a:t>Some codes are constructed such that when an error occurs it can be detected. </a:t>
            </a:r>
          </a:p>
        </p:txBody>
      </p:sp>
      <p:pic>
        <p:nvPicPr>
          <p:cNvPr id="34821"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675D969E-691B-42BC-8BFC-EF37644DE1A8}" type="slidenum">
              <a:rPr lang="en-US" altLang="en-US"/>
              <a:pPr algn="l"/>
              <a:t>19</a:t>
            </a:fld>
            <a:endParaRPr lang="en-US" altLang="en-US"/>
          </a:p>
        </p:txBody>
      </p:sp>
      <p:sp>
        <p:nvSpPr>
          <p:cNvPr id="36867" name="Rectangle 2"/>
          <p:cNvSpPr>
            <a:spLocks noGrp="1" noChangeArrowheads="1"/>
          </p:cNvSpPr>
          <p:nvPr>
            <p:ph type="title"/>
          </p:nvPr>
        </p:nvSpPr>
        <p:spPr>
          <a:xfrm>
            <a:off x="685800" y="609600"/>
            <a:ext cx="7772400" cy="1143000"/>
          </a:xfrm>
        </p:spPr>
        <p:txBody>
          <a:bodyPr anchor="t"/>
          <a:lstStyle/>
          <a:p>
            <a:pPr eaLnBrk="1" hangingPunct="1"/>
            <a:r>
              <a:rPr lang="en-US" altLang="en-US"/>
              <a:t>Line encoding characteristics</a:t>
            </a:r>
          </a:p>
        </p:txBody>
      </p:sp>
      <p:sp>
        <p:nvSpPr>
          <p:cNvPr id="36868" name="Rectangle 3"/>
          <p:cNvSpPr>
            <a:spLocks noGrp="1" noChangeArrowheads="1"/>
          </p:cNvSpPr>
          <p:nvPr>
            <p:ph type="body" idx="1"/>
          </p:nvPr>
        </p:nvSpPr>
        <p:spPr>
          <a:xfrm>
            <a:off x="685800" y="1981200"/>
            <a:ext cx="7772400" cy="4114800"/>
          </a:xfrm>
        </p:spPr>
        <p:txBody>
          <a:bodyPr/>
          <a:lstStyle/>
          <a:p>
            <a:pPr algn="just" eaLnBrk="1" hangingPunct="1"/>
            <a:r>
              <a:rPr lang="en-US" altLang="en-US"/>
              <a:t>Noise and interference - there are line encoding techniques that make the transmitted signal “immune” to noise and interference.</a:t>
            </a:r>
          </a:p>
          <a:p>
            <a:pPr algn="just" eaLnBrk="1" hangingPunct="1"/>
            <a:r>
              <a:rPr lang="en-US" altLang="en-US"/>
              <a:t>This means that the signal cannot be corrupted, it is stronger than error detection.</a:t>
            </a:r>
          </a:p>
        </p:txBody>
      </p:sp>
      <p:pic>
        <p:nvPicPr>
          <p:cNvPr id="36869"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228600" y="406400"/>
            <a:ext cx="287338" cy="584200"/>
          </a:xfrm>
          <a:prstGeom prst="rect">
            <a:avLst/>
          </a:prstGeom>
          <a:noFill/>
          <a:ln>
            <a:noFill/>
          </a:ln>
          <a:effectLst/>
        </p:spPr>
        <p:txBody>
          <a:bodyPr wrap="none">
            <a:spAutoFit/>
          </a:bodyPr>
          <a:lstStyle/>
          <a:p>
            <a:pPr eaLnBrk="1" hangingPunct="1">
              <a:defRPr/>
            </a:pPr>
            <a:r>
              <a:rPr lang="en-US" sz="3200" b="1" dirty="0">
                <a:effectLst>
                  <a:outerShdw blurRad="38100" dist="38100" dir="2700000" algn="tl">
                    <a:srgbClr val="C0C0C0"/>
                  </a:outerShdw>
                </a:effectLst>
                <a:latin typeface="Times" panose="02020603050405020304" pitchFamily="18" charset="0"/>
                <a:cs typeface="Arial" panose="020B0604020202020204" pitchFamily="34" charset="0"/>
              </a:rPr>
              <a:t> </a:t>
            </a:r>
          </a:p>
        </p:txBody>
      </p:sp>
      <p:sp>
        <p:nvSpPr>
          <p:cNvPr id="614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1" hangingPunct="1"/>
            <a:endParaRPr lang="en-US" altLang="en-US" b="1"/>
          </a:p>
        </p:txBody>
      </p:sp>
      <p:sp>
        <p:nvSpPr>
          <p:cNvPr id="565253" name="Rectangle 5"/>
          <p:cNvSpPr>
            <a:spLocks noChangeArrowheads="1"/>
          </p:cNvSpPr>
          <p:nvPr/>
        </p:nvSpPr>
        <p:spPr bwMode="auto">
          <a:xfrm>
            <a:off x="228600" y="1582738"/>
            <a:ext cx="8534400" cy="4524375"/>
          </a:xfrm>
          <a:prstGeom prst="rect">
            <a:avLst/>
          </a:prstGeom>
          <a:noFill/>
          <a:ln>
            <a:noFill/>
          </a:ln>
          <a:effectLst/>
        </p:spPr>
        <p:txBody>
          <a:bodyPr anchor="ctr">
            <a:spAutoFit/>
          </a:bodyPr>
          <a:lstStyle/>
          <a:p>
            <a:pPr algn="just" eaLnBrk="1" hangingPunct="1">
              <a:defRPr/>
            </a:pPr>
            <a:r>
              <a:rPr lang="en-US" sz="2400" dirty="0">
                <a:latin typeface="+mj-lt"/>
                <a:cs typeface="Arial" panose="020B0604020202020204" pitchFamily="34" charset="0"/>
              </a:rPr>
              <a:t>Data can be either digital or analog. Signals that represent data can also be digital or analog. In this section, we see how we can represent digital data by using digital signals. </a:t>
            </a:r>
          </a:p>
          <a:p>
            <a:pPr algn="just" eaLnBrk="1" hangingPunct="1">
              <a:defRPr/>
            </a:pPr>
            <a:endParaRPr lang="en-US" sz="2400" dirty="0">
              <a:latin typeface="+mj-lt"/>
              <a:cs typeface="Arial" panose="020B0604020202020204" pitchFamily="34" charset="0"/>
            </a:endParaRPr>
          </a:p>
          <a:p>
            <a:pPr algn="just" eaLnBrk="1" hangingPunct="1">
              <a:defRPr/>
            </a:pPr>
            <a:r>
              <a:rPr lang="en-US" sz="2400" dirty="0">
                <a:latin typeface="+mj-lt"/>
                <a:cs typeface="Times New Roman" panose="02020603050405020304" pitchFamily="18" charset="0"/>
              </a:rPr>
              <a:t>The conversion involves three techniques: line coding, block coding, and scrambling. Line coding is always needed; block coding and scrambling may or may not be needed. </a:t>
            </a:r>
          </a:p>
          <a:p>
            <a:pPr algn="just" eaLnBrk="1" hangingPunct="1">
              <a:defRPr/>
            </a:pPr>
            <a:endParaRPr lang="en-US" sz="2400" dirty="0">
              <a:latin typeface="+mj-lt"/>
              <a:cs typeface="Times New Roman" panose="02020603050405020304" pitchFamily="18" charset="0"/>
            </a:endParaRPr>
          </a:p>
          <a:p>
            <a:pPr eaLnBrk="1" hangingPunct="1">
              <a:defRPr/>
            </a:pPr>
            <a:r>
              <a:rPr lang="en-US" sz="2400" dirty="0">
                <a:latin typeface="+mj-lt"/>
                <a:cs typeface="Times New Roman" panose="02020603050405020304" pitchFamily="18" charset="0"/>
              </a:rPr>
              <a:t>Line coding is used to convert digital data to a digital signal. Line Coding Scheme is discussed here</a:t>
            </a:r>
          </a:p>
          <a:p>
            <a:pPr algn="just" eaLnBrk="1" hangingPunct="1">
              <a:defRPr/>
            </a:pPr>
            <a:endParaRPr lang="en-US" sz="2400" b="1" i="1" dirty="0">
              <a:effectLst>
                <a:outerShdw blurRad="38100" dist="38100" dir="2700000" algn="tl">
                  <a:srgbClr val="C0C0C0"/>
                </a:outerShdw>
              </a:effectLst>
              <a:latin typeface="+mj-lt"/>
              <a:cs typeface="Arial" panose="020B0604020202020204" pitchFamily="34" charset="0"/>
            </a:endParaRPr>
          </a:p>
          <a:p>
            <a:pPr algn="just" eaLnBrk="1" hangingPunct="1">
              <a:defRPr/>
            </a:pPr>
            <a:endParaRPr lang="en-US" sz="2400" b="1" i="1" dirty="0">
              <a:effectLst>
                <a:outerShdw blurRad="38100" dist="38100" dir="2700000" algn="tl">
                  <a:srgbClr val="C0C0C0"/>
                </a:outerShdw>
              </a:effectLst>
              <a:latin typeface="+mj-lt"/>
              <a:cs typeface="Arial" panose="020B0604020202020204" pitchFamily="34" charset="0"/>
            </a:endParaRPr>
          </a:p>
        </p:txBody>
      </p:sp>
      <p:sp>
        <p:nvSpPr>
          <p:cNvPr id="2" name="Rectangle 1"/>
          <p:cNvSpPr/>
          <p:nvPr/>
        </p:nvSpPr>
        <p:spPr>
          <a:xfrm>
            <a:off x="1143000" y="800100"/>
            <a:ext cx="7391400" cy="584200"/>
          </a:xfrm>
          <a:prstGeom prst="rect">
            <a:avLst/>
          </a:prstGeom>
        </p:spPr>
        <p:txBody>
          <a:bodyPr>
            <a:spAutoFit/>
          </a:bodyPr>
          <a:lstStyle/>
          <a:p>
            <a:pPr eaLnBrk="1" hangingPunct="1">
              <a:defRPr/>
            </a:pPr>
            <a:r>
              <a:rPr lang="en-US" sz="3200" b="1" dirty="0">
                <a:effectLst>
                  <a:outerShdw blurRad="38100" dist="38100" dir="2700000" algn="tl">
                    <a:srgbClr val="C0C0C0"/>
                  </a:outerShdw>
                </a:effectLst>
                <a:latin typeface="Times" panose="02020603050405020304" pitchFamily="18" charset="0"/>
                <a:cs typeface="Arial" panose="020B0604020202020204" pitchFamily="34" charset="0"/>
              </a:rPr>
              <a:t>DIGITAL-TO-DIGITAL CONVERSION</a:t>
            </a:r>
            <a:endParaRPr lang="en-US" sz="3200" dirty="0">
              <a:latin typeface="Arial" panose="020B0604020202020204" pitchFamily="34" charset="0"/>
              <a:cs typeface="Arial" panose="020B0604020202020204" pitchFamily="34" charset="0"/>
            </a:endParaRPr>
          </a:p>
        </p:txBody>
      </p:sp>
      <p:pic>
        <p:nvPicPr>
          <p:cNvPr id="6150" name="Picture 6" descr="download.png"/>
          <p:cNvPicPr>
            <a:picLocks noChangeAspect="1"/>
          </p:cNvPicPr>
          <p:nvPr/>
        </p:nvPicPr>
        <p:blipFill>
          <a:blip r:embed="rId3"/>
          <a:srcRect/>
          <a:stretch>
            <a:fillRect/>
          </a:stretch>
        </p:blipFill>
        <p:spPr bwMode="auto">
          <a:xfrm>
            <a:off x="514350" y="160338"/>
            <a:ext cx="1390650" cy="79216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165ABAC4-686F-4B35-A746-8BE7FF38A5EE}" type="slidenum">
              <a:rPr lang="en-US" altLang="en-US"/>
              <a:pPr algn="l"/>
              <a:t>20</a:t>
            </a:fld>
            <a:endParaRPr lang="en-US" altLang="en-US"/>
          </a:p>
        </p:txBody>
      </p:sp>
      <p:sp>
        <p:nvSpPr>
          <p:cNvPr id="3891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891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8917" name="Text Box 4"/>
          <p:cNvSpPr txBox="1">
            <a:spLocks noChangeArrowheads="1"/>
          </p:cNvSpPr>
          <p:nvPr/>
        </p:nvSpPr>
        <p:spPr bwMode="auto">
          <a:xfrm>
            <a:off x="304800" y="762000"/>
            <a:ext cx="3332163" cy="461963"/>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a:t>
            </a:r>
            <a:r>
              <a:rPr lang="en-US" altLang="en-US" b="1" i="1"/>
              <a:t>Line coding schemes</a:t>
            </a:r>
          </a:p>
        </p:txBody>
      </p:sp>
      <p:sp>
        <p:nvSpPr>
          <p:cNvPr id="3891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8919" name="Picture 6"/>
          <p:cNvPicPr>
            <a:picLocks noChangeAspect="1" noChangeArrowheads="1"/>
          </p:cNvPicPr>
          <p:nvPr/>
        </p:nvPicPr>
        <p:blipFill>
          <a:blip r:embed="rId3"/>
          <a:srcRect/>
          <a:stretch>
            <a:fillRect/>
          </a:stretch>
        </p:blipFill>
        <p:spPr bwMode="auto">
          <a:xfrm>
            <a:off x="914400" y="1882775"/>
            <a:ext cx="7642225" cy="3375025"/>
          </a:xfrm>
          <a:prstGeom prst="rect">
            <a:avLst/>
          </a:prstGeom>
          <a:noFill/>
          <a:ln w="9525">
            <a:noFill/>
            <a:miter lim="800000"/>
            <a:headEnd/>
            <a:tailEnd/>
          </a:ln>
        </p:spPr>
      </p:pic>
      <p:pic>
        <p:nvPicPr>
          <p:cNvPr id="38920" name="Picture 6" descr="download.png"/>
          <p:cNvPicPr>
            <a:picLocks noChangeAspect="1"/>
          </p:cNvPicPr>
          <p:nvPr/>
        </p:nvPicPr>
        <p:blipFill>
          <a:blip r:embed="rId4"/>
          <a:srcRect/>
          <a:stretch>
            <a:fillRect/>
          </a:stretch>
        </p:blipFill>
        <p:spPr bwMode="auto">
          <a:xfrm>
            <a:off x="152400" y="0"/>
            <a:ext cx="933450" cy="5318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0F286BC6-1C3C-4449-ADE8-748441670765}" type="slidenum">
              <a:rPr lang="en-US" altLang="en-US"/>
              <a:pPr algn="l"/>
              <a:t>21</a:t>
            </a:fld>
            <a:endParaRPr lang="en-US" altLang="en-US"/>
          </a:p>
        </p:txBody>
      </p:sp>
      <p:sp>
        <p:nvSpPr>
          <p:cNvPr id="40963" name="Rectangle 2"/>
          <p:cNvSpPr>
            <a:spLocks noGrp="1" noChangeArrowheads="1"/>
          </p:cNvSpPr>
          <p:nvPr>
            <p:ph type="title"/>
          </p:nvPr>
        </p:nvSpPr>
        <p:spPr>
          <a:xfrm>
            <a:off x="685800" y="609600"/>
            <a:ext cx="7772400" cy="1143000"/>
          </a:xfrm>
        </p:spPr>
        <p:txBody>
          <a:bodyPr anchor="t"/>
          <a:lstStyle/>
          <a:p>
            <a:pPr eaLnBrk="1" hangingPunct="1"/>
            <a:r>
              <a:rPr lang="en-US" altLang="en-US"/>
              <a:t>Unipolar</a:t>
            </a:r>
          </a:p>
        </p:txBody>
      </p:sp>
      <p:sp>
        <p:nvSpPr>
          <p:cNvPr id="40964" name="Rectangle 3"/>
          <p:cNvSpPr>
            <a:spLocks noGrp="1" noChangeArrowheads="1"/>
          </p:cNvSpPr>
          <p:nvPr>
            <p:ph type="body" idx="1"/>
          </p:nvPr>
        </p:nvSpPr>
        <p:spPr>
          <a:xfrm>
            <a:off x="685800" y="1981200"/>
            <a:ext cx="7772400" cy="4114800"/>
          </a:xfrm>
        </p:spPr>
        <p:txBody>
          <a:bodyPr/>
          <a:lstStyle/>
          <a:p>
            <a:pPr algn="just" eaLnBrk="1" hangingPunct="1">
              <a:lnSpc>
                <a:spcPct val="90000"/>
              </a:lnSpc>
            </a:pPr>
            <a:r>
              <a:rPr lang="en-US" altLang="en-US" sz="2800"/>
              <a:t>All signal levels are on one side of the time axis , either above or below.</a:t>
            </a:r>
          </a:p>
          <a:p>
            <a:pPr algn="just" eaLnBrk="1" hangingPunct="1">
              <a:lnSpc>
                <a:spcPct val="90000"/>
              </a:lnSpc>
            </a:pPr>
            <a:r>
              <a:rPr lang="en-US" altLang="en-US" sz="2800"/>
              <a:t>+v define 1 and –v define 0.</a:t>
            </a:r>
          </a:p>
          <a:p>
            <a:pPr algn="just" eaLnBrk="1" hangingPunct="1">
              <a:lnSpc>
                <a:spcPct val="90000"/>
              </a:lnSpc>
            </a:pPr>
            <a:r>
              <a:rPr lang="en-US" altLang="en-US" sz="2800"/>
              <a:t>NRZ - Non Return to Zero scheme is an example of this code. The signal level does not return to zero at a middle of the bit.</a:t>
            </a:r>
          </a:p>
          <a:p>
            <a:pPr algn="just" eaLnBrk="1" hangingPunct="1">
              <a:lnSpc>
                <a:spcPct val="90000"/>
              </a:lnSpc>
            </a:pPr>
            <a:r>
              <a:rPr lang="en-US" altLang="en-US" sz="2800"/>
              <a:t>Scheme is prone to baseline wandering and DC components. It has no synchronization or any error detection. It is simple but costly in power consumption.</a:t>
            </a:r>
          </a:p>
        </p:txBody>
      </p:sp>
      <p:pic>
        <p:nvPicPr>
          <p:cNvPr id="40965"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04E70978-4255-4556-8468-B9D7B1891B97}" type="slidenum">
              <a:rPr lang="en-US" altLang="en-US"/>
              <a:pPr algn="l"/>
              <a:t>22</a:t>
            </a:fld>
            <a:endParaRPr lang="en-US" altLang="en-US"/>
          </a:p>
        </p:txBody>
      </p:sp>
      <p:sp>
        <p:nvSpPr>
          <p:cNvPr id="4301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301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3013" name="Text Box 4"/>
          <p:cNvSpPr txBox="1">
            <a:spLocks noChangeArrowheads="1"/>
          </p:cNvSpPr>
          <p:nvPr/>
        </p:nvSpPr>
        <p:spPr bwMode="auto">
          <a:xfrm>
            <a:off x="304800" y="762000"/>
            <a:ext cx="3505200" cy="461963"/>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a:t>
            </a:r>
            <a:r>
              <a:rPr lang="en-US" altLang="en-US" b="1" i="1"/>
              <a:t>Unipolar NRZ scheme</a:t>
            </a:r>
          </a:p>
        </p:txBody>
      </p:sp>
      <p:sp>
        <p:nvSpPr>
          <p:cNvPr id="4301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3015" name="Picture 6"/>
          <p:cNvPicPr>
            <a:picLocks noChangeAspect="1" noChangeArrowheads="1"/>
          </p:cNvPicPr>
          <p:nvPr/>
        </p:nvPicPr>
        <p:blipFill>
          <a:blip r:embed="rId3"/>
          <a:srcRect/>
          <a:stretch>
            <a:fillRect/>
          </a:stretch>
        </p:blipFill>
        <p:spPr bwMode="auto">
          <a:xfrm>
            <a:off x="630238" y="2614613"/>
            <a:ext cx="7294562" cy="1881187"/>
          </a:xfrm>
          <a:prstGeom prst="rect">
            <a:avLst/>
          </a:prstGeom>
          <a:noFill/>
          <a:ln w="9525">
            <a:noFill/>
            <a:miter lim="800000"/>
            <a:headEnd/>
            <a:tailEnd/>
          </a:ln>
        </p:spPr>
      </p:pic>
      <p:pic>
        <p:nvPicPr>
          <p:cNvPr id="43016"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3B68B5A8-34FE-49D8-868D-A89000537E20}" type="slidenum">
              <a:rPr lang="en-US" altLang="en-US"/>
              <a:pPr algn="l"/>
              <a:t>23</a:t>
            </a:fld>
            <a:endParaRPr lang="en-US" altLang="en-US"/>
          </a:p>
        </p:txBody>
      </p:sp>
      <p:sp>
        <p:nvSpPr>
          <p:cNvPr id="45059" name="Rectangle 2"/>
          <p:cNvSpPr>
            <a:spLocks noGrp="1" noChangeArrowheads="1"/>
          </p:cNvSpPr>
          <p:nvPr>
            <p:ph type="title"/>
          </p:nvPr>
        </p:nvSpPr>
        <p:spPr>
          <a:xfrm>
            <a:off x="685800" y="609600"/>
            <a:ext cx="7772400" cy="1143000"/>
          </a:xfrm>
        </p:spPr>
        <p:txBody>
          <a:bodyPr anchor="t"/>
          <a:lstStyle/>
          <a:p>
            <a:pPr eaLnBrk="1" hangingPunct="1"/>
            <a:r>
              <a:rPr lang="en-US" altLang="en-US"/>
              <a:t>Polar - NRZ</a:t>
            </a:r>
          </a:p>
        </p:txBody>
      </p:sp>
      <p:sp>
        <p:nvSpPr>
          <p:cNvPr id="45060" name="Rectangle 3"/>
          <p:cNvSpPr>
            <a:spLocks noGrp="1" noChangeArrowheads="1"/>
          </p:cNvSpPr>
          <p:nvPr>
            <p:ph type="body" idx="1"/>
          </p:nvPr>
        </p:nvSpPr>
        <p:spPr>
          <a:xfrm>
            <a:off x="609600" y="1981200"/>
            <a:ext cx="7848600" cy="4419600"/>
          </a:xfrm>
        </p:spPr>
        <p:txBody>
          <a:bodyPr/>
          <a:lstStyle/>
          <a:p>
            <a:pPr algn="just" eaLnBrk="1" hangingPunct="1">
              <a:lnSpc>
                <a:spcPct val="90000"/>
              </a:lnSpc>
            </a:pPr>
            <a:r>
              <a:rPr lang="en-US" altLang="en-US" sz="2800"/>
              <a:t>The voltages are on both sides of the time axis.</a:t>
            </a:r>
          </a:p>
          <a:p>
            <a:pPr algn="just" eaLnBrk="1" hangingPunct="1">
              <a:lnSpc>
                <a:spcPct val="90000"/>
              </a:lnSpc>
            </a:pPr>
            <a:r>
              <a:rPr lang="en-US" altLang="en-US" sz="2800"/>
              <a:t>Polar NRZ scheme can be implemented with two voltages. E.g. +V for 0 and -V for 1.</a:t>
            </a:r>
          </a:p>
          <a:p>
            <a:pPr algn="just" eaLnBrk="1" hangingPunct="1">
              <a:lnSpc>
                <a:spcPct val="90000"/>
              </a:lnSpc>
            </a:pPr>
            <a:r>
              <a:rPr lang="en-US" altLang="en-US" sz="2800"/>
              <a:t>There are two versions: </a:t>
            </a:r>
          </a:p>
          <a:p>
            <a:pPr lvl="1" algn="just" eaLnBrk="1" hangingPunct="1">
              <a:lnSpc>
                <a:spcPct val="90000"/>
              </a:lnSpc>
            </a:pPr>
            <a:r>
              <a:rPr lang="en-US" altLang="en-US" sz="2400"/>
              <a:t>NZR - Level (NRZ-L) - positive voltage for one symbol and negative for the other</a:t>
            </a:r>
          </a:p>
          <a:p>
            <a:pPr lvl="1" algn="just" eaLnBrk="1" hangingPunct="1">
              <a:lnSpc>
                <a:spcPct val="90000"/>
              </a:lnSpc>
            </a:pPr>
            <a:r>
              <a:rPr lang="en-US" altLang="en-US" sz="2400"/>
              <a:t>NRZ - Inversion (NRZ-I) - the change or lack of change in polarity determines the value of a symbol. E.g. a “1” symbol inverts the polarity a “0” does not. </a:t>
            </a:r>
          </a:p>
        </p:txBody>
      </p:sp>
      <p:pic>
        <p:nvPicPr>
          <p:cNvPr id="45061"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478340F6-D587-45FF-8269-4F458C2062EB}" type="slidenum">
              <a:rPr lang="en-US" altLang="en-US"/>
              <a:pPr algn="l"/>
              <a:t>24</a:t>
            </a:fld>
            <a:endParaRPr lang="en-US" altLang="en-US"/>
          </a:p>
        </p:txBody>
      </p:sp>
      <p:sp>
        <p:nvSpPr>
          <p:cNvPr id="471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471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47109" name="Text Box 4"/>
          <p:cNvSpPr txBox="1">
            <a:spLocks noChangeArrowheads="1"/>
          </p:cNvSpPr>
          <p:nvPr/>
        </p:nvSpPr>
        <p:spPr bwMode="auto">
          <a:xfrm>
            <a:off x="304800" y="762000"/>
            <a:ext cx="5199063" cy="457200"/>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4.6  </a:t>
            </a:r>
            <a:r>
              <a:rPr lang="en-US" altLang="en-US" b="1" i="1"/>
              <a:t>Polar NRZ-L and NRZ-I schemes</a:t>
            </a:r>
          </a:p>
        </p:txBody>
      </p:sp>
      <p:sp>
        <p:nvSpPr>
          <p:cNvPr id="4711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47111" name="Picture 6"/>
          <p:cNvPicPr>
            <a:picLocks noChangeAspect="1" noChangeArrowheads="1"/>
          </p:cNvPicPr>
          <p:nvPr/>
        </p:nvPicPr>
        <p:blipFill>
          <a:blip r:embed="rId3"/>
          <a:srcRect/>
          <a:stretch>
            <a:fillRect/>
          </a:stretch>
        </p:blipFill>
        <p:spPr bwMode="auto">
          <a:xfrm>
            <a:off x="125413" y="2133600"/>
            <a:ext cx="8866187" cy="2768600"/>
          </a:xfrm>
          <a:prstGeom prst="rect">
            <a:avLst/>
          </a:prstGeom>
          <a:noFill/>
          <a:ln w="9525">
            <a:noFill/>
            <a:miter lim="800000"/>
            <a:headEnd/>
            <a:tailEnd/>
          </a:ln>
        </p:spPr>
      </p:pic>
      <p:pic>
        <p:nvPicPr>
          <p:cNvPr id="47112"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1B842784-7E2E-4B34-8101-F346850122B6}" type="slidenum">
              <a:rPr lang="en-US" altLang="en-US"/>
              <a:pPr algn="l"/>
              <a:t>25</a:t>
            </a:fld>
            <a:endParaRPr lang="en-US" altLang="en-US"/>
          </a:p>
        </p:txBody>
      </p:sp>
      <p:sp>
        <p:nvSpPr>
          <p:cNvPr id="491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491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491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491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491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491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491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49162" name="Line 9"/>
          <p:cNvSpPr>
            <a:spLocks noChangeShapeType="1"/>
          </p:cNvSpPr>
          <p:nvPr/>
        </p:nvSpPr>
        <p:spPr bwMode="auto">
          <a:xfrm>
            <a:off x="457200" y="2133600"/>
            <a:ext cx="8153400" cy="0"/>
          </a:xfrm>
          <a:prstGeom prst="line">
            <a:avLst/>
          </a:prstGeom>
          <a:noFill/>
          <a:ln w="76200">
            <a:solidFill>
              <a:srgbClr val="009900"/>
            </a:solidFill>
            <a:round/>
            <a:headEnd/>
            <a:tailEnd/>
          </a:ln>
        </p:spPr>
        <p:txBody>
          <a:bodyPr/>
          <a:lstStyle/>
          <a:p>
            <a:endParaRPr lang="en-US"/>
          </a:p>
        </p:txBody>
      </p:sp>
      <p:sp>
        <p:nvSpPr>
          <p:cNvPr id="49163" name="Line 10"/>
          <p:cNvSpPr>
            <a:spLocks noChangeShapeType="1"/>
          </p:cNvSpPr>
          <p:nvPr/>
        </p:nvSpPr>
        <p:spPr bwMode="auto">
          <a:xfrm>
            <a:off x="458788" y="4876800"/>
            <a:ext cx="8153400" cy="0"/>
          </a:xfrm>
          <a:prstGeom prst="line">
            <a:avLst/>
          </a:prstGeom>
          <a:noFill/>
          <a:ln w="76200">
            <a:solidFill>
              <a:srgbClr val="009900"/>
            </a:solidFill>
            <a:round/>
            <a:headEnd/>
            <a:tailEnd/>
          </a:ln>
        </p:spPr>
        <p:txBody>
          <a:bodyPr/>
          <a:lstStyle/>
          <a:p>
            <a:endParaRPr lang="en-US"/>
          </a:p>
        </p:txBody>
      </p:sp>
      <p:sp>
        <p:nvSpPr>
          <p:cNvPr id="49164" name="Rectangle 11"/>
          <p:cNvSpPr>
            <a:spLocks noChangeArrowheads="1"/>
          </p:cNvSpPr>
          <p:nvPr/>
        </p:nvSpPr>
        <p:spPr bwMode="auto">
          <a:xfrm>
            <a:off x="495300" y="2225675"/>
            <a:ext cx="8077200" cy="2528888"/>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In NRZ-L the level of the voltage determines the value of the bit. </a:t>
            </a:r>
            <a:br>
              <a:rPr lang="en-US" altLang="en-US" sz="3200" b="1"/>
            </a:br>
            <a:r>
              <a:rPr lang="en-US" altLang="en-US" sz="3200" b="1"/>
              <a:t>In NRZ-I the inversion </a:t>
            </a:r>
            <a:br>
              <a:rPr lang="en-US" altLang="en-US" sz="3200" b="1"/>
            </a:br>
            <a:r>
              <a:rPr lang="en-US" altLang="en-US" sz="3200" b="1"/>
              <a:t>or the lack of inversion </a:t>
            </a:r>
            <a:br>
              <a:rPr lang="en-US" altLang="en-US" sz="3200" b="1"/>
            </a:br>
            <a:r>
              <a:rPr lang="en-US" altLang="en-US" sz="3200" b="1"/>
              <a:t>determines the value of the bit.</a:t>
            </a:r>
          </a:p>
        </p:txBody>
      </p:sp>
      <p:grpSp>
        <p:nvGrpSpPr>
          <p:cNvPr id="49165" name="Group 12"/>
          <p:cNvGrpSpPr>
            <a:grpSpLocks/>
          </p:cNvGrpSpPr>
          <p:nvPr/>
        </p:nvGrpSpPr>
        <p:grpSpPr bwMode="auto">
          <a:xfrm>
            <a:off x="457200" y="1447800"/>
            <a:ext cx="1143000" cy="566738"/>
            <a:chOff x="1200" y="1248"/>
            <a:chExt cx="720" cy="357"/>
          </a:xfrm>
        </p:grpSpPr>
        <p:pic>
          <p:nvPicPr>
            <p:cNvPr id="4916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49168"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pPr eaLnBrk="1" hangingPunct="1"/>
              <a:r>
                <a:rPr lang="en-US" altLang="en-US" sz="2800" b="1" i="1">
                  <a:solidFill>
                    <a:schemeClr val="hlink"/>
                  </a:solidFill>
                </a:rPr>
                <a:t>Note</a:t>
              </a:r>
              <a:endParaRPr lang="en-US" altLang="en-US"/>
            </a:p>
          </p:txBody>
        </p:sp>
      </p:grpSp>
      <p:pic>
        <p:nvPicPr>
          <p:cNvPr id="49166"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6A64BDB8-5A21-4943-81F8-87B426A46224}" type="slidenum">
              <a:rPr lang="en-US" altLang="en-US"/>
              <a:pPr algn="l"/>
              <a:t>26</a:t>
            </a:fld>
            <a:endParaRPr lang="en-US" altLang="en-US"/>
          </a:p>
        </p:txBody>
      </p:sp>
      <p:sp>
        <p:nvSpPr>
          <p:cNvPr id="512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12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12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12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12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12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12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1210"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51211"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51212"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NRZ-L and NRZ-I both have an average signal rate of N/2 Bd.</a:t>
            </a:r>
          </a:p>
        </p:txBody>
      </p:sp>
      <p:grpSp>
        <p:nvGrpSpPr>
          <p:cNvPr id="51213" name="Group 12"/>
          <p:cNvGrpSpPr>
            <a:grpSpLocks/>
          </p:cNvGrpSpPr>
          <p:nvPr/>
        </p:nvGrpSpPr>
        <p:grpSpPr bwMode="auto">
          <a:xfrm>
            <a:off x="457200" y="1981200"/>
            <a:ext cx="1143000" cy="566738"/>
            <a:chOff x="1200" y="1248"/>
            <a:chExt cx="720" cy="357"/>
          </a:xfrm>
        </p:grpSpPr>
        <p:pic>
          <p:nvPicPr>
            <p:cNvPr id="5121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51216"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pPr eaLnBrk="1" hangingPunct="1"/>
              <a:r>
                <a:rPr lang="en-US" altLang="en-US" sz="2800" b="1" i="1">
                  <a:solidFill>
                    <a:schemeClr val="hlink"/>
                  </a:solidFill>
                </a:rPr>
                <a:t>Note</a:t>
              </a:r>
              <a:endParaRPr lang="en-US" altLang="en-US"/>
            </a:p>
          </p:txBody>
        </p:sp>
      </p:grpSp>
      <p:pic>
        <p:nvPicPr>
          <p:cNvPr id="51214"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F1EDF49B-F5AC-4777-A950-3E1C7F92444C}" type="slidenum">
              <a:rPr lang="en-US" altLang="en-US"/>
              <a:pPr algn="l"/>
              <a:t>27</a:t>
            </a:fld>
            <a:endParaRPr lang="en-US" altLang="en-US"/>
          </a:p>
        </p:txBody>
      </p:sp>
      <p:sp>
        <p:nvSpPr>
          <p:cNvPr id="532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32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32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32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32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32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3258"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53259"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53260" name="Rectangle 11"/>
          <p:cNvSpPr>
            <a:spLocks noChangeArrowheads="1"/>
          </p:cNvSpPr>
          <p:nvPr/>
        </p:nvSpPr>
        <p:spPr bwMode="auto">
          <a:xfrm>
            <a:off x="495300" y="2759075"/>
            <a:ext cx="8077200" cy="3016250"/>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NRZ-L and NRZ-I both have a DC component problem and baseline wandering, it is worse for NRZ-L. Both have no self synchronization &amp;no error detection. Both are relatively simple to implement. </a:t>
            </a:r>
          </a:p>
        </p:txBody>
      </p:sp>
      <p:grpSp>
        <p:nvGrpSpPr>
          <p:cNvPr id="53261" name="Group 12"/>
          <p:cNvGrpSpPr>
            <a:grpSpLocks/>
          </p:cNvGrpSpPr>
          <p:nvPr/>
        </p:nvGrpSpPr>
        <p:grpSpPr bwMode="auto">
          <a:xfrm>
            <a:off x="457200" y="1981200"/>
            <a:ext cx="1143000" cy="566738"/>
            <a:chOff x="1200" y="1248"/>
            <a:chExt cx="720" cy="357"/>
          </a:xfrm>
        </p:grpSpPr>
        <p:pic>
          <p:nvPicPr>
            <p:cNvPr id="5326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53264"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pPr eaLnBrk="1" hangingPunct="1"/>
              <a:r>
                <a:rPr lang="en-US" altLang="en-US" sz="2800" b="1" i="1">
                  <a:solidFill>
                    <a:schemeClr val="hlink"/>
                  </a:solidFill>
                </a:rPr>
                <a:t>Note</a:t>
              </a:r>
              <a:endParaRPr lang="en-US" altLang="en-US"/>
            </a:p>
          </p:txBody>
        </p:sp>
      </p:grpSp>
      <p:pic>
        <p:nvPicPr>
          <p:cNvPr id="53262"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10B18BFC-B86F-479D-A28F-D8AE49F2F099}" type="slidenum">
              <a:rPr lang="en-US" altLang="en-US"/>
              <a:pPr algn="l"/>
              <a:t>28</a:t>
            </a:fld>
            <a:endParaRPr lang="en-US" altLang="en-US"/>
          </a:p>
        </p:txBody>
      </p:sp>
      <p:sp>
        <p:nvSpPr>
          <p:cNvPr id="552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53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55301" name="Rectangle 9"/>
          <p:cNvSpPr>
            <a:spLocks noChangeArrowheads="1"/>
          </p:cNvSpPr>
          <p:nvPr/>
        </p:nvSpPr>
        <p:spPr bwMode="auto">
          <a:xfrm>
            <a:off x="228600" y="1143000"/>
            <a:ext cx="8686800" cy="1384300"/>
          </a:xfrm>
          <a:prstGeom prst="rect">
            <a:avLst/>
          </a:prstGeom>
          <a:noFill/>
          <a:ln w="9525">
            <a:noFill/>
            <a:miter lim="800000"/>
            <a:headEnd/>
            <a:tailEnd/>
          </a:ln>
        </p:spPr>
        <p:txBody>
          <a:bodyPr>
            <a:spAutoFit/>
          </a:bodyPr>
          <a:lstStyle/>
          <a:p>
            <a:pPr algn="just" eaLnBrk="1" hangingPunct="1"/>
            <a:r>
              <a:rPr lang="en-US" altLang="en-US" sz="2800" b="1" i="1"/>
              <a:t>A system is using NRZ-I to transfer 10-Mbps data. What are the average signal rate and minimum bandwidth?</a:t>
            </a:r>
          </a:p>
        </p:txBody>
      </p:sp>
      <p:sp>
        <p:nvSpPr>
          <p:cNvPr id="55302" name="Rectangle 10"/>
          <p:cNvSpPr>
            <a:spLocks noChangeArrowheads="1"/>
          </p:cNvSpPr>
          <p:nvPr/>
        </p:nvSpPr>
        <p:spPr bwMode="auto">
          <a:xfrm>
            <a:off x="228600" y="3106738"/>
            <a:ext cx="8686800" cy="3081337"/>
          </a:xfrm>
          <a:prstGeom prst="rect">
            <a:avLst/>
          </a:prstGeom>
          <a:noFill/>
          <a:ln w="9525">
            <a:noFill/>
            <a:miter lim="800000"/>
            <a:headEnd/>
            <a:tailEnd/>
          </a:ln>
        </p:spPr>
        <p:txBody>
          <a:bodyPr>
            <a:spAutoFit/>
          </a:bodyPr>
          <a:lstStyle/>
          <a:p>
            <a:pPr algn="just" eaLnBrk="1" hangingPunct="1"/>
            <a:r>
              <a:rPr lang="en-US" altLang="en-US" sz="2800" b="1" i="1">
                <a:solidFill>
                  <a:schemeClr val="hlink"/>
                </a:solidFill>
              </a:rPr>
              <a:t>Solution</a:t>
            </a:r>
          </a:p>
          <a:p>
            <a:pPr algn="just" eaLnBrk="1" hangingPunct="1"/>
            <a:r>
              <a:rPr lang="en-US" altLang="en-US" sz="2800" b="1" i="1">
                <a:latin typeface="Times" pitchFamily="1" charset="0"/>
              </a:rPr>
              <a:t>The average signal rate is S=  N / 2 = 500 kbaud. The minimum bandwidth for this average baud rate is Bmin = S = 500 kHz.</a:t>
            </a:r>
          </a:p>
          <a:p>
            <a:pPr algn="just" eaLnBrk="1" hangingPunct="1"/>
            <a:endParaRPr lang="en-US" altLang="en-US" sz="2800" b="1" i="1">
              <a:latin typeface="Times" pitchFamily="1" charset="0"/>
            </a:endParaRPr>
          </a:p>
          <a:p>
            <a:pPr algn="just" eaLnBrk="1" hangingPunct="1"/>
            <a:r>
              <a:rPr lang="en-US" altLang="en-US" sz="2800" b="1" i="1">
                <a:latin typeface="Times" pitchFamily="1" charset="0"/>
              </a:rPr>
              <a:t>Note c = 1/2 for the avg. case as worst case is 1 and best case is 0</a:t>
            </a:r>
          </a:p>
        </p:txBody>
      </p:sp>
      <p:sp>
        <p:nvSpPr>
          <p:cNvPr id="55303" name="Text Box 11"/>
          <p:cNvSpPr txBox="1">
            <a:spLocks noChangeArrowheads="1"/>
          </p:cNvSpPr>
          <p:nvPr/>
        </p:nvSpPr>
        <p:spPr bwMode="auto">
          <a:xfrm>
            <a:off x="1143000" y="0"/>
            <a:ext cx="2203450" cy="584200"/>
          </a:xfrm>
          <a:prstGeom prst="rect">
            <a:avLst/>
          </a:prstGeom>
          <a:noFill/>
          <a:ln w="9525">
            <a:noFill/>
            <a:miter lim="800000"/>
            <a:headEnd/>
            <a:tailEnd/>
          </a:ln>
        </p:spPr>
        <p:txBody>
          <a:bodyPr wrap="none">
            <a:spAutoFit/>
          </a:bodyPr>
          <a:lstStyle/>
          <a:p>
            <a:pPr eaLnBrk="1" hangingPunct="1"/>
            <a:r>
              <a:rPr lang="en-US" altLang="en-US" sz="3200" b="1" i="1">
                <a:solidFill>
                  <a:schemeClr val="hlink"/>
                </a:solidFill>
              </a:rPr>
              <a:t>     Example</a:t>
            </a:r>
          </a:p>
        </p:txBody>
      </p:sp>
      <p:pic>
        <p:nvPicPr>
          <p:cNvPr id="55304"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4BCC1FCD-8C69-476C-9EF1-68A9CAE9DB5E}" type="slidenum">
              <a:rPr lang="en-US" altLang="en-US"/>
              <a:pPr algn="l"/>
              <a:t>29</a:t>
            </a:fld>
            <a:endParaRPr lang="en-US" altLang="en-US"/>
          </a:p>
        </p:txBody>
      </p:sp>
      <p:sp>
        <p:nvSpPr>
          <p:cNvPr id="57347" name="Rectangle 2"/>
          <p:cNvSpPr>
            <a:spLocks noGrp="1" noChangeArrowheads="1"/>
          </p:cNvSpPr>
          <p:nvPr>
            <p:ph type="title"/>
          </p:nvPr>
        </p:nvSpPr>
        <p:spPr>
          <a:xfrm>
            <a:off x="609600" y="381000"/>
            <a:ext cx="7772400" cy="838200"/>
          </a:xfrm>
        </p:spPr>
        <p:txBody>
          <a:bodyPr anchor="t"/>
          <a:lstStyle/>
          <a:p>
            <a:pPr eaLnBrk="1" hangingPunct="1"/>
            <a:r>
              <a:rPr lang="en-US" altLang="en-US"/>
              <a:t>Polar - RZ</a:t>
            </a:r>
          </a:p>
        </p:txBody>
      </p:sp>
      <p:sp>
        <p:nvSpPr>
          <p:cNvPr id="57348" name="Rectangle 3"/>
          <p:cNvSpPr>
            <a:spLocks noGrp="1" noChangeArrowheads="1"/>
          </p:cNvSpPr>
          <p:nvPr>
            <p:ph type="body" idx="1"/>
          </p:nvPr>
        </p:nvSpPr>
        <p:spPr>
          <a:xfrm>
            <a:off x="533400" y="1295400"/>
            <a:ext cx="7772400" cy="5105400"/>
          </a:xfrm>
        </p:spPr>
        <p:txBody>
          <a:bodyPr/>
          <a:lstStyle/>
          <a:p>
            <a:pPr algn="just" eaLnBrk="1" hangingPunct="1">
              <a:lnSpc>
                <a:spcPct val="90000"/>
              </a:lnSpc>
            </a:pPr>
            <a:r>
              <a:rPr lang="en-US" altLang="en-US" sz="2800"/>
              <a:t>The Return to Zero (RZ) scheme uses three voltage values. +, 0, -. </a:t>
            </a:r>
          </a:p>
          <a:p>
            <a:pPr algn="just" eaLnBrk="1" hangingPunct="1">
              <a:lnSpc>
                <a:spcPct val="90000"/>
              </a:lnSpc>
            </a:pPr>
            <a:r>
              <a:rPr lang="en-US" altLang="en-US" sz="2800"/>
              <a:t>Each symbol has a transition in the middle. Either from high to zero or from low to zero.</a:t>
            </a:r>
          </a:p>
          <a:p>
            <a:pPr algn="just" eaLnBrk="1" hangingPunct="1">
              <a:lnSpc>
                <a:spcPct val="90000"/>
              </a:lnSpc>
            </a:pPr>
            <a:r>
              <a:rPr lang="en-US" altLang="en-US" sz="2800"/>
              <a:t>This scheme has more signal transitions (two per symbol) and therefore requires a wider bandwidth.</a:t>
            </a:r>
          </a:p>
          <a:p>
            <a:pPr algn="just" eaLnBrk="1" hangingPunct="1">
              <a:lnSpc>
                <a:spcPct val="90000"/>
              </a:lnSpc>
            </a:pPr>
            <a:r>
              <a:rPr lang="en-US" altLang="en-US" sz="2800"/>
              <a:t>No DC components or baseline wandering.</a:t>
            </a:r>
          </a:p>
          <a:p>
            <a:pPr algn="just" eaLnBrk="1" hangingPunct="1">
              <a:lnSpc>
                <a:spcPct val="90000"/>
              </a:lnSpc>
            </a:pPr>
            <a:r>
              <a:rPr lang="en-US" altLang="en-US" sz="2800"/>
              <a:t> Not synchronized.</a:t>
            </a:r>
          </a:p>
          <a:p>
            <a:pPr algn="just" eaLnBrk="1" hangingPunct="1">
              <a:lnSpc>
                <a:spcPct val="90000"/>
              </a:lnSpc>
            </a:pPr>
            <a:r>
              <a:rPr lang="en-US" altLang="en-US" sz="2800"/>
              <a:t>More complex as it uses three voltage level. It has no error detection capability.</a:t>
            </a:r>
          </a:p>
        </p:txBody>
      </p:sp>
      <p:pic>
        <p:nvPicPr>
          <p:cNvPr id="57349" name="Picture 6" descr="download.png"/>
          <p:cNvPicPr>
            <a:picLocks noChangeAspect="1"/>
          </p:cNvPicPr>
          <p:nvPr/>
        </p:nvPicPr>
        <p:blipFill>
          <a:blip r:embed="rId3"/>
          <a:srcRect/>
          <a:stretch>
            <a:fillRect/>
          </a:stretch>
        </p:blipFill>
        <p:spPr bwMode="auto">
          <a:xfrm>
            <a:off x="533400" y="0"/>
            <a:ext cx="933450" cy="5318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609600"/>
            <a:ext cx="7772400" cy="1143000"/>
          </a:xfrm>
        </p:spPr>
        <p:txBody>
          <a:bodyPr anchor="t"/>
          <a:lstStyle/>
          <a:p>
            <a:pPr eaLnBrk="1" hangingPunct="1"/>
            <a:r>
              <a:rPr lang="en-US" altLang="en-US"/>
              <a:t>        Line Coding</a:t>
            </a:r>
          </a:p>
        </p:txBody>
      </p:sp>
      <p:sp>
        <p:nvSpPr>
          <p:cNvPr id="8195" name="Rectangle 3"/>
          <p:cNvSpPr>
            <a:spLocks noGrp="1" noChangeArrowheads="1"/>
          </p:cNvSpPr>
          <p:nvPr>
            <p:ph type="body" idx="1"/>
          </p:nvPr>
        </p:nvSpPr>
        <p:spPr>
          <a:xfrm>
            <a:off x="685800" y="1981200"/>
            <a:ext cx="7772400" cy="4114800"/>
          </a:xfrm>
        </p:spPr>
        <p:txBody>
          <a:bodyPr/>
          <a:lstStyle/>
          <a:p>
            <a:r>
              <a:rPr lang="en-US" altLang="en-US" b="1"/>
              <a:t>Line coding </a:t>
            </a:r>
            <a:r>
              <a:rPr lang="en-US" altLang="en-US"/>
              <a:t>is the process of converting digital data to digital signals </a:t>
            </a:r>
          </a:p>
          <a:p>
            <a:pPr eaLnBrk="1" hangingPunct="1"/>
            <a:r>
              <a:rPr lang="en-US" altLang="en-US"/>
              <a:t>Converting a string of 1’s and 0’s (digital data) into a sequence of signals that denote the 1’s and 0’s.</a:t>
            </a:r>
          </a:p>
          <a:p>
            <a:pPr eaLnBrk="1" hangingPunct="1"/>
            <a:r>
              <a:rPr lang="en-US" altLang="en-US"/>
              <a:t>For example a high voltage level (+V) could represent a “1” and a low voltage level (0 or -V) could represent a “0”.</a:t>
            </a:r>
          </a:p>
        </p:txBody>
      </p:sp>
      <p:pic>
        <p:nvPicPr>
          <p:cNvPr id="8196" name="Picture 6" descr="download.png"/>
          <p:cNvPicPr>
            <a:picLocks noChangeAspect="1"/>
          </p:cNvPicPr>
          <p:nvPr/>
        </p:nvPicPr>
        <p:blipFill>
          <a:blip r:embed="rId3"/>
          <a:srcRect/>
          <a:stretch>
            <a:fillRect/>
          </a:stretch>
        </p:blipFill>
        <p:spPr bwMode="auto">
          <a:xfrm>
            <a:off x="514350" y="160338"/>
            <a:ext cx="1390650" cy="79216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C926D393-A4C1-4A95-AA8B-F475E385C536}" type="slidenum">
              <a:rPr lang="en-US" altLang="en-US"/>
              <a:pPr algn="l"/>
              <a:t>30</a:t>
            </a:fld>
            <a:endParaRPr lang="en-US" altLang="en-US"/>
          </a:p>
        </p:txBody>
      </p:sp>
      <p:sp>
        <p:nvSpPr>
          <p:cNvPr id="5939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939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9397" name="Text Box 4"/>
          <p:cNvSpPr txBox="1">
            <a:spLocks noChangeArrowheads="1"/>
          </p:cNvSpPr>
          <p:nvPr/>
        </p:nvSpPr>
        <p:spPr bwMode="auto">
          <a:xfrm>
            <a:off x="304800" y="762000"/>
            <a:ext cx="3463925" cy="457200"/>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4.7  </a:t>
            </a:r>
            <a:r>
              <a:rPr lang="en-US" altLang="en-US" b="1" i="1"/>
              <a:t>Polar RZ scheme</a:t>
            </a:r>
          </a:p>
        </p:txBody>
      </p:sp>
      <p:sp>
        <p:nvSpPr>
          <p:cNvPr id="5939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9399" name="Picture 6"/>
          <p:cNvPicPr>
            <a:picLocks noChangeAspect="1" noChangeArrowheads="1"/>
          </p:cNvPicPr>
          <p:nvPr/>
        </p:nvPicPr>
        <p:blipFill>
          <a:blip r:embed="rId3"/>
          <a:srcRect/>
          <a:stretch>
            <a:fillRect/>
          </a:stretch>
        </p:blipFill>
        <p:spPr bwMode="auto">
          <a:xfrm>
            <a:off x="477838" y="2376488"/>
            <a:ext cx="7751762" cy="2347912"/>
          </a:xfrm>
          <a:prstGeom prst="rect">
            <a:avLst/>
          </a:prstGeom>
          <a:noFill/>
          <a:ln w="9525">
            <a:noFill/>
            <a:miter lim="800000"/>
            <a:headEnd/>
            <a:tailEnd/>
          </a:ln>
        </p:spPr>
      </p:pic>
      <p:pic>
        <p:nvPicPr>
          <p:cNvPr id="59400"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15AFF96A-F5D2-4026-A8B9-5C8E4DE3AC7D}" type="slidenum">
              <a:rPr lang="en-US" altLang="en-US"/>
              <a:pPr algn="l"/>
              <a:t>31</a:t>
            </a:fld>
            <a:endParaRPr lang="en-US" altLang="en-US"/>
          </a:p>
        </p:txBody>
      </p:sp>
      <p:sp>
        <p:nvSpPr>
          <p:cNvPr id="61443" name="Rectangle 2"/>
          <p:cNvSpPr>
            <a:spLocks noGrp="1" noChangeArrowheads="1"/>
          </p:cNvSpPr>
          <p:nvPr>
            <p:ph type="title"/>
          </p:nvPr>
        </p:nvSpPr>
        <p:spPr>
          <a:xfrm>
            <a:off x="685800" y="609600"/>
            <a:ext cx="7772400" cy="1143000"/>
          </a:xfrm>
        </p:spPr>
        <p:txBody>
          <a:bodyPr anchor="t"/>
          <a:lstStyle/>
          <a:p>
            <a:pPr eaLnBrk="1" hangingPunct="1"/>
            <a:r>
              <a:rPr lang="en-US" altLang="en-US" sz="4000"/>
              <a:t>Polar - Biphase: Manchester and Differential Manchester</a:t>
            </a:r>
            <a:endParaRPr lang="en-US" altLang="en-US"/>
          </a:p>
        </p:txBody>
      </p:sp>
      <p:sp>
        <p:nvSpPr>
          <p:cNvPr id="61444" name="Rectangle 3"/>
          <p:cNvSpPr>
            <a:spLocks noGrp="1" noChangeArrowheads="1"/>
          </p:cNvSpPr>
          <p:nvPr>
            <p:ph type="body" idx="1"/>
          </p:nvPr>
        </p:nvSpPr>
        <p:spPr>
          <a:xfrm>
            <a:off x="685800" y="1981200"/>
            <a:ext cx="7772400" cy="4114800"/>
          </a:xfrm>
        </p:spPr>
        <p:txBody>
          <a:bodyPr/>
          <a:lstStyle/>
          <a:p>
            <a:pPr algn="just" eaLnBrk="1" hangingPunct="1">
              <a:lnSpc>
                <a:spcPct val="90000"/>
              </a:lnSpc>
            </a:pPr>
            <a:r>
              <a:rPr lang="en-US" altLang="en-US" sz="2800">
                <a:solidFill>
                  <a:schemeClr val="hlink"/>
                </a:solidFill>
              </a:rPr>
              <a:t>Manchester</a:t>
            </a:r>
            <a:r>
              <a:rPr lang="en-US" altLang="en-US" sz="2800"/>
              <a:t> coding consists of combining the NRZ-L and RZ schemes.</a:t>
            </a:r>
          </a:p>
          <a:p>
            <a:pPr lvl="1" algn="just" eaLnBrk="1" hangingPunct="1">
              <a:lnSpc>
                <a:spcPct val="90000"/>
              </a:lnSpc>
            </a:pPr>
            <a:r>
              <a:rPr lang="en-US" altLang="en-US" sz="2400"/>
              <a:t>Every symbol has a level transition in the middle: from high to low or low to high. Uses only two voltage levels.</a:t>
            </a:r>
          </a:p>
          <a:p>
            <a:pPr algn="just" eaLnBrk="1" hangingPunct="1">
              <a:lnSpc>
                <a:spcPct val="90000"/>
              </a:lnSpc>
            </a:pPr>
            <a:r>
              <a:rPr lang="en-US" altLang="en-US" sz="2800">
                <a:solidFill>
                  <a:schemeClr val="hlink"/>
                </a:solidFill>
              </a:rPr>
              <a:t>Differential Manchester</a:t>
            </a:r>
            <a:r>
              <a:rPr lang="en-US" altLang="en-US" sz="2800"/>
              <a:t> coding consists of combining the NRZ-I and RZ schemes.</a:t>
            </a:r>
          </a:p>
          <a:p>
            <a:pPr lvl="1" algn="just" eaLnBrk="1" hangingPunct="1">
              <a:lnSpc>
                <a:spcPct val="90000"/>
              </a:lnSpc>
            </a:pPr>
            <a:r>
              <a:rPr lang="en-US" altLang="en-US" sz="2400"/>
              <a:t>Every symbol has a level transition in the middle. But the level at the beginning of the symbol is determined by the symbol value. One symbol causes a level change the other does not. </a:t>
            </a:r>
          </a:p>
        </p:txBody>
      </p:sp>
      <p:pic>
        <p:nvPicPr>
          <p:cNvPr id="61445"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35B9444F-F7CF-47E6-98A0-9DBFC95317CC}" type="slidenum">
              <a:rPr lang="en-US" altLang="en-US"/>
              <a:pPr algn="l"/>
              <a:t>32</a:t>
            </a:fld>
            <a:endParaRPr lang="en-US" altLang="en-US"/>
          </a:p>
        </p:txBody>
      </p:sp>
      <p:sp>
        <p:nvSpPr>
          <p:cNvPr id="634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634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63493" name="Text Box 4"/>
          <p:cNvSpPr txBox="1">
            <a:spLocks noChangeArrowheads="1"/>
          </p:cNvSpPr>
          <p:nvPr/>
        </p:nvSpPr>
        <p:spPr bwMode="auto">
          <a:xfrm>
            <a:off x="304800" y="762000"/>
            <a:ext cx="8429625" cy="457200"/>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4.8  </a:t>
            </a:r>
            <a:r>
              <a:rPr lang="en-US" altLang="en-US" b="1" i="1"/>
              <a:t>Polar biphase: Manchester and differential Manchester schemes</a:t>
            </a:r>
          </a:p>
        </p:txBody>
      </p:sp>
      <p:sp>
        <p:nvSpPr>
          <p:cNvPr id="634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3495" name="Picture 7"/>
          <p:cNvPicPr>
            <a:picLocks noChangeAspect="1" noChangeArrowheads="1"/>
          </p:cNvPicPr>
          <p:nvPr/>
        </p:nvPicPr>
        <p:blipFill>
          <a:blip r:embed="rId3"/>
          <a:srcRect/>
          <a:stretch>
            <a:fillRect/>
          </a:stretch>
        </p:blipFill>
        <p:spPr bwMode="auto">
          <a:xfrm>
            <a:off x="328613" y="1560513"/>
            <a:ext cx="8510587" cy="4086225"/>
          </a:xfrm>
          <a:prstGeom prst="rect">
            <a:avLst/>
          </a:prstGeom>
          <a:noFill/>
          <a:ln w="9525">
            <a:noFill/>
            <a:miter lim="800000"/>
            <a:headEnd/>
            <a:tailEnd/>
          </a:ln>
        </p:spPr>
      </p:pic>
      <p:pic>
        <p:nvPicPr>
          <p:cNvPr id="63496"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82D338B5-8213-497F-99B9-E26C01A5C45E}" type="slidenum">
              <a:rPr lang="en-US" altLang="en-US"/>
              <a:pPr algn="l"/>
              <a:t>33</a:t>
            </a:fld>
            <a:endParaRPr lang="en-US" altLang="en-US"/>
          </a:p>
        </p:txBody>
      </p:sp>
      <p:sp>
        <p:nvSpPr>
          <p:cNvPr id="65539"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65540" name="Line 10"/>
          <p:cNvSpPr>
            <a:spLocks noChangeShapeType="1"/>
          </p:cNvSpPr>
          <p:nvPr/>
        </p:nvSpPr>
        <p:spPr bwMode="auto">
          <a:xfrm>
            <a:off x="458788" y="4876800"/>
            <a:ext cx="8153400" cy="0"/>
          </a:xfrm>
          <a:prstGeom prst="line">
            <a:avLst/>
          </a:prstGeom>
          <a:noFill/>
          <a:ln w="76200">
            <a:solidFill>
              <a:srgbClr val="009900"/>
            </a:solidFill>
            <a:round/>
            <a:headEnd/>
            <a:tailEnd/>
          </a:ln>
        </p:spPr>
        <p:txBody>
          <a:bodyPr/>
          <a:lstStyle/>
          <a:p>
            <a:endParaRPr lang="en-US"/>
          </a:p>
        </p:txBody>
      </p:sp>
      <p:sp>
        <p:nvSpPr>
          <p:cNvPr id="65541"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In Manchester and differential Manchester encoding, the transition</a:t>
            </a:r>
          </a:p>
          <a:p>
            <a:pPr algn="ctr" eaLnBrk="1" hangingPunct="1"/>
            <a:r>
              <a:rPr lang="en-US" altLang="en-US" sz="3200" b="1"/>
              <a:t>at the middle of the bit is used for synchronization.</a:t>
            </a:r>
          </a:p>
        </p:txBody>
      </p:sp>
      <p:grpSp>
        <p:nvGrpSpPr>
          <p:cNvPr id="65542" name="Group 12"/>
          <p:cNvGrpSpPr>
            <a:grpSpLocks/>
          </p:cNvGrpSpPr>
          <p:nvPr/>
        </p:nvGrpSpPr>
        <p:grpSpPr bwMode="auto">
          <a:xfrm>
            <a:off x="457200" y="1981200"/>
            <a:ext cx="1143000" cy="566738"/>
            <a:chOff x="1200" y="1248"/>
            <a:chExt cx="720" cy="357"/>
          </a:xfrm>
        </p:grpSpPr>
        <p:pic>
          <p:nvPicPr>
            <p:cNvPr id="65544"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65545"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pPr eaLnBrk="1" hangingPunct="1"/>
              <a:r>
                <a:rPr lang="en-US" altLang="en-US" sz="2800" b="1" i="1">
                  <a:solidFill>
                    <a:schemeClr val="hlink"/>
                  </a:solidFill>
                </a:rPr>
                <a:t>Note</a:t>
              </a:r>
              <a:endParaRPr lang="en-US" altLang="en-US"/>
            </a:p>
          </p:txBody>
        </p:sp>
      </p:grpSp>
      <p:pic>
        <p:nvPicPr>
          <p:cNvPr id="65543"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F82446A3-6020-4145-B58B-6D1DA9DA2272}" type="slidenum">
              <a:rPr lang="en-US" altLang="en-US"/>
              <a:pPr algn="l"/>
              <a:t>34</a:t>
            </a:fld>
            <a:endParaRPr lang="en-US" altLang="en-US"/>
          </a:p>
        </p:txBody>
      </p:sp>
      <p:sp>
        <p:nvSpPr>
          <p:cNvPr id="675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675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675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67590"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67591" name="Line 10"/>
          <p:cNvSpPr>
            <a:spLocks noChangeShapeType="1"/>
          </p:cNvSpPr>
          <p:nvPr/>
        </p:nvSpPr>
        <p:spPr bwMode="auto">
          <a:xfrm>
            <a:off x="458788" y="4419600"/>
            <a:ext cx="8153400" cy="0"/>
          </a:xfrm>
          <a:prstGeom prst="line">
            <a:avLst/>
          </a:prstGeom>
          <a:noFill/>
          <a:ln w="76200">
            <a:solidFill>
              <a:srgbClr val="009900"/>
            </a:solidFill>
            <a:round/>
            <a:headEnd/>
            <a:tailEnd/>
          </a:ln>
        </p:spPr>
        <p:txBody>
          <a:bodyPr/>
          <a:lstStyle/>
          <a:p>
            <a:endParaRPr lang="en-US"/>
          </a:p>
        </p:txBody>
      </p:sp>
      <p:sp>
        <p:nvSpPr>
          <p:cNvPr id="67592"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The minimum bandwidth of Manchester and differential Manchester is 2 times that of NRZ. The is no DC component and no baseline wandering. None of these codes has error detection.</a:t>
            </a:r>
          </a:p>
        </p:txBody>
      </p:sp>
      <p:grpSp>
        <p:nvGrpSpPr>
          <p:cNvPr id="67593" name="Group 12"/>
          <p:cNvGrpSpPr>
            <a:grpSpLocks/>
          </p:cNvGrpSpPr>
          <p:nvPr/>
        </p:nvGrpSpPr>
        <p:grpSpPr bwMode="auto">
          <a:xfrm>
            <a:off x="457200" y="1981200"/>
            <a:ext cx="1143000" cy="566738"/>
            <a:chOff x="1200" y="1248"/>
            <a:chExt cx="720" cy="357"/>
          </a:xfrm>
        </p:grpSpPr>
        <p:pic>
          <p:nvPicPr>
            <p:cNvPr id="6759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67596"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pPr eaLnBrk="1" hangingPunct="1"/>
              <a:r>
                <a:rPr lang="en-US" altLang="en-US" sz="2800" b="1" i="1">
                  <a:solidFill>
                    <a:schemeClr val="hlink"/>
                  </a:solidFill>
                </a:rPr>
                <a:t>Note</a:t>
              </a:r>
              <a:endParaRPr lang="en-US" altLang="en-US"/>
            </a:p>
          </p:txBody>
        </p:sp>
      </p:grpSp>
      <p:pic>
        <p:nvPicPr>
          <p:cNvPr id="67594"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304800"/>
            <a:ext cx="8686800" cy="54578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834705BC-CE25-4810-913F-9DEAD5F573C3}" type="slidenum">
              <a:rPr lang="en-US" altLang="en-US"/>
              <a:pPr algn="l"/>
              <a:t>36</a:t>
            </a:fld>
            <a:endParaRPr lang="en-US" altLang="en-US"/>
          </a:p>
        </p:txBody>
      </p:sp>
      <p:sp>
        <p:nvSpPr>
          <p:cNvPr id="706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06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06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06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06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06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06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0666" name="Line 9"/>
          <p:cNvSpPr>
            <a:spLocks noChangeShapeType="1"/>
          </p:cNvSpPr>
          <p:nvPr/>
        </p:nvSpPr>
        <p:spPr bwMode="auto">
          <a:xfrm>
            <a:off x="457200" y="2286000"/>
            <a:ext cx="8153400" cy="0"/>
          </a:xfrm>
          <a:prstGeom prst="line">
            <a:avLst/>
          </a:prstGeom>
          <a:noFill/>
          <a:ln w="76200">
            <a:solidFill>
              <a:srgbClr val="009900"/>
            </a:solidFill>
            <a:round/>
            <a:headEnd/>
            <a:tailEnd/>
          </a:ln>
        </p:spPr>
        <p:txBody>
          <a:bodyPr/>
          <a:lstStyle/>
          <a:p>
            <a:endParaRPr lang="en-US"/>
          </a:p>
        </p:txBody>
      </p:sp>
      <p:sp>
        <p:nvSpPr>
          <p:cNvPr id="70667"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70668" name="Rectangle 11"/>
          <p:cNvSpPr>
            <a:spLocks noChangeArrowheads="1"/>
          </p:cNvSpPr>
          <p:nvPr/>
        </p:nvSpPr>
        <p:spPr bwMode="auto">
          <a:xfrm>
            <a:off x="457200" y="2317750"/>
            <a:ext cx="8077200" cy="3016250"/>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For example: B8ZS substitutes eight consecutive zeros with 000VB0VB.</a:t>
            </a:r>
          </a:p>
          <a:p>
            <a:pPr algn="ctr" eaLnBrk="1" hangingPunct="1"/>
            <a:r>
              <a:rPr lang="en-US" altLang="en-US" sz="3200" b="1"/>
              <a:t>The V stands for violation, it violates the line encoding rule</a:t>
            </a:r>
          </a:p>
          <a:p>
            <a:pPr algn="ctr" eaLnBrk="1" hangingPunct="1"/>
            <a:r>
              <a:rPr lang="en-US" altLang="en-US" sz="3200" b="1"/>
              <a:t>B stands for bipolar, it implements the bipolar line encoding rule</a:t>
            </a:r>
          </a:p>
        </p:txBody>
      </p:sp>
      <p:pic>
        <p:nvPicPr>
          <p:cNvPr id="70669"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360DA416-0A83-47ED-8091-04C0841CE5F8}" type="slidenum">
              <a:rPr lang="en-US" altLang="en-US"/>
              <a:pPr algn="l"/>
              <a:t>37</a:t>
            </a:fld>
            <a:endParaRPr lang="en-US" altLang="en-US"/>
          </a:p>
        </p:txBody>
      </p:sp>
      <p:sp>
        <p:nvSpPr>
          <p:cNvPr id="7270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7270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72709" name="Text Box 4"/>
          <p:cNvSpPr txBox="1">
            <a:spLocks noChangeArrowheads="1"/>
          </p:cNvSpPr>
          <p:nvPr/>
        </p:nvSpPr>
        <p:spPr bwMode="auto">
          <a:xfrm>
            <a:off x="304800" y="762000"/>
            <a:ext cx="6134100" cy="457200"/>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4.19  </a:t>
            </a:r>
            <a:r>
              <a:rPr lang="en-US" altLang="en-US" b="1" i="1"/>
              <a:t>Two cases of B8ZS scrambling technique</a:t>
            </a:r>
          </a:p>
        </p:txBody>
      </p:sp>
      <p:sp>
        <p:nvSpPr>
          <p:cNvPr id="7271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72711" name="Picture 6"/>
          <p:cNvPicPr>
            <a:picLocks noChangeAspect="1" noChangeArrowheads="1"/>
          </p:cNvPicPr>
          <p:nvPr/>
        </p:nvPicPr>
        <p:blipFill>
          <a:blip r:embed="rId3"/>
          <a:srcRect/>
          <a:stretch>
            <a:fillRect/>
          </a:stretch>
        </p:blipFill>
        <p:spPr bwMode="auto">
          <a:xfrm>
            <a:off x="152400" y="2557463"/>
            <a:ext cx="8829675" cy="2616200"/>
          </a:xfrm>
          <a:prstGeom prst="rect">
            <a:avLst/>
          </a:prstGeom>
          <a:noFill/>
          <a:ln w="9525">
            <a:noFill/>
            <a:miter lim="800000"/>
            <a:headEnd/>
            <a:tailEnd/>
          </a:ln>
        </p:spPr>
      </p:pic>
      <p:pic>
        <p:nvPicPr>
          <p:cNvPr id="72712"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20664340-3D64-4721-90A4-5A49FAA74781}" type="slidenum">
              <a:rPr lang="en-US" altLang="en-US"/>
              <a:pPr algn="l"/>
              <a:t>38</a:t>
            </a:fld>
            <a:endParaRPr lang="en-US" altLang="en-US"/>
          </a:p>
        </p:txBody>
      </p:sp>
      <p:sp>
        <p:nvSpPr>
          <p:cNvPr id="747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47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47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47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47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47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47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a:latin typeface="Tahoma" pitchFamily="34" charset="0"/>
            </a:endParaRPr>
          </a:p>
        </p:txBody>
      </p:sp>
      <p:sp>
        <p:nvSpPr>
          <p:cNvPr id="74762"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74763" name="Line 10"/>
          <p:cNvSpPr>
            <a:spLocks noChangeShapeType="1"/>
          </p:cNvSpPr>
          <p:nvPr/>
        </p:nvSpPr>
        <p:spPr bwMode="auto">
          <a:xfrm>
            <a:off x="458788" y="4876800"/>
            <a:ext cx="8153400" cy="0"/>
          </a:xfrm>
          <a:prstGeom prst="line">
            <a:avLst/>
          </a:prstGeom>
          <a:noFill/>
          <a:ln w="76200">
            <a:solidFill>
              <a:srgbClr val="009900"/>
            </a:solidFill>
            <a:round/>
            <a:headEnd/>
            <a:tailEnd/>
          </a:ln>
        </p:spPr>
        <p:txBody>
          <a:bodyPr/>
          <a:lstStyle/>
          <a:p>
            <a:endParaRPr lang="en-US"/>
          </a:p>
        </p:txBody>
      </p:sp>
      <p:sp>
        <p:nvSpPr>
          <p:cNvPr id="74764" name="Rectangle 11"/>
          <p:cNvSpPr>
            <a:spLocks noChangeArrowheads="1"/>
          </p:cNvSpPr>
          <p:nvPr/>
        </p:nvSpPr>
        <p:spPr bwMode="auto">
          <a:xfrm>
            <a:off x="495300" y="1219200"/>
            <a:ext cx="8077200" cy="4965700"/>
          </a:xfrm>
          <a:prstGeom prst="rect">
            <a:avLst/>
          </a:prstGeom>
          <a:solidFill>
            <a:srgbClr val="99FF33"/>
          </a:solidFill>
          <a:ln w="76200" algn="ctr">
            <a:noFill/>
            <a:miter lim="800000"/>
            <a:headEnd/>
            <a:tailEnd/>
          </a:ln>
        </p:spPr>
        <p:txBody>
          <a:bodyPr>
            <a:spAutoFit/>
          </a:bodyPr>
          <a:lstStyle/>
          <a:p>
            <a:pPr algn="ctr" eaLnBrk="1" hangingPunct="1"/>
            <a:r>
              <a:rPr lang="en-US" altLang="en-US" sz="3200" b="1"/>
              <a:t>HDB3 substitutes four consecutive zeros with 000V or B00V depending</a:t>
            </a:r>
          </a:p>
          <a:p>
            <a:pPr algn="ctr" eaLnBrk="1" hangingPunct="1"/>
            <a:r>
              <a:rPr lang="en-US" altLang="en-US" sz="3200" b="1"/>
              <a:t>on the number of nonzero pulses after the last substitution.</a:t>
            </a:r>
          </a:p>
          <a:p>
            <a:pPr algn="ctr" eaLnBrk="1" hangingPunct="1"/>
            <a:r>
              <a:rPr lang="en-US" altLang="en-US" sz="3200" b="1"/>
              <a:t>If # of non zero pulses is even the substitution is B00V to make total # of non zero pulse even.</a:t>
            </a:r>
          </a:p>
          <a:p>
            <a:pPr algn="ctr" eaLnBrk="1" hangingPunct="1"/>
            <a:r>
              <a:rPr lang="en-US" altLang="en-US" sz="3200" b="1"/>
              <a:t>If # of non zero pulses is odd the substitution is 000V to make total # of non zero pulses even.</a:t>
            </a:r>
          </a:p>
        </p:txBody>
      </p:sp>
      <p:pic>
        <p:nvPicPr>
          <p:cNvPr id="74765"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CB9B9F7B-04DC-4D29-BC3E-3A9F0362DFE4}" type="slidenum">
              <a:rPr lang="en-US" altLang="en-US"/>
              <a:pPr algn="l"/>
              <a:t>39</a:t>
            </a:fld>
            <a:endParaRPr lang="en-US" altLang="en-US"/>
          </a:p>
        </p:txBody>
      </p:sp>
      <p:sp>
        <p:nvSpPr>
          <p:cNvPr id="7680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7680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76805" name="Text Box 4"/>
          <p:cNvSpPr txBox="1">
            <a:spLocks noChangeArrowheads="1"/>
          </p:cNvSpPr>
          <p:nvPr/>
        </p:nvSpPr>
        <p:spPr bwMode="auto">
          <a:xfrm>
            <a:off x="304800" y="762000"/>
            <a:ext cx="7192963" cy="457200"/>
          </a:xfrm>
          <a:prstGeom prst="rect">
            <a:avLst/>
          </a:prstGeom>
          <a:noFill/>
          <a:ln w="9525">
            <a:noFill/>
            <a:miter lim="800000"/>
            <a:headEnd/>
            <a:tailEnd/>
          </a:ln>
        </p:spPr>
        <p:txBody>
          <a:bodyPr wrap="none">
            <a:spAutoFit/>
          </a:bodyPr>
          <a:lstStyle/>
          <a:p>
            <a:pPr eaLnBrk="1" hangingPunct="1"/>
            <a:r>
              <a:rPr lang="en-US" altLang="en-US" sz="2400" b="1">
                <a:solidFill>
                  <a:schemeClr val="folHlink"/>
                </a:solidFill>
              </a:rPr>
              <a:t>Figure 4.20  </a:t>
            </a:r>
            <a:r>
              <a:rPr lang="en-US" altLang="en-US" b="1" i="1"/>
              <a:t>Different situations in HDB3 scrambling technique</a:t>
            </a:r>
          </a:p>
        </p:txBody>
      </p:sp>
      <p:sp>
        <p:nvSpPr>
          <p:cNvPr id="7680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76807" name="Picture 6"/>
          <p:cNvPicPr>
            <a:picLocks noChangeAspect="1" noChangeArrowheads="1"/>
          </p:cNvPicPr>
          <p:nvPr/>
        </p:nvPicPr>
        <p:blipFill>
          <a:blip r:embed="rId3"/>
          <a:srcRect/>
          <a:stretch>
            <a:fillRect/>
          </a:stretch>
        </p:blipFill>
        <p:spPr bwMode="auto">
          <a:xfrm>
            <a:off x="274638" y="1847850"/>
            <a:ext cx="5897562" cy="3563938"/>
          </a:xfrm>
          <a:prstGeom prst="rect">
            <a:avLst/>
          </a:prstGeom>
          <a:noFill/>
          <a:ln w="9525">
            <a:noFill/>
            <a:miter lim="800000"/>
            <a:headEnd/>
            <a:tailEnd/>
          </a:ln>
        </p:spPr>
      </p:pic>
      <p:pic>
        <p:nvPicPr>
          <p:cNvPr id="76808" name="Picture 6" descr="download.png"/>
          <p:cNvPicPr>
            <a:picLocks noChangeAspect="1"/>
          </p:cNvPicPr>
          <p:nvPr/>
        </p:nvPicPr>
        <p:blipFill>
          <a:blip r:embed="rId4"/>
          <a:srcRect/>
          <a:stretch>
            <a:fillRect/>
          </a:stretch>
        </p:blipFill>
        <p:spPr bwMode="auto">
          <a:xfrm>
            <a:off x="514350" y="160338"/>
            <a:ext cx="933450" cy="531812"/>
          </a:xfrm>
          <a:prstGeom prst="rect">
            <a:avLst/>
          </a:prstGeom>
          <a:noFill/>
          <a:ln w="9525">
            <a:noFill/>
            <a:miter lim="800000"/>
            <a:headEnd/>
            <a:tailEnd/>
          </a:ln>
        </p:spPr>
      </p:pic>
      <p:pic>
        <p:nvPicPr>
          <p:cNvPr id="76809" name="Picture 6" descr="download.png"/>
          <p:cNvPicPr>
            <a:picLocks noChangeAspect="1"/>
          </p:cNvPicPr>
          <p:nvPr/>
        </p:nvPicPr>
        <p:blipFill>
          <a:blip r:embed="rId4"/>
          <a:srcRect/>
          <a:stretch>
            <a:fillRect/>
          </a:stretch>
        </p:blipFill>
        <p:spPr bwMode="auto">
          <a:xfrm>
            <a:off x="666750" y="312738"/>
            <a:ext cx="933450" cy="531812"/>
          </a:xfrm>
          <a:prstGeom prst="rect">
            <a:avLst/>
          </a:prstGeom>
          <a:noFill/>
          <a:ln w="9525">
            <a:noFill/>
            <a:miter lim="800000"/>
            <a:headEnd/>
            <a:tailEnd/>
          </a:ln>
        </p:spPr>
      </p:pic>
      <p:sp>
        <p:nvSpPr>
          <p:cNvPr id="76810" name="TextBox 1"/>
          <p:cNvSpPr txBox="1">
            <a:spLocks noChangeArrowheads="1"/>
          </p:cNvSpPr>
          <p:nvPr/>
        </p:nvSpPr>
        <p:spPr bwMode="auto">
          <a:xfrm>
            <a:off x="6451600" y="2590800"/>
            <a:ext cx="2616200" cy="1477963"/>
          </a:xfrm>
          <a:prstGeom prst="rect">
            <a:avLst/>
          </a:prstGeom>
          <a:noFill/>
          <a:ln w="9525">
            <a:noFill/>
            <a:miter lim="800000"/>
            <a:headEnd/>
            <a:tailEnd/>
          </a:ln>
        </p:spPr>
        <p:txBody>
          <a:bodyPr wrap="none">
            <a:spAutoFit/>
          </a:bodyPr>
          <a:lstStyle/>
          <a:p>
            <a:pPr eaLnBrk="1" hangingPunct="1"/>
            <a:r>
              <a:rPr lang="en-US"/>
              <a:t>Even – B00V + </a:t>
            </a:r>
            <a:r>
              <a:rPr lang="en-US">
                <a:sym typeface="Wingdings" pitchFamily="2" charset="2"/>
              </a:rPr>
              <a:t> -00-</a:t>
            </a:r>
          </a:p>
          <a:p>
            <a:pPr eaLnBrk="1" hangingPunct="1"/>
            <a:r>
              <a:rPr lang="en-US"/>
              <a:t>                       - </a:t>
            </a:r>
            <a:r>
              <a:rPr lang="en-US">
                <a:sym typeface="Wingdings" pitchFamily="2" charset="2"/>
              </a:rPr>
              <a:t> +00+</a:t>
            </a:r>
          </a:p>
          <a:p>
            <a:pPr eaLnBrk="1" hangingPunct="1"/>
            <a:endParaRPr lang="en-US">
              <a:sym typeface="Wingdings" pitchFamily="2" charset="2"/>
            </a:endParaRPr>
          </a:p>
          <a:p>
            <a:pPr eaLnBrk="1" hangingPunct="1"/>
            <a:r>
              <a:rPr lang="en-US">
                <a:sym typeface="Wingdings" pitchFamily="2" charset="2"/>
              </a:rPr>
              <a:t>Odd – 000V +  000+</a:t>
            </a:r>
          </a:p>
          <a:p>
            <a:pPr eaLnBrk="1" hangingPunct="1"/>
            <a:r>
              <a:rPr lang="en-US">
                <a:sym typeface="Wingdings" pitchFamily="2" charset="2"/>
              </a:rPr>
              <a:t>                     -  000-</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0243"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0244" name="Text Box 4"/>
          <p:cNvSpPr txBox="1">
            <a:spLocks noChangeArrowheads="1"/>
          </p:cNvSpPr>
          <p:nvPr/>
        </p:nvSpPr>
        <p:spPr bwMode="auto">
          <a:xfrm>
            <a:off x="304800" y="762000"/>
            <a:ext cx="6781800" cy="400050"/>
          </a:xfrm>
          <a:prstGeom prst="rect">
            <a:avLst/>
          </a:prstGeom>
          <a:noFill/>
          <a:ln w="9525">
            <a:noFill/>
            <a:miter lim="800000"/>
            <a:headEnd/>
            <a:tailEnd/>
          </a:ln>
        </p:spPr>
        <p:txBody>
          <a:bodyPr>
            <a:spAutoFit/>
          </a:bodyPr>
          <a:lstStyle/>
          <a:p>
            <a:pPr eaLnBrk="1" hangingPunct="1"/>
            <a:r>
              <a:rPr lang="en-US" altLang="en-US" b="1" i="1"/>
              <a:t>Line coding and decoding</a:t>
            </a:r>
          </a:p>
        </p:txBody>
      </p:sp>
      <p:sp>
        <p:nvSpPr>
          <p:cNvPr id="10245"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0246" name="Picture 6"/>
          <p:cNvPicPr>
            <a:picLocks noChangeAspect="1" noChangeArrowheads="1"/>
          </p:cNvPicPr>
          <p:nvPr/>
        </p:nvPicPr>
        <p:blipFill>
          <a:blip r:embed="rId3"/>
          <a:srcRect/>
          <a:stretch>
            <a:fillRect/>
          </a:stretch>
        </p:blipFill>
        <p:spPr bwMode="auto">
          <a:xfrm>
            <a:off x="139700" y="2111375"/>
            <a:ext cx="8775700" cy="2689225"/>
          </a:xfrm>
          <a:prstGeom prst="rect">
            <a:avLst/>
          </a:prstGeom>
          <a:noFill/>
          <a:ln w="9525">
            <a:noFill/>
            <a:miter lim="800000"/>
            <a:headEnd/>
            <a:tailEnd/>
          </a:ln>
        </p:spPr>
      </p:pic>
      <p:pic>
        <p:nvPicPr>
          <p:cNvPr id="10247" name="Picture 6" descr="download.png"/>
          <p:cNvPicPr>
            <a:picLocks noChangeAspect="1"/>
          </p:cNvPicPr>
          <p:nvPr/>
        </p:nvPicPr>
        <p:blipFill>
          <a:blip r:embed="rId4"/>
          <a:srcRect/>
          <a:stretch>
            <a:fillRect/>
          </a:stretch>
        </p:blipFill>
        <p:spPr bwMode="auto">
          <a:xfrm>
            <a:off x="5943600" y="228600"/>
            <a:ext cx="1390650" cy="79216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838200"/>
            <a:ext cx="6934200" cy="1200150"/>
          </a:xfrm>
          <a:prstGeom prst="rect">
            <a:avLst/>
          </a:prstGeom>
        </p:spPr>
        <p:txBody>
          <a:bodyPr wrap="square">
            <a:spAutoFit/>
          </a:bodyPr>
          <a:lstStyle/>
          <a:p>
            <a:pPr eaLnBrk="1" fontAlgn="auto" hangingPunct="1">
              <a:spcAft>
                <a:spcPts val="0"/>
              </a:spcAft>
              <a:defRPr/>
            </a:pPr>
            <a:endParaRPr lang="en-US" sz="2400" b="1" dirty="0">
              <a:solidFill>
                <a:schemeClr val="tx2"/>
              </a:solidFill>
              <a:latin typeface="AR JULIAN" panose="02000000000000000000" pitchFamily="2" charset="0"/>
              <a:cs typeface="Arial" panose="020B0604020202020204" pitchFamily="34" charset="0"/>
            </a:endParaRPr>
          </a:p>
          <a:p>
            <a:pPr algn="ctr" eaLnBrk="1" fontAlgn="auto" hangingPunct="1">
              <a:spcAft>
                <a:spcPts val="0"/>
              </a:spcAft>
              <a:defRPr/>
            </a:pPr>
            <a:r>
              <a:rPr lang="en-US" sz="2400" b="1" dirty="0">
                <a:solidFill>
                  <a:schemeClr val="tx2"/>
                </a:solidFill>
                <a:effectLst>
                  <a:outerShdw blurRad="38100" dist="38100" dir="2700000" algn="tl">
                    <a:srgbClr val="C0C0C0"/>
                  </a:outerShdw>
                </a:effectLst>
                <a:latin typeface="Times" pitchFamily="1" charset="0"/>
                <a:cs typeface="Arial" panose="020B0604020202020204" pitchFamily="34" charset="0"/>
              </a:rPr>
              <a:t>DIGITAL-TO-ANALOG CONVERSION</a:t>
            </a:r>
          </a:p>
          <a:p>
            <a:pPr eaLnBrk="1" fontAlgn="auto" hangingPunct="1">
              <a:spcAft>
                <a:spcPts val="0"/>
              </a:spcAft>
              <a:defRPr/>
            </a:pPr>
            <a:r>
              <a:rPr lang="en-US" sz="2400" dirty="0">
                <a:latin typeface="Baskerville Old Face" pitchFamily="18" charset="0"/>
                <a:cs typeface="Arial" panose="020B0604020202020204" pitchFamily="3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en-US" b="1" dirty="0">
                <a:effectLst>
                  <a:outerShdw blurRad="38100" dist="38100" dir="2700000" algn="tl">
                    <a:srgbClr val="C0C0C0"/>
                  </a:outerShdw>
                </a:effectLst>
                <a:latin typeface="Times" pitchFamily="1" charset="0"/>
              </a:rPr>
              <a:t>  </a:t>
            </a:r>
            <a:r>
              <a:rPr lang="en-US" dirty="0">
                <a:effectLst>
                  <a:outerShdw blurRad="38100" dist="38100" dir="2700000" algn="tl">
                    <a:srgbClr val="C0C0C0"/>
                  </a:outerShdw>
                </a:effectLst>
                <a:latin typeface="Times" pitchFamily="1" charset="0"/>
              </a:rPr>
              <a:t>DIGITAL-TO-ANALOG CONVERSION </a:t>
            </a:r>
            <a:r>
              <a:rPr lang="en-US" altLang="en-US" b="1" dirty="0">
                <a:effectLst>
                  <a:outerShdw blurRad="38100" dist="38100" dir="2700000" algn="tl">
                    <a:srgbClr val="C0C0C0"/>
                  </a:outerShdw>
                </a:effectLst>
                <a:latin typeface="Times" pitchFamily="1" charset="0"/>
              </a:rPr>
              <a:t/>
            </a:r>
            <a:br>
              <a:rPr lang="en-US" altLang="en-US" b="1" dirty="0">
                <a:effectLst>
                  <a:outerShdw blurRad="38100" dist="38100" dir="2700000" algn="tl">
                    <a:srgbClr val="C0C0C0"/>
                  </a:outerShdw>
                </a:effectLst>
                <a:latin typeface="Times" pitchFamily="1" charset="0"/>
              </a:rPr>
            </a:br>
            <a:endParaRPr lang="en-US" dirty="0"/>
          </a:p>
        </p:txBody>
      </p:sp>
      <p:sp>
        <p:nvSpPr>
          <p:cNvPr id="3" name="Content Placeholder 2"/>
          <p:cNvSpPr>
            <a:spLocks noGrp="1"/>
          </p:cNvSpPr>
          <p:nvPr>
            <p:ph idx="1"/>
          </p:nvPr>
        </p:nvSpPr>
        <p:spPr>
          <a:xfrm>
            <a:off x="457200" y="914400"/>
            <a:ext cx="8229600" cy="5638800"/>
          </a:xfrm>
        </p:spPr>
        <p:txBody>
          <a:bodyPr rtlCol="0">
            <a:normAutofit/>
          </a:bodyPr>
          <a:lstStyle/>
          <a:p>
            <a:pPr eaLnBrk="1" hangingPunct="1">
              <a:buClr>
                <a:schemeClr val="tx1"/>
              </a:buClr>
              <a:buSzPct val="117000"/>
              <a:buFont typeface="Arial" panose="020B0604020202020204" pitchFamily="34" charset="0"/>
              <a:buNone/>
              <a:defRPr/>
            </a:pPr>
            <a:r>
              <a:rPr lang="en-US" altLang="en-US" b="1" i="1" u="sng" dirty="0">
                <a:solidFill>
                  <a:schemeClr val="hlink"/>
                </a:solidFill>
                <a:effectLst>
                  <a:outerShdw blurRad="38100" dist="38100" dir="2700000" algn="tl">
                    <a:srgbClr val="C0C0C0"/>
                  </a:outerShdw>
                </a:effectLst>
              </a:rPr>
              <a:t>Topics  to be discussed </a:t>
            </a:r>
          </a:p>
          <a:p>
            <a:pPr eaLnBrk="1" hangingPunct="1">
              <a:buClr>
                <a:schemeClr val="tx1"/>
              </a:buClr>
              <a:buSzPct val="117000"/>
              <a:buFont typeface="Wingdings" pitchFamily="2" charset="2"/>
              <a:buChar char="§"/>
              <a:defRPr/>
            </a:pPr>
            <a:r>
              <a:rPr lang="en-US" dirty="0">
                <a:solidFill>
                  <a:srgbClr val="0033CC"/>
                </a:solidFill>
                <a:latin typeface="Times New Roman" pitchFamily="18" charset="0"/>
              </a:rPr>
              <a:t>Aspects of Digital-to-Analog Conversion</a:t>
            </a:r>
            <a:endParaRPr lang="fr-FR" dirty="0">
              <a:solidFill>
                <a:srgbClr val="0033CC"/>
              </a:solidFill>
              <a:latin typeface="Times New Roman" pitchFamily="18" charset="0"/>
            </a:endParaRPr>
          </a:p>
          <a:p>
            <a:pPr eaLnBrk="1" hangingPunct="1">
              <a:buClr>
                <a:schemeClr val="tx1"/>
              </a:buClr>
              <a:buSzPct val="117000"/>
              <a:buFont typeface="Wingdings" pitchFamily="2" charset="2"/>
              <a:buChar char="§"/>
              <a:defRPr/>
            </a:pPr>
            <a:r>
              <a:rPr lang="fr-FR" dirty="0">
                <a:solidFill>
                  <a:srgbClr val="0033CC"/>
                </a:solidFill>
                <a:latin typeface="Times New Roman" pitchFamily="18" charset="0"/>
              </a:rPr>
              <a:t> Amplitude Shift </a:t>
            </a:r>
            <a:r>
              <a:rPr lang="fr-FR" dirty="0" err="1">
                <a:solidFill>
                  <a:srgbClr val="0033CC"/>
                </a:solidFill>
                <a:latin typeface="Times New Roman" pitchFamily="18" charset="0"/>
              </a:rPr>
              <a:t>Keying</a:t>
            </a:r>
            <a:endParaRPr lang="fr-FR" dirty="0">
              <a:solidFill>
                <a:srgbClr val="0033CC"/>
              </a:solidFill>
              <a:latin typeface="Times New Roman" pitchFamily="18" charset="0"/>
            </a:endParaRPr>
          </a:p>
          <a:p>
            <a:pPr eaLnBrk="1" hangingPunct="1">
              <a:buClr>
                <a:schemeClr val="tx1"/>
              </a:buClr>
              <a:buSzPct val="117000"/>
              <a:buFont typeface="Wingdings" pitchFamily="2" charset="2"/>
              <a:buChar char="§"/>
              <a:defRPr/>
            </a:pPr>
            <a:r>
              <a:rPr lang="fr-FR" dirty="0">
                <a:solidFill>
                  <a:srgbClr val="0033CC"/>
                </a:solidFill>
                <a:latin typeface="Times New Roman" pitchFamily="18" charset="0"/>
              </a:rPr>
              <a:t> </a:t>
            </a:r>
            <a:r>
              <a:rPr lang="fr-FR" dirty="0" err="1">
                <a:solidFill>
                  <a:srgbClr val="0033CC"/>
                </a:solidFill>
                <a:latin typeface="Times New Roman" pitchFamily="18" charset="0"/>
              </a:rPr>
              <a:t>Frequency</a:t>
            </a:r>
            <a:r>
              <a:rPr lang="fr-FR" dirty="0">
                <a:solidFill>
                  <a:srgbClr val="0033CC"/>
                </a:solidFill>
                <a:latin typeface="Times New Roman" pitchFamily="18" charset="0"/>
              </a:rPr>
              <a:t> Shift </a:t>
            </a:r>
            <a:r>
              <a:rPr lang="fr-FR" dirty="0" err="1">
                <a:solidFill>
                  <a:srgbClr val="0033CC"/>
                </a:solidFill>
                <a:latin typeface="Times New Roman" pitchFamily="18" charset="0"/>
              </a:rPr>
              <a:t>Keying</a:t>
            </a:r>
            <a:endParaRPr lang="fr-FR" dirty="0">
              <a:solidFill>
                <a:srgbClr val="0033CC"/>
              </a:solidFill>
              <a:latin typeface="Times New Roman" pitchFamily="18" charset="0"/>
            </a:endParaRPr>
          </a:p>
          <a:p>
            <a:pPr eaLnBrk="1" hangingPunct="1">
              <a:buClr>
                <a:schemeClr val="tx1"/>
              </a:buClr>
              <a:buSzPct val="117000"/>
              <a:buFont typeface="Wingdings" pitchFamily="2" charset="2"/>
              <a:buChar char="§"/>
              <a:defRPr/>
            </a:pPr>
            <a:r>
              <a:rPr lang="en-US" dirty="0">
                <a:solidFill>
                  <a:srgbClr val="0033CC"/>
                </a:solidFill>
                <a:latin typeface="Times New Roman" pitchFamily="18" charset="0"/>
              </a:rPr>
              <a:t> Phase Shift Keying</a:t>
            </a:r>
          </a:p>
          <a:p>
            <a:pPr eaLnBrk="1" hangingPunct="1">
              <a:buClr>
                <a:schemeClr val="tx1"/>
              </a:buClr>
              <a:buSzPct val="117000"/>
              <a:buFont typeface="Wingdings" pitchFamily="2" charset="2"/>
              <a:buChar char="§"/>
              <a:defRPr/>
            </a:pPr>
            <a:r>
              <a:rPr lang="en-US" dirty="0">
                <a:solidFill>
                  <a:srgbClr val="0033CC"/>
                </a:solidFill>
                <a:latin typeface="Times New Roman" pitchFamily="18" charset="0"/>
              </a:rPr>
              <a:t> </a:t>
            </a:r>
            <a:r>
              <a:rPr lang="en-US" dirty="0" err="1">
                <a:solidFill>
                  <a:srgbClr val="0033CC"/>
                </a:solidFill>
                <a:latin typeface="Times New Roman" pitchFamily="18" charset="0"/>
              </a:rPr>
              <a:t>Quadrature</a:t>
            </a:r>
            <a:r>
              <a:rPr lang="en-US" dirty="0">
                <a:solidFill>
                  <a:srgbClr val="0033CC"/>
                </a:solidFill>
                <a:latin typeface="Times New Roman" pitchFamily="18" charset="0"/>
              </a:rPr>
              <a:t> Amplitude Modulation</a:t>
            </a:r>
          </a:p>
          <a:p>
            <a:pPr eaLnBrk="1" hangingPunct="1">
              <a:buClr>
                <a:schemeClr val="tx1"/>
              </a:buClr>
              <a:buSzPct val="117000"/>
              <a:buFont typeface="Arial" panose="020B0604020202020204" pitchFamily="34" charset="0"/>
              <a:buNone/>
              <a:defRPr/>
            </a:pPr>
            <a:endParaRPr lang="en-US" dirty="0">
              <a:solidFill>
                <a:srgbClr val="0033CC"/>
              </a:solidFill>
              <a:latin typeface="Times New Roman" pitchFamily="18" charset="0"/>
            </a:endParaRPr>
          </a:p>
          <a:p>
            <a:pPr eaLnBrk="1" fontAlgn="auto" hangingPunct="1">
              <a:spcAft>
                <a:spcPts val="0"/>
              </a:spcAft>
              <a:buFont typeface="Arial" panose="020B0604020202020204" pitchFamily="34" charset="0"/>
              <a:buNone/>
              <a:defRPr/>
            </a:pPr>
            <a:r>
              <a:rPr lang="en-US" dirty="0"/>
              <a:t> </a:t>
            </a:r>
            <a:endParaRPr lang="en-US" i="1" dirty="0">
              <a:effectLst>
                <a:outerShdw blurRad="38100" dist="38100" dir="2700000" algn="tl">
                  <a:srgbClr val="C0C0C0"/>
                </a:outerShdw>
              </a:effectLst>
              <a:latin typeface="Times New Roman" pitchFamily="1" charset="0"/>
            </a:endParaRPr>
          </a:p>
          <a:p>
            <a:pPr eaLnBrk="1" fontAlgn="auto" hangingPunct="1">
              <a:spcAft>
                <a:spcPts val="0"/>
              </a:spcAft>
              <a:buFont typeface="Arial" panose="020B0604020202020204" pitchFamily="34" charset="0"/>
              <a:buNone/>
              <a:defRPr/>
            </a:pPr>
            <a:endParaRPr lang="en-US" dirty="0"/>
          </a:p>
        </p:txBody>
      </p:sp>
      <p:pic>
        <p:nvPicPr>
          <p:cNvPr id="79876" name="Picture 3" descr="download.png"/>
          <p:cNvPicPr>
            <a:picLocks noChangeAspect="1"/>
          </p:cNvPicPr>
          <p:nvPr/>
        </p:nvPicPr>
        <p:blipFill>
          <a:blip r:embed="rId2"/>
          <a:srcRect/>
          <a:stretch>
            <a:fillRect/>
          </a:stretch>
        </p:blipFill>
        <p:spPr bwMode="auto">
          <a:xfrm>
            <a:off x="0" y="228600"/>
            <a:ext cx="1219200" cy="5318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altLang="en-US"/>
              <a:t>       Digital to Analog Conversion</a:t>
            </a:r>
            <a:endParaRPr lang="en-US" altLang="en-US" b="1" i="1"/>
          </a:p>
        </p:txBody>
      </p:sp>
      <p:sp>
        <p:nvSpPr>
          <p:cNvPr id="3" name="Content Placeholder 2"/>
          <p:cNvSpPr>
            <a:spLocks noGrp="1"/>
          </p:cNvSpPr>
          <p:nvPr>
            <p:ph idx="1"/>
          </p:nvPr>
        </p:nvSpPr>
        <p:spPr/>
        <p:txBody>
          <a:bodyPr rtlCol="0">
            <a:normAutofit lnSpcReduction="10000"/>
          </a:bodyPr>
          <a:lstStyle/>
          <a:p>
            <a:pPr>
              <a:buFont typeface="Arial" panose="020B0604020202020204" pitchFamily="34" charset="0"/>
              <a:buChar char="•"/>
              <a:defRPr/>
            </a:pPr>
            <a:r>
              <a:rPr lang="en-US" sz="2800" dirty="0"/>
              <a:t>Converting digital data to a </a:t>
            </a:r>
            <a:r>
              <a:rPr lang="en-US" sz="2800" dirty="0" err="1"/>
              <a:t>bandpass</a:t>
            </a:r>
            <a:r>
              <a:rPr lang="en-US" sz="2800" dirty="0"/>
              <a:t> analog signal is traditionally called digital to- analog conversion</a:t>
            </a:r>
            <a:endParaRPr lang="en-US" sz="2800" i="1" dirty="0">
              <a:solidFill>
                <a:schemeClr val="hlink"/>
              </a:solidFill>
              <a:effectLst>
                <a:outerShdw blurRad="38100" dist="38100" dir="2700000" algn="tl">
                  <a:srgbClr val="C0C0C0"/>
                </a:outerShdw>
              </a:effectLst>
              <a:latin typeface="Times New Roman" pitchFamily="1" charset="0"/>
            </a:endParaRPr>
          </a:p>
          <a:p>
            <a:pPr eaLnBrk="1" hangingPunct="1">
              <a:lnSpc>
                <a:spcPct val="90000"/>
              </a:lnSpc>
              <a:buFont typeface="Arial" panose="020B0604020202020204" pitchFamily="34" charset="0"/>
              <a:buChar char="•"/>
              <a:defRPr/>
            </a:pPr>
            <a:r>
              <a:rPr lang="en-US" sz="2800" i="1" dirty="0">
                <a:solidFill>
                  <a:schemeClr val="hlink"/>
                </a:solidFill>
                <a:effectLst>
                  <a:outerShdw blurRad="38100" dist="38100" dir="2700000" algn="tl">
                    <a:srgbClr val="C0C0C0"/>
                  </a:outerShdw>
                </a:effectLst>
                <a:latin typeface="Times New Roman" pitchFamily="1" charset="0"/>
              </a:rPr>
              <a:t>Digital-to-analog</a:t>
            </a:r>
            <a:r>
              <a:rPr lang="en-US" sz="2800" i="1" dirty="0">
                <a:effectLst>
                  <a:outerShdw blurRad="38100" dist="38100" dir="2700000" algn="tl">
                    <a:srgbClr val="C0C0C0"/>
                  </a:outerShdw>
                </a:effectLst>
                <a:latin typeface="Times New Roman" pitchFamily="1" charset="0"/>
              </a:rPr>
              <a:t> conversion is the process of changing one of the characteristics of an analog signal based on the information in digital data.</a:t>
            </a:r>
          </a:p>
          <a:p>
            <a:pPr eaLnBrk="1" hangingPunct="1">
              <a:lnSpc>
                <a:spcPct val="90000"/>
              </a:lnSpc>
              <a:buFont typeface="Arial" panose="020B0604020202020204" pitchFamily="34" charset="0"/>
              <a:buChar char="•"/>
              <a:defRPr/>
            </a:pPr>
            <a:r>
              <a:rPr lang="en-US" sz="2800" dirty="0"/>
              <a:t>Digital data needs to be carried on an analog signal.</a:t>
            </a:r>
          </a:p>
          <a:p>
            <a:pPr eaLnBrk="1" hangingPunct="1">
              <a:lnSpc>
                <a:spcPct val="90000"/>
              </a:lnSpc>
              <a:buFont typeface="Arial" panose="020B0604020202020204" pitchFamily="34" charset="0"/>
              <a:buChar char="•"/>
              <a:defRPr/>
            </a:pPr>
            <a:r>
              <a:rPr lang="en-US" sz="2800" dirty="0"/>
              <a:t>A </a:t>
            </a:r>
            <a:r>
              <a:rPr lang="en-US" sz="2800" dirty="0">
                <a:solidFill>
                  <a:schemeClr val="hlink"/>
                </a:solidFill>
              </a:rPr>
              <a:t>carrier</a:t>
            </a:r>
            <a:r>
              <a:rPr lang="en-US" sz="2800" dirty="0"/>
              <a:t> signal (frequency </a:t>
            </a:r>
            <a:r>
              <a:rPr lang="en-US" sz="2800" dirty="0" err="1"/>
              <a:t>f</a:t>
            </a:r>
            <a:r>
              <a:rPr lang="en-US" sz="2800" baseline="-25000" dirty="0" err="1"/>
              <a:t>c</a:t>
            </a:r>
            <a:r>
              <a:rPr lang="en-US" sz="2800" dirty="0"/>
              <a:t>) performs the function of transporting the digital data in an analog waveform.</a:t>
            </a:r>
          </a:p>
          <a:p>
            <a:pPr eaLnBrk="1" hangingPunct="1">
              <a:lnSpc>
                <a:spcPct val="90000"/>
              </a:lnSpc>
              <a:buFont typeface="Arial" panose="020B0604020202020204" pitchFamily="34" charset="0"/>
              <a:buChar char="•"/>
              <a:defRPr/>
            </a:pPr>
            <a:r>
              <a:rPr lang="en-US" sz="2800" dirty="0"/>
              <a:t>The analog carrier signal is manipulated to uniquely identify the digital data being carried.</a:t>
            </a:r>
          </a:p>
          <a:p>
            <a:pPr eaLnBrk="1" fontAlgn="auto" hangingPunct="1">
              <a:spcAft>
                <a:spcPts val="0"/>
              </a:spcAft>
              <a:buFont typeface="Arial" panose="020B0604020202020204" pitchFamily="34" charset="0"/>
              <a:buChar char="•"/>
              <a:defRPr/>
            </a:pPr>
            <a:endParaRPr lang="en-US" dirty="0"/>
          </a:p>
        </p:txBody>
      </p:sp>
      <p:pic>
        <p:nvPicPr>
          <p:cNvPr id="80900" name="Picture 3" descr="download.png"/>
          <p:cNvPicPr>
            <a:picLocks noChangeAspect="1"/>
          </p:cNvPicPr>
          <p:nvPr/>
        </p:nvPicPr>
        <p:blipFill>
          <a:blip r:embed="rId2"/>
          <a:srcRect/>
          <a:stretch>
            <a:fillRect/>
          </a:stretch>
        </p:blipFill>
        <p:spPr bwMode="auto">
          <a:xfrm>
            <a:off x="36513" y="0"/>
            <a:ext cx="1727200" cy="75406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altLang="en-US" sz="3200">
                <a:solidFill>
                  <a:schemeClr val="folHlink"/>
                </a:solidFill>
                <a:latin typeface="Times New Roman" pitchFamily="18" charset="0"/>
              </a:rPr>
              <a:t>      Figure 1 </a:t>
            </a:r>
            <a:r>
              <a:rPr lang="en-US" altLang="en-US" sz="3200" i="1">
                <a:latin typeface="Times New Roman" pitchFamily="18" charset="0"/>
              </a:rPr>
              <a:t>Digital-to-analog conversion</a:t>
            </a:r>
          </a:p>
        </p:txBody>
      </p:sp>
      <p:pic>
        <p:nvPicPr>
          <p:cNvPr id="81923" name="Picture 3" descr="download.png"/>
          <p:cNvPicPr>
            <a:picLocks noChangeAspect="1"/>
          </p:cNvPicPr>
          <p:nvPr/>
        </p:nvPicPr>
        <p:blipFill>
          <a:blip r:embed="rId2"/>
          <a:srcRect/>
          <a:stretch>
            <a:fillRect/>
          </a:stretch>
        </p:blipFill>
        <p:spPr bwMode="auto">
          <a:xfrm>
            <a:off x="36513" y="0"/>
            <a:ext cx="1727200" cy="754063"/>
          </a:xfrm>
          <a:prstGeom prst="rect">
            <a:avLst/>
          </a:prstGeom>
          <a:noFill/>
          <a:ln w="9525">
            <a:noFill/>
            <a:miter lim="800000"/>
            <a:headEnd/>
            <a:tailEnd/>
          </a:ln>
        </p:spPr>
      </p:pic>
      <p:pic>
        <p:nvPicPr>
          <p:cNvPr id="81924" name="Picture 10"/>
          <p:cNvPicPr>
            <a:picLocks noGrp="1" noChangeAspect="1" noChangeArrowheads="1"/>
          </p:cNvPicPr>
          <p:nvPr>
            <p:ph idx="1"/>
          </p:nvPr>
        </p:nvPicPr>
        <p:blipFill>
          <a:blip r:embed="rId3"/>
          <a:srcRect/>
          <a:stretch>
            <a:fillRect/>
          </a:stretch>
        </p:blipFill>
        <p:spPr>
          <a:xfrm>
            <a:off x="228600" y="1676400"/>
            <a:ext cx="8229600" cy="2405063"/>
          </a:xfrm>
          <a:noFill/>
        </p:spPr>
      </p:pic>
      <p:sp>
        <p:nvSpPr>
          <p:cNvPr id="81925" name="Rectangle 4"/>
          <p:cNvSpPr>
            <a:spLocks noChangeArrowheads="1"/>
          </p:cNvSpPr>
          <p:nvPr/>
        </p:nvSpPr>
        <p:spPr bwMode="auto">
          <a:xfrm>
            <a:off x="609600" y="4800600"/>
            <a:ext cx="7162800" cy="646113"/>
          </a:xfrm>
          <a:prstGeom prst="rect">
            <a:avLst/>
          </a:prstGeom>
          <a:noFill/>
          <a:ln w="9525">
            <a:noFill/>
            <a:miter lim="800000"/>
            <a:headEnd/>
            <a:tailEnd/>
          </a:ln>
        </p:spPr>
        <p:txBody>
          <a:bodyPr>
            <a:spAutoFit/>
          </a:bodyPr>
          <a:lstStyle/>
          <a:p>
            <a:pPr eaLnBrk="1" hangingPunct="1"/>
            <a:r>
              <a:rPr lang="en-US" altLang="en-US"/>
              <a:t>Figure 1 shows the relationship between the digital information, the digital-to-analog modulating process, and the resultant analog signal.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Content Placeholder 2"/>
          <p:cNvSpPr>
            <a:spLocks noGrp="1"/>
          </p:cNvSpPr>
          <p:nvPr>
            <p:ph idx="1"/>
          </p:nvPr>
        </p:nvSpPr>
        <p:spPr>
          <a:xfrm>
            <a:off x="457200" y="806450"/>
            <a:ext cx="8229600" cy="5319713"/>
          </a:xfrm>
        </p:spPr>
        <p:txBody>
          <a:bodyPr/>
          <a:lstStyle/>
          <a:p>
            <a:pPr>
              <a:buFont typeface="Arial" charset="0"/>
              <a:buNone/>
            </a:pPr>
            <a:r>
              <a:rPr lang="en-US" altLang="en-US" sz="2800" dirty="0">
                <a:solidFill>
                  <a:schemeClr val="folHlink"/>
                </a:solidFill>
                <a:latin typeface="Times New Roman" pitchFamily="18" charset="0"/>
              </a:rPr>
              <a:t>           </a:t>
            </a:r>
            <a:r>
              <a:rPr lang="en-US" altLang="en-US" sz="2800" i="1" dirty="0">
                <a:latin typeface="Times New Roman" pitchFamily="18" charset="0"/>
              </a:rPr>
              <a:t>Types of digital-to-analog conversion</a:t>
            </a:r>
            <a:br>
              <a:rPr lang="en-US" altLang="en-US" sz="2800" i="1" dirty="0">
                <a:latin typeface="Times New Roman" pitchFamily="18" charset="0"/>
              </a:rPr>
            </a:br>
            <a:endParaRPr lang="en-US" altLang="en-US" sz="2800" i="1" dirty="0">
              <a:latin typeface="Times New Roman" pitchFamily="18" charset="0"/>
            </a:endParaRPr>
          </a:p>
          <a:p>
            <a:r>
              <a:rPr lang="en-US" altLang="en-US" sz="2800" dirty="0"/>
              <a:t>Four mechanisms are used for modulating digital data into an analog signal</a:t>
            </a:r>
            <a:br>
              <a:rPr lang="en-US" altLang="en-US" sz="2800" dirty="0"/>
            </a:br>
            <a:r>
              <a:rPr lang="en-US" altLang="en-US" sz="2800" dirty="0"/>
              <a:t>amplitude shift keying (ASK)</a:t>
            </a:r>
            <a:br>
              <a:rPr lang="en-US" altLang="en-US" sz="2800" dirty="0"/>
            </a:br>
            <a:r>
              <a:rPr lang="en-US" altLang="en-US" sz="2800" dirty="0"/>
              <a:t> frequency shift keying (FSK)</a:t>
            </a:r>
          </a:p>
          <a:p>
            <a:pPr>
              <a:buFont typeface="Arial" charset="0"/>
              <a:buNone/>
            </a:pPr>
            <a:r>
              <a:rPr lang="en-US" altLang="en-US" sz="2800" dirty="0"/>
              <a:t>    phase shift keying(PSK)</a:t>
            </a:r>
          </a:p>
          <a:p>
            <a:pPr>
              <a:buFont typeface="Arial" charset="0"/>
              <a:buNone/>
            </a:pPr>
            <a:r>
              <a:rPr lang="en-US" altLang="en-US" sz="2800" dirty="0"/>
              <a:t> quadrature amplitude modulation (QAM – combines ASK &amp;PSK) </a:t>
            </a:r>
          </a:p>
          <a:p>
            <a:pPr>
              <a:buFont typeface="Arial" charset="0"/>
              <a:buNone/>
            </a:pPr>
            <a:r>
              <a:rPr lang="en-US" altLang="en-US" sz="2800" dirty="0"/>
              <a:t>QAM is the most efficient  and commonly used today</a:t>
            </a:r>
          </a:p>
          <a:p>
            <a:endParaRPr lang="en-US" altLang="en-US" sz="2800" dirty="0"/>
          </a:p>
        </p:txBody>
      </p:sp>
      <p:pic>
        <p:nvPicPr>
          <p:cNvPr id="82948"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altLang="en-US" sz="3600">
                <a:solidFill>
                  <a:schemeClr val="folHlink"/>
                </a:solidFill>
                <a:latin typeface="Times New Roman" pitchFamily="18" charset="0"/>
              </a:rPr>
              <a:t>    Figure  2  </a:t>
            </a:r>
            <a:r>
              <a:rPr lang="en-US" altLang="en-US" sz="3600" i="1">
                <a:latin typeface="Times New Roman" pitchFamily="18" charset="0"/>
              </a:rPr>
              <a:t>Types of digital-to-analog conversion</a:t>
            </a:r>
            <a:br>
              <a:rPr lang="en-US" altLang="en-US" sz="3600" i="1">
                <a:latin typeface="Times New Roman" pitchFamily="18" charset="0"/>
              </a:rPr>
            </a:br>
            <a:endParaRPr lang="en-US" altLang="en-US" sz="3600"/>
          </a:p>
        </p:txBody>
      </p:sp>
      <p:pic>
        <p:nvPicPr>
          <p:cNvPr id="83971" name="Picture 6"/>
          <p:cNvPicPr>
            <a:picLocks noGrp="1" noChangeAspect="1" noChangeArrowheads="1"/>
          </p:cNvPicPr>
          <p:nvPr>
            <p:ph idx="1"/>
          </p:nvPr>
        </p:nvPicPr>
        <p:blipFill>
          <a:blip r:embed="rId2"/>
          <a:srcRect/>
          <a:stretch>
            <a:fillRect/>
          </a:stretch>
        </p:blipFill>
        <p:spPr>
          <a:xfrm>
            <a:off x="457200" y="1447800"/>
            <a:ext cx="8229600" cy="4191000"/>
          </a:xfrm>
          <a:noFill/>
        </p:spPr>
      </p:pic>
      <p:pic>
        <p:nvPicPr>
          <p:cNvPr id="83972"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altLang="en-US" sz="4000"/>
              <a:t>  Bit and Baud rates and the carrier signal</a:t>
            </a:r>
          </a:p>
        </p:txBody>
      </p:sp>
      <p:sp>
        <p:nvSpPr>
          <p:cNvPr id="84995" name="Content Placeholder 2"/>
          <p:cNvSpPr>
            <a:spLocks noGrp="1"/>
          </p:cNvSpPr>
          <p:nvPr>
            <p:ph idx="1"/>
          </p:nvPr>
        </p:nvSpPr>
        <p:spPr>
          <a:xfrm>
            <a:off x="457200" y="838200"/>
            <a:ext cx="8229600" cy="5287963"/>
          </a:xfrm>
        </p:spPr>
        <p:txBody>
          <a:bodyPr/>
          <a:lstStyle/>
          <a:p>
            <a:pPr eaLnBrk="1" hangingPunct="1"/>
            <a:endParaRPr lang="en-US" altLang="en-US"/>
          </a:p>
          <a:p>
            <a:pPr eaLnBrk="1" hangingPunct="1"/>
            <a:r>
              <a:rPr lang="en-US" altLang="en-US" b="1"/>
              <a:t>Bit rate</a:t>
            </a:r>
            <a:r>
              <a:rPr lang="en-US" altLang="en-US"/>
              <a:t>, N, is the number of bits per second (bps).  Also called as </a:t>
            </a:r>
            <a:r>
              <a:rPr lang="en-US" altLang="en-US" b="1" i="1"/>
              <a:t>Data Rate</a:t>
            </a:r>
          </a:p>
          <a:p>
            <a:pPr eaLnBrk="1" hangingPunct="1">
              <a:buFont typeface="Arial" charset="0"/>
              <a:buNone/>
            </a:pPr>
            <a:endParaRPr lang="en-US" altLang="en-US" b="1"/>
          </a:p>
          <a:p>
            <a:pPr eaLnBrk="1" hangingPunct="1"/>
            <a:r>
              <a:rPr lang="en-US" altLang="en-US"/>
              <a:t>Baud rate is the number of signal elements per second (bauds). Also called as </a:t>
            </a:r>
            <a:r>
              <a:rPr lang="en-US" altLang="en-US" b="1" i="1"/>
              <a:t>Signal Rate</a:t>
            </a:r>
            <a:endParaRPr lang="en-US" altLang="en-US" b="1"/>
          </a:p>
          <a:p>
            <a:pPr eaLnBrk="1" hangingPunct="1"/>
            <a:endParaRPr lang="en-US" altLang="en-US"/>
          </a:p>
        </p:txBody>
      </p:sp>
      <p:pic>
        <p:nvPicPr>
          <p:cNvPr id="84996"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a:t>                                Cond..</a:t>
            </a:r>
          </a:p>
        </p:txBody>
      </p:sp>
      <p:sp>
        <p:nvSpPr>
          <p:cNvPr id="86019" name="Content Placeholder 2"/>
          <p:cNvSpPr>
            <a:spLocks noGrp="1"/>
          </p:cNvSpPr>
          <p:nvPr>
            <p:ph idx="1"/>
          </p:nvPr>
        </p:nvSpPr>
        <p:spPr/>
        <p:txBody>
          <a:bodyPr/>
          <a:lstStyle/>
          <a:p>
            <a:r>
              <a:rPr lang="en-US" altLang="en-US"/>
              <a:t>The relationship between them is</a:t>
            </a:r>
          </a:p>
          <a:p>
            <a:pPr>
              <a:buFont typeface="Arial" charset="0"/>
              <a:buNone/>
            </a:pPr>
            <a:r>
              <a:rPr lang="en-US" altLang="en-US"/>
              <a:t>         S=Nx1/r bauds     </a:t>
            </a:r>
          </a:p>
          <a:p>
            <a:pPr eaLnBrk="1" hangingPunct="1">
              <a:buFont typeface="Arial" charset="0"/>
              <a:buNone/>
            </a:pPr>
            <a:r>
              <a:rPr lang="en-US" altLang="en-US"/>
              <a:t>   Where</a:t>
            </a:r>
          </a:p>
          <a:p>
            <a:pPr eaLnBrk="1" hangingPunct="1">
              <a:buFont typeface="Arial" charset="0"/>
              <a:buNone/>
            </a:pPr>
            <a:r>
              <a:rPr lang="en-US" altLang="en-US" i="1"/>
              <a:t>    N  -  data rate</a:t>
            </a:r>
            <a:endParaRPr lang="en-US" altLang="en-US"/>
          </a:p>
          <a:p>
            <a:pPr eaLnBrk="1" hangingPunct="1">
              <a:buFont typeface="Arial" charset="0"/>
              <a:buNone/>
            </a:pPr>
            <a:r>
              <a:rPr lang="en-US" altLang="en-US"/>
              <a:t>     r  -  number of data bits per signal element.</a:t>
            </a:r>
          </a:p>
          <a:p>
            <a:r>
              <a:rPr lang="en-US" altLang="en-US"/>
              <a:t>In the analog transmission of digital data, the signal or baud rate is less than  or equal to the bit rate.</a:t>
            </a:r>
          </a:p>
        </p:txBody>
      </p:sp>
      <p:pic>
        <p:nvPicPr>
          <p:cNvPr id="86020"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563562"/>
          </a:xfrm>
        </p:spPr>
        <p:txBody>
          <a:bodyPr/>
          <a:lstStyle/>
          <a:p>
            <a:pPr algn="l"/>
            <a:r>
              <a:rPr lang="en-US" altLang="en-US" i="1">
                <a:solidFill>
                  <a:schemeClr val="hlink"/>
                </a:solidFill>
              </a:rPr>
              <a:t/>
            </a:r>
            <a:br>
              <a:rPr lang="en-US" altLang="en-US" i="1">
                <a:solidFill>
                  <a:schemeClr val="hlink"/>
                </a:solidFill>
              </a:rPr>
            </a:br>
            <a:r>
              <a:rPr lang="en-US" altLang="en-US" i="1">
                <a:solidFill>
                  <a:schemeClr val="hlink"/>
                </a:solidFill>
              </a:rPr>
              <a:t>Example 1</a:t>
            </a:r>
            <a:br>
              <a:rPr lang="en-US" altLang="en-US" i="1">
                <a:solidFill>
                  <a:schemeClr val="hlink"/>
                </a:solidFill>
              </a:rPr>
            </a:br>
            <a:endParaRPr lang="en-US" altLang="en-US"/>
          </a:p>
        </p:txBody>
      </p:sp>
      <p:sp>
        <p:nvSpPr>
          <p:cNvPr id="87043" name="Content Placeholder 2"/>
          <p:cNvSpPr>
            <a:spLocks noGrp="1"/>
          </p:cNvSpPr>
          <p:nvPr>
            <p:ph idx="1"/>
          </p:nvPr>
        </p:nvSpPr>
        <p:spPr>
          <a:xfrm>
            <a:off x="457200" y="1600200"/>
            <a:ext cx="8229600" cy="3810000"/>
          </a:xfrm>
        </p:spPr>
        <p:txBody>
          <a:bodyPr/>
          <a:lstStyle/>
          <a:p>
            <a:r>
              <a:rPr lang="en-US" altLang="en-US" i="1">
                <a:latin typeface="Times New Roman" pitchFamily="18" charset="0"/>
              </a:rPr>
              <a:t>An analog signal carries 4 bits per signal element. If 1000 signal elements are sent per second, find the bit rate.</a:t>
            </a:r>
          </a:p>
          <a:p>
            <a:r>
              <a:rPr lang="en-US" altLang="en-US" i="1">
                <a:solidFill>
                  <a:schemeClr val="hlink"/>
                </a:solidFill>
                <a:latin typeface="Times New Roman" pitchFamily="18" charset="0"/>
              </a:rPr>
              <a:t>Solution</a:t>
            </a:r>
          </a:p>
          <a:p>
            <a:r>
              <a:rPr lang="en-US" altLang="en-US" i="1">
                <a:latin typeface="Times" pitchFamily="1" charset="0"/>
              </a:rPr>
              <a:t>In this case, r = 4, S = 1000, and N is unknown. We can find the value of N from</a:t>
            </a:r>
          </a:p>
          <a:p>
            <a:endParaRPr lang="en-US" altLang="en-US"/>
          </a:p>
          <a:p>
            <a:pPr>
              <a:buFont typeface="Arial" charset="0"/>
              <a:buNone/>
            </a:pPr>
            <a:endParaRPr lang="en-US" altLang="en-US"/>
          </a:p>
        </p:txBody>
      </p:sp>
      <p:pic>
        <p:nvPicPr>
          <p:cNvPr id="87044" name="Picture 13"/>
          <p:cNvPicPr>
            <a:picLocks noChangeAspect="1" noChangeArrowheads="1"/>
          </p:cNvPicPr>
          <p:nvPr/>
        </p:nvPicPr>
        <p:blipFill>
          <a:blip r:embed="rId2"/>
          <a:srcRect/>
          <a:stretch>
            <a:fillRect/>
          </a:stretch>
        </p:blipFill>
        <p:spPr bwMode="auto">
          <a:xfrm>
            <a:off x="1371600" y="5257800"/>
            <a:ext cx="6434138" cy="566738"/>
          </a:xfrm>
          <a:prstGeom prst="rect">
            <a:avLst/>
          </a:prstGeom>
          <a:noFill/>
          <a:ln w="57150" cmpd="thickThin">
            <a:solidFill>
              <a:schemeClr val="folHlink"/>
            </a:solidFill>
            <a:miter lim="800000"/>
            <a:headEnd/>
            <a:tailEnd/>
          </a:ln>
        </p:spPr>
      </p:pic>
      <p:pic>
        <p:nvPicPr>
          <p:cNvPr id="87045" name="Picture 6" descr="download.png"/>
          <p:cNvPicPr>
            <a:picLocks noChangeAspect="1"/>
          </p:cNvPicPr>
          <p:nvPr/>
        </p:nvPicPr>
        <p:blipFill>
          <a:blip r:embed="rId3"/>
          <a:srcRect/>
          <a:stretch>
            <a:fillRect/>
          </a:stretch>
        </p:blipFill>
        <p:spPr bwMode="auto">
          <a:xfrm>
            <a:off x="5943600" y="152400"/>
            <a:ext cx="704850" cy="40163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Content Placeholder 2"/>
          <p:cNvSpPr>
            <a:spLocks noGrp="1"/>
          </p:cNvSpPr>
          <p:nvPr>
            <p:ph idx="1"/>
          </p:nvPr>
        </p:nvSpPr>
        <p:spPr>
          <a:xfrm>
            <a:off x="457200" y="0"/>
            <a:ext cx="8001000" cy="5257800"/>
          </a:xfrm>
        </p:spPr>
        <p:txBody>
          <a:bodyPr/>
          <a:lstStyle/>
          <a:p>
            <a:pPr>
              <a:buFont typeface="Arial" charset="0"/>
              <a:buNone/>
            </a:pPr>
            <a:r>
              <a:rPr lang="en-US" altLang="en-US" i="1" dirty="0"/>
              <a:t>Example 2</a:t>
            </a:r>
          </a:p>
          <a:p>
            <a:r>
              <a:rPr lang="en-US" altLang="en-US" dirty="0"/>
              <a:t>An analog signal has a bit rate of 8000 bps and a baud rate of 1000 baud. How many data elements are carried by each signal element? How many signal elements do we need?</a:t>
            </a:r>
          </a:p>
          <a:p>
            <a:r>
              <a:rPr lang="en-US" altLang="en-US" dirty="0"/>
              <a:t>Solution</a:t>
            </a:r>
          </a:p>
          <a:p>
            <a:r>
              <a:rPr lang="en-US" altLang="en-US" dirty="0"/>
              <a:t>In this example, S = 1000, </a:t>
            </a:r>
            <a:r>
              <a:rPr lang="en-US" altLang="en-US" i="1" dirty="0"/>
              <a:t>N =8000, and rand L are unknown. We find first the value of rand </a:t>
            </a:r>
            <a:r>
              <a:rPr lang="en-US" altLang="en-US" dirty="0"/>
              <a:t>then the value of </a:t>
            </a:r>
            <a:r>
              <a:rPr lang="en-US" altLang="en-US" i="1" dirty="0"/>
              <a:t>L.</a:t>
            </a:r>
            <a:endParaRPr lang="en-US" altLang="en-US" dirty="0"/>
          </a:p>
        </p:txBody>
      </p:sp>
      <p:pic>
        <p:nvPicPr>
          <p:cNvPr id="88068" name="Picture 15"/>
          <p:cNvPicPr>
            <a:picLocks noChangeAspect="1" noChangeArrowheads="1"/>
          </p:cNvPicPr>
          <p:nvPr/>
        </p:nvPicPr>
        <p:blipFill>
          <a:blip r:embed="rId2"/>
          <a:srcRect/>
          <a:stretch>
            <a:fillRect/>
          </a:stretch>
        </p:blipFill>
        <p:spPr bwMode="auto">
          <a:xfrm>
            <a:off x="1982787" y="5432425"/>
            <a:ext cx="5427663" cy="1044575"/>
          </a:xfrm>
          <a:prstGeom prst="rect">
            <a:avLst/>
          </a:prstGeom>
          <a:noFill/>
          <a:ln w="57150" cmpd="thickThin">
            <a:solidFill>
              <a:schemeClr val="folHlink"/>
            </a:solidFill>
            <a:miter lim="800000"/>
            <a:headEnd/>
            <a:tailEnd/>
          </a:ln>
        </p:spPr>
      </p:pic>
      <p:pic>
        <p:nvPicPr>
          <p:cNvPr id="88069" name="Picture 6" descr="download.png"/>
          <p:cNvPicPr>
            <a:picLocks noChangeAspect="1"/>
          </p:cNvPicPr>
          <p:nvPr/>
        </p:nvPicPr>
        <p:blipFill>
          <a:blip r:embed="rId3"/>
          <a:srcRect/>
          <a:stretch>
            <a:fillRect/>
          </a:stretch>
        </p:blipFill>
        <p:spPr bwMode="auto">
          <a:xfrm>
            <a:off x="6705600" y="381000"/>
            <a:ext cx="704850" cy="4016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990600" y="457200"/>
            <a:ext cx="6019800" cy="461963"/>
          </a:xfrm>
          <a:prstGeom prst="rect">
            <a:avLst/>
          </a:prstGeom>
          <a:noFill/>
          <a:ln w="9525">
            <a:noFill/>
            <a:miter lim="800000"/>
            <a:headEnd/>
            <a:tailEnd/>
          </a:ln>
        </p:spPr>
        <p:txBody>
          <a:bodyPr>
            <a:spAutoFit/>
          </a:bodyPr>
          <a:lstStyle/>
          <a:p>
            <a:pPr eaLnBrk="1" hangingPunct="1"/>
            <a:r>
              <a:rPr lang="en-US" altLang="en-US" sz="3600"/>
              <a:t>Characteristics of different line coding schemes</a:t>
            </a:r>
          </a:p>
        </p:txBody>
      </p:sp>
      <p:sp>
        <p:nvSpPr>
          <p:cNvPr id="5" name="Rectangle 4"/>
          <p:cNvSpPr/>
          <p:nvPr/>
        </p:nvSpPr>
        <p:spPr>
          <a:xfrm>
            <a:off x="381000" y="1219200"/>
            <a:ext cx="8153400" cy="4246563"/>
          </a:xfrm>
          <a:prstGeom prst="rect">
            <a:avLst/>
          </a:prstGeom>
        </p:spPr>
        <p:txBody>
          <a:bodyPr>
            <a:spAutoFit/>
          </a:bodyPr>
          <a:lstStyle/>
          <a:p>
            <a:pPr marL="457200" indent="-457200" eaLnBrk="1" hangingPunct="1">
              <a:buFontTx/>
              <a:buAutoNum type="arabicPeriod"/>
              <a:defRPr/>
            </a:pPr>
            <a:endParaRPr lang="nn-NO" b="1" i="1" dirty="0">
              <a:latin typeface="+mj-lt"/>
              <a:cs typeface="Arial" panose="020B0604020202020204" pitchFamily="34" charset="0"/>
            </a:endParaRPr>
          </a:p>
          <a:p>
            <a:pPr marL="457200" indent="-457200" eaLnBrk="1" hangingPunct="1">
              <a:buFontTx/>
              <a:buAutoNum type="arabicPeriod"/>
              <a:defRPr/>
            </a:pPr>
            <a:endParaRPr lang="nn-NO" b="1" i="1" dirty="0">
              <a:latin typeface="+mj-lt"/>
              <a:cs typeface="Arial" panose="020B0604020202020204" pitchFamily="34" charset="0"/>
            </a:endParaRPr>
          </a:p>
          <a:p>
            <a:pPr marL="457200" indent="-457200" eaLnBrk="1" hangingPunct="1">
              <a:buFontTx/>
              <a:buAutoNum type="arabicPeriod"/>
              <a:defRPr/>
            </a:pPr>
            <a:r>
              <a:rPr lang="nn-NO" b="1" i="1" dirty="0">
                <a:latin typeface="+mj-lt"/>
                <a:cs typeface="Arial" panose="020B0604020202020204" pitchFamily="34" charset="0"/>
              </a:rPr>
              <a:t>Signal Element Versus Data Element</a:t>
            </a:r>
          </a:p>
          <a:p>
            <a:pPr eaLnBrk="1" hangingPunct="1">
              <a:defRPr/>
            </a:pPr>
            <a:r>
              <a:rPr lang="en-US" dirty="0">
                <a:latin typeface="+mj-lt"/>
                <a:cs typeface="Arial" panose="020B0604020202020204" pitchFamily="34" charset="0"/>
              </a:rPr>
              <a:t>A data element is the smallest entity that can represent a piece of information: this is the bit. In digital data communications, a signal element carries data elements.</a:t>
            </a:r>
          </a:p>
          <a:p>
            <a:pPr eaLnBrk="1" hangingPunct="1">
              <a:defRPr/>
            </a:pPr>
            <a:endParaRPr lang="en-US" dirty="0">
              <a:latin typeface="+mj-lt"/>
              <a:cs typeface="Arial" panose="020B0604020202020204" pitchFamily="34" charset="0"/>
            </a:endParaRPr>
          </a:p>
          <a:p>
            <a:pPr eaLnBrk="1" hangingPunct="1">
              <a:defRPr/>
            </a:pPr>
            <a:r>
              <a:rPr lang="en-US" dirty="0">
                <a:latin typeface="+mj-lt"/>
                <a:cs typeface="Arial" panose="020B0604020202020204" pitchFamily="34" charset="0"/>
              </a:rPr>
              <a:t> In other words, data elements are what we need to send; signal elements are</a:t>
            </a:r>
          </a:p>
          <a:p>
            <a:pPr eaLnBrk="1" hangingPunct="1">
              <a:defRPr/>
            </a:pPr>
            <a:r>
              <a:rPr lang="en-US" dirty="0">
                <a:latin typeface="+mj-lt"/>
                <a:cs typeface="Arial" panose="020B0604020202020204" pitchFamily="34" charset="0"/>
              </a:rPr>
              <a:t>what we can send. Data elements are being carried; signal elements are the carriers.</a:t>
            </a:r>
          </a:p>
          <a:p>
            <a:pPr eaLnBrk="1" hangingPunct="1">
              <a:defRPr/>
            </a:pPr>
            <a:endParaRPr lang="en-US" dirty="0">
              <a:latin typeface="+mj-lt"/>
              <a:cs typeface="Arial" panose="020B0604020202020204" pitchFamily="34" charset="0"/>
            </a:endParaRPr>
          </a:p>
          <a:p>
            <a:pPr eaLnBrk="1" hangingPunct="1">
              <a:defRPr/>
            </a:pPr>
            <a:endParaRPr lang="en-US" dirty="0">
              <a:latin typeface="+mj-lt"/>
              <a:cs typeface="Arial" panose="020B0604020202020204" pitchFamily="34" charset="0"/>
            </a:endParaRPr>
          </a:p>
          <a:p>
            <a:pPr eaLnBrk="1" hangingPunct="1">
              <a:defRPr/>
            </a:pPr>
            <a:r>
              <a:rPr lang="en-US" dirty="0">
                <a:latin typeface="+mj-lt"/>
                <a:cs typeface="Arial" panose="020B0604020202020204" pitchFamily="34" charset="0"/>
              </a:rPr>
              <a:t>The ratio represented by </a:t>
            </a:r>
            <a:r>
              <a:rPr lang="en-US" i="1" dirty="0">
                <a:latin typeface="+mj-lt"/>
                <a:cs typeface="Arial" panose="020B0604020202020204" pitchFamily="34" charset="0"/>
              </a:rPr>
              <a:t>r </a:t>
            </a:r>
            <a:r>
              <a:rPr lang="en-US" dirty="0">
                <a:latin typeface="+mj-lt"/>
                <a:cs typeface="Arial" panose="020B0604020202020204" pitchFamily="34" charset="0"/>
              </a:rPr>
              <a:t>is defined as</a:t>
            </a:r>
            <a:r>
              <a:rPr lang="en-US" i="1" dirty="0">
                <a:latin typeface="+mj-lt"/>
                <a:cs typeface="Arial" panose="020B0604020202020204" pitchFamily="34" charset="0"/>
              </a:rPr>
              <a:t> </a:t>
            </a:r>
            <a:r>
              <a:rPr lang="en-US" dirty="0">
                <a:latin typeface="+mj-lt"/>
                <a:cs typeface="Arial" panose="020B0604020202020204" pitchFamily="34" charset="0"/>
              </a:rPr>
              <a:t>the number of data elements carried by each signal element</a:t>
            </a:r>
          </a:p>
          <a:p>
            <a:pPr eaLnBrk="1" hangingPunct="1">
              <a:defRPr/>
            </a:pPr>
            <a:endParaRPr lang="en-US" dirty="0">
              <a:latin typeface="+mj-lt"/>
              <a:cs typeface="Arial" panose="020B0604020202020204" pitchFamily="34" charset="0"/>
            </a:endParaRPr>
          </a:p>
          <a:p>
            <a:pPr eaLnBrk="1" hangingPunct="1">
              <a:defRPr/>
            </a:pPr>
            <a:endParaRPr lang="en-US" dirty="0">
              <a:latin typeface="+mj-lt"/>
              <a:cs typeface="Arial" panose="020B0604020202020204" pitchFamily="34" charset="0"/>
            </a:endParaRPr>
          </a:p>
          <a:p>
            <a:pPr eaLnBrk="1" hangingPunct="1">
              <a:defRPr/>
            </a:pPr>
            <a:endParaRPr lang="en-US" dirty="0">
              <a:latin typeface="+mj-lt"/>
              <a:cs typeface="Arial" panose="020B0604020202020204" pitchFamily="34" charset="0"/>
            </a:endParaRPr>
          </a:p>
        </p:txBody>
      </p:sp>
      <p:pic>
        <p:nvPicPr>
          <p:cNvPr id="12292" name="Picture 6" descr="download.png"/>
          <p:cNvPicPr>
            <a:picLocks noChangeAspect="1"/>
          </p:cNvPicPr>
          <p:nvPr/>
        </p:nvPicPr>
        <p:blipFill>
          <a:blip r:embed="rId2"/>
          <a:srcRect/>
          <a:stretch>
            <a:fillRect/>
          </a:stretch>
        </p:blipFill>
        <p:spPr bwMode="auto">
          <a:xfrm>
            <a:off x="514350" y="160338"/>
            <a:ext cx="788988" cy="449262"/>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a:t>Amplitude Shift Keying (ASK)</a:t>
            </a:r>
          </a:p>
        </p:txBody>
      </p:sp>
      <p:sp>
        <p:nvSpPr>
          <p:cNvPr id="89091" name="Content Placeholder 2"/>
          <p:cNvSpPr>
            <a:spLocks noGrp="1"/>
          </p:cNvSpPr>
          <p:nvPr>
            <p:ph idx="1"/>
          </p:nvPr>
        </p:nvSpPr>
        <p:spPr>
          <a:xfrm>
            <a:off x="457200" y="1341438"/>
            <a:ext cx="8229600" cy="4906962"/>
          </a:xfrm>
        </p:spPr>
        <p:txBody>
          <a:bodyPr/>
          <a:lstStyle/>
          <a:p>
            <a:r>
              <a:rPr lang="en-US" altLang="en-US" sz="2800"/>
              <a:t>In  ASK, the amplitude of the carrier signal is varied to create signal elements. Both frequency and phase remain constant while the amplitude changes.</a:t>
            </a:r>
          </a:p>
          <a:p>
            <a:pPr eaLnBrk="1" hangingPunct="1"/>
            <a:r>
              <a:rPr lang="en-US" altLang="en-US" sz="2800"/>
              <a:t>ASK is implemented by changing the amplitude of a carrier signal to reflect amplitude levels in the digital signal.</a:t>
            </a:r>
          </a:p>
          <a:p>
            <a:pPr eaLnBrk="1" hangingPunct="1"/>
            <a:r>
              <a:rPr lang="en-US" altLang="en-US" sz="2800"/>
              <a:t>For example: a digital “1” could not affect the signal, whereas a digital “0” would, by making it zero. </a:t>
            </a:r>
          </a:p>
          <a:p>
            <a:pPr eaLnBrk="1" hangingPunct="1"/>
            <a:r>
              <a:rPr lang="en-US" altLang="en-US" sz="2800"/>
              <a:t>The line encoding will determine the values of the analog waveform to reflect the digital data being carried.</a:t>
            </a:r>
          </a:p>
          <a:p>
            <a:endParaRPr lang="en-US" altLang="en-US" sz="2800"/>
          </a:p>
        </p:txBody>
      </p:sp>
      <p:pic>
        <p:nvPicPr>
          <p:cNvPr id="89092"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a:t>Bandwidth of ASK</a:t>
            </a:r>
          </a:p>
        </p:txBody>
      </p:sp>
      <p:sp>
        <p:nvSpPr>
          <p:cNvPr id="90115" name="Content Placeholder 2"/>
          <p:cNvSpPr>
            <a:spLocks noGrp="1"/>
          </p:cNvSpPr>
          <p:nvPr>
            <p:ph idx="1"/>
          </p:nvPr>
        </p:nvSpPr>
        <p:spPr/>
        <p:txBody>
          <a:bodyPr/>
          <a:lstStyle/>
          <a:p>
            <a:pPr eaLnBrk="1" hangingPunct="1"/>
            <a:r>
              <a:rPr lang="en-US" altLang="en-US"/>
              <a:t>The bandwidth B of ASK is proportional to the signal rate S.</a:t>
            </a:r>
          </a:p>
          <a:p>
            <a:pPr algn="ctr" eaLnBrk="1" hangingPunct="1">
              <a:buFont typeface="Wingdings" pitchFamily="2" charset="2"/>
              <a:buNone/>
            </a:pPr>
            <a:r>
              <a:rPr lang="en-US" altLang="en-US"/>
              <a:t>B = (1+d)S</a:t>
            </a:r>
          </a:p>
          <a:p>
            <a:pPr eaLnBrk="1" hangingPunct="1"/>
            <a:r>
              <a:rPr lang="en-US" altLang="en-US"/>
              <a:t>“d” is depends on  modulation and filtering process</a:t>
            </a:r>
          </a:p>
          <a:p>
            <a:pPr eaLnBrk="1" hangingPunct="1"/>
            <a:r>
              <a:rPr lang="en-US" altLang="en-US"/>
              <a:t> “d” value  lies between 0 and 1.</a:t>
            </a:r>
          </a:p>
          <a:p>
            <a:endParaRPr lang="en-US" altLang="en-US"/>
          </a:p>
        </p:txBody>
      </p:sp>
      <p:pic>
        <p:nvPicPr>
          <p:cNvPr id="90116"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i="1"/>
              <a:t>Binary ASK (BASK)</a:t>
            </a:r>
            <a:endParaRPr lang="en-US" altLang="en-US"/>
          </a:p>
        </p:txBody>
      </p:sp>
      <p:sp>
        <p:nvSpPr>
          <p:cNvPr id="91139" name="Content Placeholder 2"/>
          <p:cNvSpPr>
            <a:spLocks noGrp="1"/>
          </p:cNvSpPr>
          <p:nvPr>
            <p:ph idx="1"/>
          </p:nvPr>
        </p:nvSpPr>
        <p:spPr/>
        <p:txBody>
          <a:bodyPr/>
          <a:lstStyle/>
          <a:p>
            <a:r>
              <a:rPr lang="en-US" altLang="en-US"/>
              <a:t>ASK is normally implemented using only two levels. </a:t>
            </a:r>
          </a:p>
          <a:p>
            <a:r>
              <a:rPr lang="en-US" altLang="en-US"/>
              <a:t>This is referred to as binary amplitude shift keying or </a:t>
            </a:r>
            <a:r>
              <a:rPr lang="en-US" altLang="en-US" i="1"/>
              <a:t>on-off keying (OOK). </a:t>
            </a:r>
          </a:p>
          <a:p>
            <a:r>
              <a:rPr lang="en-US" altLang="en-US" i="1"/>
              <a:t>The peak amplitude of one signal level </a:t>
            </a:r>
            <a:r>
              <a:rPr lang="en-US" altLang="en-US"/>
              <a:t>is 0 </a:t>
            </a:r>
          </a:p>
          <a:p>
            <a:r>
              <a:rPr lang="en-US" altLang="en-US"/>
              <a:t>the other is the same as the amplitude of the carrier frequency</a:t>
            </a:r>
          </a:p>
        </p:txBody>
      </p:sp>
      <p:pic>
        <p:nvPicPr>
          <p:cNvPr id="91140"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z="3400">
                <a:solidFill>
                  <a:schemeClr val="folHlink"/>
                </a:solidFill>
                <a:latin typeface="Times New Roman" pitchFamily="18" charset="0"/>
              </a:rPr>
              <a:t> Figure 3  </a:t>
            </a:r>
            <a:r>
              <a:rPr lang="en-US" altLang="en-US" sz="3400" i="1">
                <a:latin typeface="Times New Roman" pitchFamily="18" charset="0"/>
              </a:rPr>
              <a:t>Binary amplitude shift keying</a:t>
            </a:r>
            <a:br>
              <a:rPr lang="en-US" altLang="en-US" sz="3400" i="1">
                <a:latin typeface="Times New Roman" pitchFamily="18" charset="0"/>
              </a:rPr>
            </a:br>
            <a:endParaRPr lang="en-US" altLang="en-US" sz="3400"/>
          </a:p>
        </p:txBody>
      </p:sp>
      <p:pic>
        <p:nvPicPr>
          <p:cNvPr id="92163" name="Picture 8"/>
          <p:cNvPicPr>
            <a:picLocks noGrp="1" noChangeAspect="1" noChangeArrowheads="1"/>
          </p:cNvPicPr>
          <p:nvPr>
            <p:ph idx="1"/>
          </p:nvPr>
        </p:nvPicPr>
        <p:blipFill>
          <a:blip r:embed="rId2"/>
          <a:srcRect/>
          <a:stretch>
            <a:fillRect/>
          </a:stretch>
        </p:blipFill>
        <p:spPr>
          <a:xfrm>
            <a:off x="457200" y="1524000"/>
            <a:ext cx="8229600" cy="3459163"/>
          </a:xfrm>
          <a:noFill/>
        </p:spPr>
      </p:pic>
      <p:pic>
        <p:nvPicPr>
          <p:cNvPr id="92164"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z="3400">
                <a:solidFill>
                  <a:schemeClr val="folHlink"/>
                </a:solidFill>
                <a:latin typeface="Times New Roman" pitchFamily="18" charset="0"/>
              </a:rPr>
              <a:t>     Figure 4  </a:t>
            </a:r>
            <a:r>
              <a:rPr lang="en-US" altLang="en-US" sz="3400" i="1">
                <a:latin typeface="Times New Roman" pitchFamily="18" charset="0"/>
              </a:rPr>
              <a:t>Implementation of binary ASK</a:t>
            </a:r>
            <a:br>
              <a:rPr lang="en-US" altLang="en-US" sz="3400" i="1">
                <a:latin typeface="Times New Roman" pitchFamily="18" charset="0"/>
              </a:rPr>
            </a:br>
            <a:endParaRPr lang="en-US" altLang="en-US" sz="3400"/>
          </a:p>
        </p:txBody>
      </p:sp>
      <p:pic>
        <p:nvPicPr>
          <p:cNvPr id="93187" name="Picture 10"/>
          <p:cNvPicPr>
            <a:picLocks noGrp="1" noChangeAspect="1" noChangeArrowheads="1"/>
          </p:cNvPicPr>
          <p:nvPr>
            <p:ph idx="1"/>
          </p:nvPr>
        </p:nvPicPr>
        <p:blipFill>
          <a:blip r:embed="rId2"/>
          <a:srcRect/>
          <a:stretch>
            <a:fillRect/>
          </a:stretch>
        </p:blipFill>
        <p:spPr>
          <a:xfrm>
            <a:off x="457200" y="1600200"/>
            <a:ext cx="8229600" cy="3455988"/>
          </a:xfrm>
          <a:noFill/>
        </p:spPr>
      </p:pic>
      <p:pic>
        <p:nvPicPr>
          <p:cNvPr id="93188"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Content Placeholder 2"/>
          <p:cNvSpPr>
            <a:spLocks noGrp="1"/>
          </p:cNvSpPr>
          <p:nvPr>
            <p:ph idx="1"/>
          </p:nvPr>
        </p:nvSpPr>
        <p:spPr>
          <a:xfrm>
            <a:off x="228600" y="561976"/>
            <a:ext cx="8229600" cy="6554788"/>
          </a:xfrm>
        </p:spPr>
        <p:txBody>
          <a:bodyPr/>
          <a:lstStyle/>
          <a:p>
            <a:pPr>
              <a:buFont typeface="Arial" panose="020B0604020202020204" pitchFamily="34" charset="0"/>
              <a:buChar char="•"/>
            </a:pPr>
            <a:r>
              <a:rPr lang="en-US" altLang="en-US" dirty="0"/>
              <a:t>If digital data are presented as a unipolar NRZ  digital signal with a high voltage of I V and a low voltage of 0 V</a:t>
            </a:r>
          </a:p>
          <a:p>
            <a:r>
              <a:rPr lang="en-US" altLang="en-US" dirty="0"/>
              <a:t> Implementation can achieved by multiplying the NRZ digital signal by the carrier signal coming from an oscillator.</a:t>
            </a:r>
          </a:p>
          <a:p>
            <a:r>
              <a:rPr lang="en-US" altLang="en-US" dirty="0"/>
              <a:t>When the amplitude of the NRZ signal is 1, the amplitude of the carrier frequency is held; </a:t>
            </a:r>
          </a:p>
          <a:p>
            <a:r>
              <a:rPr lang="en-US" altLang="en-US" dirty="0"/>
              <a:t>when the amplitude of the NRZ signal is 0, the amplitude of the carrier frequency is zero.</a:t>
            </a:r>
          </a:p>
          <a:p>
            <a:endParaRPr lang="en-US" altLang="en-US" dirty="0"/>
          </a:p>
        </p:txBody>
      </p:sp>
      <p:pic>
        <p:nvPicPr>
          <p:cNvPr id="94212"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Content Placeholder 2"/>
          <p:cNvSpPr>
            <a:spLocks noGrp="1"/>
          </p:cNvSpPr>
          <p:nvPr>
            <p:ph idx="1"/>
          </p:nvPr>
        </p:nvSpPr>
        <p:spPr>
          <a:xfrm>
            <a:off x="152400" y="152400"/>
            <a:ext cx="8991600" cy="6934200"/>
          </a:xfrm>
        </p:spPr>
        <p:txBody>
          <a:bodyPr/>
          <a:lstStyle/>
          <a:p>
            <a:pPr>
              <a:buFont typeface="Arial" charset="0"/>
              <a:buNone/>
            </a:pPr>
            <a:r>
              <a:rPr lang="en-US" altLang="en-US" i="1" dirty="0"/>
              <a:t>Example 3 </a:t>
            </a:r>
          </a:p>
          <a:p>
            <a:pPr>
              <a:buFont typeface="Arial" charset="0"/>
              <a:buNone/>
            </a:pPr>
            <a:r>
              <a:rPr lang="en-US" altLang="en-US" dirty="0"/>
              <a:t>We have an available bandwidth of 100 kHz which spans from 200 to 300 kHz. What are the carrier frequency and the bit rate if we modulated our data by using ASK with </a:t>
            </a:r>
            <a:r>
              <a:rPr lang="en-US" altLang="en-US" i="1" dirty="0"/>
              <a:t>d =I?</a:t>
            </a:r>
          </a:p>
          <a:p>
            <a:pPr>
              <a:buFont typeface="Arial" charset="0"/>
              <a:buNone/>
            </a:pPr>
            <a:r>
              <a:rPr lang="en-US" altLang="en-US" dirty="0"/>
              <a:t>Solution</a:t>
            </a:r>
          </a:p>
          <a:p>
            <a:r>
              <a:rPr lang="en-US" altLang="en-US" dirty="0"/>
              <a:t>The middle of the bandwidth is located at 250 kHz. This means that our carrier frequency can be </a:t>
            </a:r>
            <a:r>
              <a:rPr lang="en-US" altLang="en-US" i="1" dirty="0"/>
              <a:t>at </a:t>
            </a:r>
            <a:r>
              <a:rPr lang="en-US" altLang="en-US" i="1" dirty="0" err="1"/>
              <a:t>fe</a:t>
            </a:r>
            <a:r>
              <a:rPr lang="en-US" altLang="en-US" i="1" dirty="0"/>
              <a:t> =250 kHz. We can use the formula for bandwidth to find the bit rate (with d =1 and r =1).</a:t>
            </a:r>
          </a:p>
          <a:p>
            <a:pPr>
              <a:buFont typeface="Arial" charset="0"/>
              <a:buNone/>
            </a:pPr>
            <a:endParaRPr lang="en-US" altLang="en-US" i="1" dirty="0"/>
          </a:p>
          <a:p>
            <a:pPr>
              <a:buFont typeface="Arial" charset="0"/>
              <a:buNone/>
            </a:pPr>
            <a:endParaRPr lang="en-US" altLang="en-US" i="1" dirty="0"/>
          </a:p>
          <a:p>
            <a:pPr>
              <a:buFont typeface="Arial" charset="0"/>
              <a:buNone/>
            </a:pPr>
            <a:endParaRPr lang="en-US" altLang="en-US" dirty="0"/>
          </a:p>
        </p:txBody>
      </p:sp>
      <p:pic>
        <p:nvPicPr>
          <p:cNvPr id="95236" name="Picture 15"/>
          <p:cNvPicPr>
            <a:picLocks noChangeAspect="1" noChangeArrowheads="1"/>
          </p:cNvPicPr>
          <p:nvPr/>
        </p:nvPicPr>
        <p:blipFill>
          <a:blip r:embed="rId2"/>
          <a:srcRect/>
          <a:stretch>
            <a:fillRect/>
          </a:stretch>
        </p:blipFill>
        <p:spPr bwMode="auto">
          <a:xfrm>
            <a:off x="688975" y="5562600"/>
            <a:ext cx="7766050" cy="576263"/>
          </a:xfrm>
          <a:prstGeom prst="rect">
            <a:avLst/>
          </a:prstGeom>
          <a:noFill/>
          <a:ln w="57150" cmpd="thickThin">
            <a:solidFill>
              <a:schemeClr val="folHlink"/>
            </a:solidFill>
            <a:miter lim="800000"/>
            <a:headEnd/>
            <a:tailEnd/>
          </a:ln>
        </p:spPr>
      </p:pic>
      <p:pic>
        <p:nvPicPr>
          <p:cNvPr id="95237" name="Picture 6" descr="download.png"/>
          <p:cNvPicPr>
            <a:picLocks noChangeAspect="1"/>
          </p:cNvPicPr>
          <p:nvPr/>
        </p:nvPicPr>
        <p:blipFill>
          <a:blip r:embed="rId3"/>
          <a:srcRect/>
          <a:stretch>
            <a:fillRect/>
          </a:stretch>
        </p:blipFill>
        <p:spPr bwMode="auto">
          <a:xfrm>
            <a:off x="6477000" y="304800"/>
            <a:ext cx="704850" cy="401638"/>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Content Placeholder 2"/>
          <p:cNvSpPr>
            <a:spLocks noGrp="1"/>
          </p:cNvSpPr>
          <p:nvPr>
            <p:ph idx="1"/>
          </p:nvPr>
        </p:nvSpPr>
        <p:spPr>
          <a:xfrm>
            <a:off x="457200" y="457200"/>
            <a:ext cx="8229600" cy="5668963"/>
          </a:xfrm>
        </p:spPr>
        <p:txBody>
          <a:bodyPr/>
          <a:lstStyle/>
          <a:p>
            <a:endParaRPr lang="en-US" altLang="en-US" i="1" dirty="0">
              <a:latin typeface="Times New Roman" pitchFamily="18" charset="0"/>
            </a:endParaRPr>
          </a:p>
          <a:p>
            <a:pPr>
              <a:buFont typeface="Arial" charset="0"/>
              <a:buNone/>
            </a:pPr>
            <a:r>
              <a:rPr lang="en-US" altLang="en-US" i="1" dirty="0">
                <a:latin typeface="Times New Roman" pitchFamily="18" charset="0"/>
              </a:rPr>
              <a:t>Example 4</a:t>
            </a:r>
          </a:p>
          <a:p>
            <a:r>
              <a:rPr lang="en-US" altLang="en-US" i="1" dirty="0">
                <a:latin typeface="Times New Roman" pitchFamily="18" charset="0"/>
              </a:rPr>
              <a:t>In data communications, we normally use full-duplex links with communication in both directions. We need to divide the bandwidth into two with two carrier frequencies, as shown in Figure 5. The figure shows the positions of two carrier frequencies and the bandwidths. The available bandwidth for each direction is now 50 kHz, which leaves us with a data rate of 25 kbps in each direction.</a:t>
            </a:r>
          </a:p>
          <a:p>
            <a:endParaRPr lang="en-US" altLang="en-US" dirty="0"/>
          </a:p>
        </p:txBody>
      </p:sp>
      <p:pic>
        <p:nvPicPr>
          <p:cNvPr id="96260" name="Picture 6" descr="download.png"/>
          <p:cNvPicPr>
            <a:picLocks noChangeAspect="1"/>
          </p:cNvPicPr>
          <p:nvPr/>
        </p:nvPicPr>
        <p:blipFill>
          <a:blip r:embed="rId2"/>
          <a:srcRect/>
          <a:stretch>
            <a:fillRect/>
          </a:stretch>
        </p:blipFill>
        <p:spPr bwMode="auto">
          <a:xfrm>
            <a:off x="6400800" y="0"/>
            <a:ext cx="704850" cy="401638"/>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Figure 5  </a:t>
            </a:r>
            <a:r>
              <a:rPr lang="en-US" altLang="en-US" sz="3400" i="1">
                <a:latin typeface="Times New Roman" pitchFamily="18" charset="0"/>
              </a:rPr>
              <a:t>Bandwidth of full-duplex ASK used in Example 4</a:t>
            </a:r>
            <a:br>
              <a:rPr lang="en-US" altLang="en-US" sz="3400" i="1">
                <a:latin typeface="Times New Roman" pitchFamily="18" charset="0"/>
              </a:rPr>
            </a:br>
            <a:endParaRPr lang="en-US" altLang="en-US" sz="3400"/>
          </a:p>
        </p:txBody>
      </p:sp>
      <p:pic>
        <p:nvPicPr>
          <p:cNvPr id="97283" name="Picture 6"/>
          <p:cNvPicPr>
            <a:picLocks noGrp="1" noChangeAspect="1" noChangeArrowheads="1"/>
          </p:cNvPicPr>
          <p:nvPr>
            <p:ph idx="1"/>
          </p:nvPr>
        </p:nvPicPr>
        <p:blipFill>
          <a:blip r:embed="rId2"/>
          <a:srcRect/>
          <a:stretch>
            <a:fillRect/>
          </a:stretch>
        </p:blipFill>
        <p:spPr>
          <a:xfrm>
            <a:off x="1508125" y="2819400"/>
            <a:ext cx="6127750" cy="2087563"/>
          </a:xfrm>
          <a:noFill/>
        </p:spPr>
      </p:pic>
      <p:pic>
        <p:nvPicPr>
          <p:cNvPr id="97284"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274638"/>
            <a:ext cx="8229600" cy="868362"/>
          </a:xfrm>
        </p:spPr>
        <p:txBody>
          <a:bodyPr/>
          <a:lstStyle/>
          <a:p>
            <a:r>
              <a:rPr lang="en-US" altLang="en-US"/>
              <a:t>Frequency Shift Keying</a:t>
            </a:r>
          </a:p>
        </p:txBody>
      </p:sp>
      <p:sp>
        <p:nvSpPr>
          <p:cNvPr id="19459" name="Content Placeholder 2"/>
          <p:cNvSpPr>
            <a:spLocks noGrp="1"/>
          </p:cNvSpPr>
          <p:nvPr>
            <p:ph idx="1"/>
          </p:nvPr>
        </p:nvSpPr>
        <p:spPr>
          <a:xfrm>
            <a:off x="457200" y="1143000"/>
            <a:ext cx="8229600" cy="4983163"/>
          </a:xfrm>
        </p:spPr>
        <p:txBody>
          <a:bodyPr/>
          <a:lstStyle/>
          <a:p>
            <a:pPr eaLnBrk="1" hangingPunct="1">
              <a:buFont typeface="Arial" panose="020B0604020202020204" pitchFamily="34" charset="0"/>
              <a:buChar char="•"/>
              <a:defRPr/>
            </a:pPr>
            <a:r>
              <a:rPr lang="en-US" sz="2800" dirty="0">
                <a:latin typeface="+mj-lt"/>
              </a:rPr>
              <a:t>In frequency shift keying, the frequency of the carrier signal is varied to represent data. </a:t>
            </a:r>
          </a:p>
          <a:p>
            <a:pPr eaLnBrk="1" hangingPunct="1">
              <a:buFont typeface="Arial" panose="020B0604020202020204" pitchFamily="34" charset="0"/>
              <a:buChar char="•"/>
              <a:defRPr/>
            </a:pPr>
            <a:r>
              <a:rPr lang="en-US" sz="2800" dirty="0">
                <a:latin typeface="+mj-lt"/>
              </a:rPr>
              <a:t>The frequency of the modulated signal is constant for the duration of one signal element, but changes for the next signal element if the data element changes.</a:t>
            </a:r>
          </a:p>
          <a:p>
            <a:pPr>
              <a:buFont typeface="Arial" panose="020B0604020202020204" pitchFamily="34" charset="0"/>
              <a:buChar char="•"/>
              <a:defRPr/>
            </a:pPr>
            <a:r>
              <a:rPr lang="en-US" sz="2800" dirty="0">
                <a:latin typeface="+mj-lt"/>
              </a:rPr>
              <a:t>Both peak amplitude and phase remain constant for all signal elements.</a:t>
            </a:r>
          </a:p>
          <a:p>
            <a:pPr eaLnBrk="1" hangingPunct="1">
              <a:buFont typeface="Arial" panose="020B0604020202020204" pitchFamily="34" charset="0"/>
              <a:buChar char="•"/>
              <a:defRPr/>
            </a:pPr>
            <a:r>
              <a:rPr lang="en-US" sz="2800" dirty="0"/>
              <a:t>The digital data stream changes the frequency of the carrier signal, </a:t>
            </a:r>
            <a:r>
              <a:rPr lang="en-US" sz="2800" dirty="0" err="1"/>
              <a:t>f</a:t>
            </a:r>
            <a:r>
              <a:rPr lang="en-US" sz="2800" baseline="-25000" dirty="0" err="1"/>
              <a:t>c</a:t>
            </a:r>
            <a:r>
              <a:rPr lang="en-US" sz="2800" dirty="0"/>
              <a:t>.</a:t>
            </a:r>
          </a:p>
          <a:p>
            <a:pPr>
              <a:buFont typeface="Arial" panose="020B0604020202020204" pitchFamily="34" charset="0"/>
              <a:buChar char="•"/>
              <a:defRPr/>
            </a:pPr>
            <a:r>
              <a:rPr lang="en-US" sz="2800" dirty="0"/>
              <a:t>For ex</a:t>
            </a:r>
            <a:r>
              <a:rPr lang="en-US" sz="2800" dirty="0">
                <a:latin typeface="+mj-lt"/>
              </a:rPr>
              <a:t>ample, </a:t>
            </a:r>
          </a:p>
          <a:p>
            <a:pPr eaLnBrk="1" hangingPunct="1">
              <a:buFont typeface="Arial" panose="020B0604020202020204" pitchFamily="34" charset="0"/>
              <a:buNone/>
              <a:defRPr/>
            </a:pPr>
            <a:r>
              <a:rPr lang="en-US" sz="2800" dirty="0">
                <a:latin typeface="+mj-lt"/>
              </a:rPr>
              <a:t>      a “1” could be represented by f</a:t>
            </a:r>
            <a:r>
              <a:rPr lang="en-US" sz="2800" baseline="-25000" dirty="0">
                <a:latin typeface="+mj-lt"/>
              </a:rPr>
              <a:t>1</a:t>
            </a:r>
            <a:r>
              <a:rPr lang="en-US" sz="2800" dirty="0">
                <a:latin typeface="+mj-lt"/>
              </a:rPr>
              <a:t>=</a:t>
            </a:r>
            <a:r>
              <a:rPr lang="en-US" sz="2800" dirty="0" err="1">
                <a:latin typeface="+mj-lt"/>
              </a:rPr>
              <a:t>f</a:t>
            </a:r>
            <a:r>
              <a:rPr lang="en-US" sz="2800" baseline="-25000" dirty="0" err="1">
                <a:latin typeface="+mj-lt"/>
              </a:rPr>
              <a:t>c</a:t>
            </a:r>
            <a:r>
              <a:rPr lang="en-US" sz="2800" dirty="0">
                <a:latin typeface="+mj-lt"/>
              </a:rPr>
              <a:t> +</a:t>
            </a:r>
            <a:r>
              <a:rPr lang="en-US" sz="2800" dirty="0">
                <a:latin typeface="+mj-lt"/>
                <a:sym typeface="Symbol" pitchFamily="18" charset="2"/>
              </a:rPr>
              <a:t></a:t>
            </a:r>
            <a:r>
              <a:rPr lang="en-US" sz="2800" dirty="0">
                <a:latin typeface="+mj-lt"/>
              </a:rPr>
              <a:t>f, </a:t>
            </a:r>
          </a:p>
          <a:p>
            <a:pPr eaLnBrk="1" hangingPunct="1">
              <a:buFont typeface="Arial" panose="020B0604020202020204" pitchFamily="34" charset="0"/>
              <a:buNone/>
              <a:defRPr/>
            </a:pPr>
            <a:r>
              <a:rPr lang="en-US" sz="2800" dirty="0">
                <a:latin typeface="+mj-lt"/>
              </a:rPr>
              <a:t>      a “0” could be represented by f</a:t>
            </a:r>
            <a:r>
              <a:rPr lang="en-US" sz="2800" baseline="-25000" dirty="0">
                <a:latin typeface="+mj-lt"/>
              </a:rPr>
              <a:t>2</a:t>
            </a:r>
            <a:r>
              <a:rPr lang="en-US" sz="2800" dirty="0">
                <a:latin typeface="+mj-lt"/>
              </a:rPr>
              <a:t>=</a:t>
            </a:r>
            <a:r>
              <a:rPr lang="en-US" sz="2800" dirty="0" err="1">
                <a:latin typeface="+mj-lt"/>
              </a:rPr>
              <a:t>f</a:t>
            </a:r>
            <a:r>
              <a:rPr lang="en-US" sz="2800" baseline="-25000" dirty="0" err="1">
                <a:latin typeface="+mj-lt"/>
              </a:rPr>
              <a:t>c</a:t>
            </a:r>
            <a:r>
              <a:rPr lang="en-US" sz="2800" dirty="0">
                <a:latin typeface="+mj-lt"/>
              </a:rPr>
              <a:t>-</a:t>
            </a:r>
            <a:r>
              <a:rPr lang="en-US" sz="2800" dirty="0">
                <a:latin typeface="+mj-lt"/>
                <a:sym typeface="Symbol" pitchFamily="18" charset="2"/>
              </a:rPr>
              <a:t></a:t>
            </a:r>
            <a:r>
              <a:rPr lang="en-US" sz="2800" dirty="0">
                <a:latin typeface="+mj-lt"/>
              </a:rPr>
              <a:t>f.</a:t>
            </a:r>
          </a:p>
          <a:p>
            <a:pPr>
              <a:buFont typeface="Arial" panose="020B0604020202020204" pitchFamily="34" charset="0"/>
              <a:buChar char="•"/>
              <a:defRPr/>
            </a:pPr>
            <a:endParaRPr lang="en-US" sz="2800" dirty="0">
              <a:latin typeface="+mj-lt"/>
            </a:endParaRPr>
          </a:p>
        </p:txBody>
      </p:sp>
      <p:pic>
        <p:nvPicPr>
          <p:cNvPr id="98308"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p:cNvPicPr>
          <p:nvPr/>
        </p:nvPicPr>
        <p:blipFill>
          <a:blip r:embed="rId2"/>
          <a:srcRect/>
          <a:stretch>
            <a:fillRect/>
          </a:stretch>
        </p:blipFill>
        <p:spPr bwMode="auto">
          <a:xfrm>
            <a:off x="838200" y="1219200"/>
            <a:ext cx="7716838" cy="5113338"/>
          </a:xfrm>
          <a:prstGeom prst="rect">
            <a:avLst/>
          </a:prstGeom>
          <a:noFill/>
          <a:ln w="9525">
            <a:noFill/>
            <a:miter lim="800000"/>
            <a:headEnd/>
            <a:tailEnd/>
          </a:ln>
        </p:spPr>
      </p:pic>
      <p:pic>
        <p:nvPicPr>
          <p:cNvPr id="13315"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Figure 6  </a:t>
            </a:r>
            <a:r>
              <a:rPr lang="en-US" altLang="en-US" sz="3400" i="1">
                <a:latin typeface="Times New Roman" pitchFamily="18" charset="0"/>
              </a:rPr>
              <a:t>Binary frequency shift keying (BFSK)</a:t>
            </a:r>
            <a:br>
              <a:rPr lang="en-US" altLang="en-US" sz="3400" i="1">
                <a:latin typeface="Times New Roman" pitchFamily="18" charset="0"/>
              </a:rPr>
            </a:br>
            <a:endParaRPr lang="en-US" altLang="en-US" sz="3400"/>
          </a:p>
        </p:txBody>
      </p:sp>
      <p:pic>
        <p:nvPicPr>
          <p:cNvPr id="99331" name="Picture 7"/>
          <p:cNvPicPr>
            <a:picLocks noGrp="1" noChangeAspect="1" noChangeArrowheads="1"/>
          </p:cNvPicPr>
          <p:nvPr>
            <p:ph idx="1"/>
          </p:nvPr>
        </p:nvPicPr>
        <p:blipFill>
          <a:blip r:embed="rId2"/>
          <a:srcRect/>
          <a:stretch>
            <a:fillRect/>
          </a:stretch>
        </p:blipFill>
        <p:spPr>
          <a:xfrm>
            <a:off x="457200" y="1676400"/>
            <a:ext cx="8229600" cy="3454400"/>
          </a:xfrm>
          <a:noFill/>
        </p:spPr>
      </p:pic>
      <p:pic>
        <p:nvPicPr>
          <p:cNvPr id="99332"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a:t>Bandwidth of FSK</a:t>
            </a:r>
          </a:p>
        </p:txBody>
      </p:sp>
      <p:sp>
        <p:nvSpPr>
          <p:cNvPr id="100355" name="Content Placeholder 2"/>
          <p:cNvSpPr>
            <a:spLocks noGrp="1"/>
          </p:cNvSpPr>
          <p:nvPr>
            <p:ph idx="1"/>
          </p:nvPr>
        </p:nvSpPr>
        <p:spPr/>
        <p:txBody>
          <a:bodyPr/>
          <a:lstStyle/>
          <a:p>
            <a:pPr eaLnBrk="1" hangingPunct="1"/>
            <a:r>
              <a:rPr lang="en-US" altLang="en-US"/>
              <a:t>If the difference between the two frequencies (f</a:t>
            </a:r>
            <a:r>
              <a:rPr lang="en-US" altLang="en-US" baseline="-25000"/>
              <a:t>1</a:t>
            </a:r>
            <a:r>
              <a:rPr lang="en-US" altLang="en-US"/>
              <a:t> and f</a:t>
            </a:r>
            <a:r>
              <a:rPr lang="en-US" altLang="en-US" baseline="-25000"/>
              <a:t>2</a:t>
            </a:r>
            <a:r>
              <a:rPr lang="en-US" altLang="en-US"/>
              <a:t>) is 2</a:t>
            </a:r>
            <a:r>
              <a:rPr lang="en-US" altLang="en-US">
                <a:latin typeface="Symbol" pitchFamily="18" charset="2"/>
                <a:sym typeface="Symbol" pitchFamily="18" charset="2"/>
              </a:rPr>
              <a:t></a:t>
            </a:r>
            <a:r>
              <a:rPr lang="en-US" altLang="en-US"/>
              <a:t>f, then the required BW B will be:</a:t>
            </a:r>
          </a:p>
          <a:p>
            <a:pPr algn="ctr" eaLnBrk="1" hangingPunct="1">
              <a:buFont typeface="Wingdings" pitchFamily="2" charset="2"/>
              <a:buNone/>
            </a:pPr>
            <a:r>
              <a:rPr lang="en-US" altLang="en-US"/>
              <a:t>B = (1+d)xS +2</a:t>
            </a:r>
            <a:r>
              <a:rPr lang="en-US" altLang="en-US">
                <a:latin typeface="Symbol" pitchFamily="18" charset="2"/>
                <a:sym typeface="Symbol" pitchFamily="18" charset="2"/>
              </a:rPr>
              <a:t></a:t>
            </a:r>
            <a:r>
              <a:rPr lang="en-US" altLang="en-US"/>
              <a:t>f</a:t>
            </a:r>
          </a:p>
          <a:p>
            <a:endParaRPr lang="en-US" altLang="en-US"/>
          </a:p>
        </p:txBody>
      </p:sp>
      <p:pic>
        <p:nvPicPr>
          <p:cNvPr id="100356"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Content Placeholder 2"/>
          <p:cNvSpPr>
            <a:spLocks noGrp="1"/>
          </p:cNvSpPr>
          <p:nvPr>
            <p:ph idx="1"/>
          </p:nvPr>
        </p:nvSpPr>
        <p:spPr>
          <a:xfrm>
            <a:off x="457200" y="-152400"/>
            <a:ext cx="8229600" cy="6278563"/>
          </a:xfrm>
        </p:spPr>
        <p:txBody>
          <a:bodyPr/>
          <a:lstStyle/>
          <a:p>
            <a:pPr>
              <a:buFont typeface="Arial" charset="0"/>
              <a:buNone/>
            </a:pPr>
            <a:r>
              <a:rPr lang="en-US" altLang="en-US" i="1">
                <a:latin typeface="Times New Roman" pitchFamily="18" charset="0"/>
              </a:rPr>
              <a:t>Example 5</a:t>
            </a:r>
          </a:p>
          <a:p>
            <a:r>
              <a:rPr lang="en-US" altLang="en-US" i="1">
                <a:latin typeface="Times New Roman" pitchFamily="18" charset="0"/>
              </a:rPr>
              <a:t>We have an available bandwidth of 100 kHz which spans from 200 to 300 kHz. What should be the carrier frequency and the bit rate if we modulated our data by using FSK with d = 1?</a:t>
            </a:r>
          </a:p>
          <a:p>
            <a:pPr algn="just">
              <a:buFont typeface="Arial" charset="0"/>
              <a:buNone/>
            </a:pPr>
            <a:r>
              <a:rPr lang="en-US" altLang="en-US" i="1">
                <a:solidFill>
                  <a:schemeClr val="hlink"/>
                </a:solidFill>
                <a:latin typeface="Times New Roman" pitchFamily="18" charset="0"/>
              </a:rPr>
              <a:t>  Solution</a:t>
            </a:r>
          </a:p>
          <a:p>
            <a:pPr algn="just"/>
            <a:r>
              <a:rPr lang="en-US" altLang="en-US" i="1">
                <a:latin typeface="Times" pitchFamily="1" charset="0"/>
              </a:rPr>
              <a:t>This problem is similar to Example 5.3, but we are modulating by using FSK. The midpoint of the band is at 250 kHz. We choose 2Δf to be 50 kHz; this means</a:t>
            </a:r>
          </a:p>
          <a:p>
            <a:pPr>
              <a:buFont typeface="Arial" charset="0"/>
              <a:buNone/>
            </a:pPr>
            <a:endParaRPr lang="en-US" altLang="en-US" i="1">
              <a:latin typeface="Times New Roman" pitchFamily="18" charset="0"/>
            </a:endParaRPr>
          </a:p>
          <a:p>
            <a:endParaRPr lang="en-US" altLang="en-US"/>
          </a:p>
        </p:txBody>
      </p:sp>
      <p:pic>
        <p:nvPicPr>
          <p:cNvPr id="101380" name="Picture 15"/>
          <p:cNvPicPr>
            <a:picLocks noChangeAspect="1" noChangeArrowheads="1"/>
          </p:cNvPicPr>
          <p:nvPr/>
        </p:nvPicPr>
        <p:blipFill>
          <a:blip r:embed="rId2"/>
          <a:srcRect/>
          <a:stretch>
            <a:fillRect/>
          </a:stretch>
        </p:blipFill>
        <p:spPr bwMode="auto">
          <a:xfrm>
            <a:off x="762000" y="6172200"/>
            <a:ext cx="8193088" cy="350838"/>
          </a:xfrm>
          <a:prstGeom prst="rect">
            <a:avLst/>
          </a:prstGeom>
          <a:noFill/>
          <a:ln w="57150" cmpd="thickThin">
            <a:solidFill>
              <a:schemeClr val="folHlink"/>
            </a:solidFill>
            <a:miter lim="800000"/>
            <a:headEnd/>
            <a:tailEnd/>
          </a:ln>
        </p:spPr>
      </p:pic>
      <p:pic>
        <p:nvPicPr>
          <p:cNvPr id="101381" name="Picture 6" descr="download.png"/>
          <p:cNvPicPr>
            <a:picLocks noChangeAspect="1"/>
          </p:cNvPicPr>
          <p:nvPr/>
        </p:nvPicPr>
        <p:blipFill>
          <a:blip r:embed="rId3"/>
          <a:srcRect/>
          <a:stretch>
            <a:fillRect/>
          </a:stretch>
        </p:blipFill>
        <p:spPr bwMode="auto">
          <a:xfrm>
            <a:off x="6096000" y="0"/>
            <a:ext cx="704850" cy="401638"/>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a:t>Coherent and Non Coherent</a:t>
            </a:r>
          </a:p>
        </p:txBody>
      </p:sp>
      <p:sp>
        <p:nvSpPr>
          <p:cNvPr id="102403" name="Content Placeholder 2"/>
          <p:cNvSpPr>
            <a:spLocks noGrp="1"/>
          </p:cNvSpPr>
          <p:nvPr>
            <p:ph idx="1"/>
          </p:nvPr>
        </p:nvSpPr>
        <p:spPr/>
        <p:txBody>
          <a:bodyPr/>
          <a:lstStyle/>
          <a:p>
            <a:pPr eaLnBrk="1" hangingPunct="1"/>
            <a:r>
              <a:rPr lang="en-US" altLang="en-US"/>
              <a:t> Two implementations of BFSK: </a:t>
            </a:r>
          </a:p>
          <a:p>
            <a:pPr eaLnBrk="1" hangingPunct="1">
              <a:buFont typeface="Arial" charset="0"/>
              <a:buNone/>
            </a:pPr>
            <a:r>
              <a:rPr lang="en-US" altLang="en-US"/>
              <a:t>                noncoherent and coherent.</a:t>
            </a:r>
          </a:p>
          <a:p>
            <a:pPr eaLnBrk="1" hangingPunct="1"/>
            <a:r>
              <a:rPr lang="en-US" altLang="en-US"/>
              <a:t>In a non-coherent FSK scheme, when we change from one frequency to the other, we do not adhere to the current phase of the signal. </a:t>
            </a:r>
          </a:p>
          <a:p>
            <a:pPr eaLnBrk="1" hangingPunct="1"/>
            <a:r>
              <a:rPr lang="en-US" altLang="en-US"/>
              <a:t>In coherent FSK, the switch from one frequency signal to the other only occurs at the same phase in the signal.</a:t>
            </a:r>
          </a:p>
          <a:p>
            <a:endParaRPr lang="en-US" altLang="en-US"/>
          </a:p>
        </p:txBody>
      </p:sp>
      <p:pic>
        <p:nvPicPr>
          <p:cNvPr id="102404"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Content Placeholder 2"/>
          <p:cNvSpPr>
            <a:spLocks noGrp="1"/>
          </p:cNvSpPr>
          <p:nvPr>
            <p:ph idx="1"/>
          </p:nvPr>
        </p:nvSpPr>
        <p:spPr>
          <a:xfrm>
            <a:off x="457200" y="304800"/>
            <a:ext cx="8229600" cy="6172200"/>
          </a:xfrm>
        </p:spPr>
        <p:txBody>
          <a:bodyPr/>
          <a:lstStyle/>
          <a:p>
            <a:r>
              <a:rPr lang="en-US" altLang="en-US" sz="2800"/>
              <a:t>    Noncoherent BFSK can be implemented by treating</a:t>
            </a:r>
          </a:p>
          <a:p>
            <a:pPr>
              <a:buFont typeface="Arial" charset="0"/>
              <a:buNone/>
            </a:pPr>
            <a:r>
              <a:rPr lang="en-US" altLang="en-US" sz="2800"/>
              <a:t>    BFSK as two ASK modulations and using two carrier frequencies. </a:t>
            </a:r>
          </a:p>
          <a:p>
            <a:r>
              <a:rPr lang="en-US" altLang="en-US" sz="2800"/>
              <a:t>Coherent BFSK can be implemented by using one </a:t>
            </a:r>
            <a:r>
              <a:rPr lang="en-US" altLang="en-US" sz="2800" i="1"/>
              <a:t>voltage-controlled oscillator (VeO) that changes its frequency </a:t>
            </a:r>
            <a:r>
              <a:rPr lang="en-US" altLang="en-US" sz="2800"/>
              <a:t>according to the input voltage.</a:t>
            </a:r>
          </a:p>
          <a:p>
            <a:r>
              <a:rPr lang="en-US" altLang="en-US" sz="2800"/>
              <a:t> Figure 7 shows the simplified idea behind the</a:t>
            </a:r>
          </a:p>
          <a:p>
            <a:pPr>
              <a:buFont typeface="Arial" charset="0"/>
              <a:buNone/>
            </a:pPr>
            <a:r>
              <a:rPr lang="en-US" altLang="en-US" sz="2800"/>
              <a:t>      second implementation.</a:t>
            </a:r>
          </a:p>
          <a:p>
            <a:r>
              <a:rPr lang="en-US" altLang="en-US" sz="2800"/>
              <a:t> The input to the oscillator is the unipolar NRZ signal.</a:t>
            </a:r>
          </a:p>
          <a:p>
            <a:r>
              <a:rPr lang="en-US" altLang="en-US" sz="2800"/>
              <a:t>When the amplitude of NRZ is zero, the oscillator keeps its regular frequency; </a:t>
            </a:r>
          </a:p>
          <a:p>
            <a:r>
              <a:rPr lang="en-US" altLang="en-US" sz="2800"/>
              <a:t>when the amplitude is positive, the frequency is increased.</a:t>
            </a:r>
          </a:p>
        </p:txBody>
      </p:sp>
      <p:pic>
        <p:nvPicPr>
          <p:cNvPr id="103428"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sz="3400">
                <a:solidFill>
                  <a:schemeClr val="folHlink"/>
                </a:solidFill>
                <a:latin typeface="Times New Roman" pitchFamily="18" charset="0"/>
              </a:rPr>
              <a:t>Figure 7 </a:t>
            </a:r>
            <a:r>
              <a:rPr lang="en-US" altLang="en-US" sz="3600" i="1"/>
              <a:t>Implementation of BFSK</a:t>
            </a:r>
            <a:r>
              <a:rPr lang="en-US" altLang="en-US" sz="3400" i="1">
                <a:latin typeface="Times New Roman" pitchFamily="18" charset="0"/>
              </a:rPr>
              <a:t/>
            </a:r>
            <a:br>
              <a:rPr lang="en-US" altLang="en-US" sz="3400" i="1">
                <a:latin typeface="Times New Roman" pitchFamily="18" charset="0"/>
              </a:rPr>
            </a:br>
            <a:endParaRPr lang="en-US" altLang="en-US" sz="3400"/>
          </a:p>
        </p:txBody>
      </p:sp>
      <p:pic>
        <p:nvPicPr>
          <p:cNvPr id="105475" name="Picture 6"/>
          <p:cNvPicPr>
            <a:picLocks noGrp="1" noChangeAspect="1" noChangeArrowheads="1"/>
          </p:cNvPicPr>
          <p:nvPr>
            <p:ph idx="1"/>
          </p:nvPr>
        </p:nvPicPr>
        <p:blipFill>
          <a:blip r:embed="rId3"/>
          <a:srcRect/>
          <a:stretch>
            <a:fillRect/>
          </a:stretch>
        </p:blipFill>
        <p:spPr>
          <a:xfrm>
            <a:off x="457200" y="1752600"/>
            <a:ext cx="8229600" cy="3333750"/>
          </a:xfrm>
          <a:noFill/>
        </p:spPr>
      </p:pic>
      <p:pic>
        <p:nvPicPr>
          <p:cNvPr id="105476" name="Picture 6" descr="download.png"/>
          <p:cNvPicPr>
            <a:picLocks noChangeAspect="1"/>
          </p:cNvPicPr>
          <p:nvPr/>
        </p:nvPicPr>
        <p:blipFill>
          <a:blip r:embed="rId4"/>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a:t>Multi level FSK</a:t>
            </a:r>
          </a:p>
        </p:txBody>
      </p:sp>
      <p:sp>
        <p:nvSpPr>
          <p:cNvPr id="107523" name="Content Placeholder 2"/>
          <p:cNvSpPr>
            <a:spLocks noGrp="1"/>
          </p:cNvSpPr>
          <p:nvPr>
            <p:ph idx="1"/>
          </p:nvPr>
        </p:nvSpPr>
        <p:spPr/>
        <p:txBody>
          <a:bodyPr/>
          <a:lstStyle/>
          <a:p>
            <a:pPr eaLnBrk="1" hangingPunct="1"/>
            <a:r>
              <a:rPr lang="en-US" altLang="en-US"/>
              <a:t>Similarly to ASK, FSK can use multiple bits per signal element.</a:t>
            </a:r>
          </a:p>
          <a:p>
            <a:pPr eaLnBrk="1" hangingPunct="1"/>
            <a:r>
              <a:rPr lang="en-US" altLang="en-US"/>
              <a:t>That means we need to provision for multiple frequencies, each one to represent a group of data bits.</a:t>
            </a:r>
          </a:p>
          <a:p>
            <a:pPr eaLnBrk="1" hangingPunct="1"/>
            <a:r>
              <a:rPr lang="en-US" altLang="en-US"/>
              <a:t>The bandwidth for FSK can be higher</a:t>
            </a:r>
          </a:p>
          <a:p>
            <a:pPr algn="ctr" eaLnBrk="1" hangingPunct="1">
              <a:buFont typeface="Wingdings" pitchFamily="2" charset="2"/>
              <a:buNone/>
            </a:pPr>
            <a:r>
              <a:rPr lang="en-US" altLang="en-US"/>
              <a:t>B = (1+d)xS + (L-1)/2</a:t>
            </a:r>
            <a:r>
              <a:rPr lang="en-US" altLang="en-US">
                <a:latin typeface="Symbol" pitchFamily="18" charset="2"/>
                <a:sym typeface="Symbol" pitchFamily="18" charset="2"/>
              </a:rPr>
              <a:t></a:t>
            </a:r>
            <a:r>
              <a:rPr lang="en-US" altLang="en-US"/>
              <a:t>f = LxS</a:t>
            </a:r>
          </a:p>
          <a:p>
            <a:endParaRPr lang="en-US" altLang="en-US"/>
          </a:p>
        </p:txBody>
      </p:sp>
      <p:pic>
        <p:nvPicPr>
          <p:cNvPr id="107524"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Content Placeholder 2"/>
          <p:cNvSpPr>
            <a:spLocks noGrp="1"/>
          </p:cNvSpPr>
          <p:nvPr>
            <p:ph idx="1"/>
          </p:nvPr>
        </p:nvSpPr>
        <p:spPr>
          <a:xfrm>
            <a:off x="457200" y="228600"/>
            <a:ext cx="8458200" cy="6934200"/>
          </a:xfrm>
        </p:spPr>
        <p:txBody>
          <a:bodyPr/>
          <a:lstStyle/>
          <a:p>
            <a:pPr>
              <a:buFont typeface="Arial" charset="0"/>
              <a:buNone/>
            </a:pPr>
            <a:r>
              <a:rPr lang="en-US" altLang="en-US" i="1" dirty="0">
                <a:latin typeface="Times New Roman" pitchFamily="18" charset="0"/>
              </a:rPr>
              <a:t>Example 6</a:t>
            </a:r>
          </a:p>
          <a:p>
            <a:r>
              <a:rPr lang="en-US" altLang="en-US" i="1" dirty="0">
                <a:latin typeface="Times New Roman" pitchFamily="18" charset="0"/>
              </a:rPr>
              <a:t>We need to send data 3 bits at a time at a bit rate of 3 Mbps. The carrier frequency is 10 </a:t>
            </a:r>
            <a:r>
              <a:rPr lang="en-US" altLang="en-US" i="1" dirty="0" err="1">
                <a:latin typeface="Times New Roman" pitchFamily="18" charset="0"/>
              </a:rPr>
              <a:t>MHz.</a:t>
            </a:r>
            <a:r>
              <a:rPr lang="en-US" altLang="en-US" i="1" dirty="0">
                <a:latin typeface="Times New Roman" pitchFamily="18" charset="0"/>
              </a:rPr>
              <a:t> Calculate the number of levels (different frequencies), the baud rate, and the bandwidth.</a:t>
            </a:r>
          </a:p>
          <a:p>
            <a:pPr algn="just">
              <a:buFont typeface="Arial" charset="0"/>
              <a:buNone/>
            </a:pPr>
            <a:r>
              <a:rPr lang="en-US" altLang="en-US" i="1" dirty="0">
                <a:solidFill>
                  <a:schemeClr val="hlink"/>
                </a:solidFill>
                <a:latin typeface="Times New Roman" pitchFamily="18" charset="0"/>
              </a:rPr>
              <a:t>Solution</a:t>
            </a:r>
          </a:p>
          <a:p>
            <a:pPr algn="just"/>
            <a:r>
              <a:rPr lang="en-US" altLang="en-US" i="1" dirty="0">
                <a:latin typeface="Times" pitchFamily="1" charset="0"/>
              </a:rPr>
              <a:t>We can have L = 2</a:t>
            </a:r>
            <a:r>
              <a:rPr lang="en-US" altLang="en-US" i="1" baseline="30000" dirty="0">
                <a:latin typeface="Times" pitchFamily="1" charset="0"/>
              </a:rPr>
              <a:t>3</a:t>
            </a:r>
            <a:r>
              <a:rPr lang="en-US" altLang="en-US" i="1" dirty="0">
                <a:latin typeface="Times" pitchFamily="1" charset="0"/>
              </a:rPr>
              <a:t> = 8. The baud rate is S = 3 Mbps/3 = 1 </a:t>
            </a:r>
            <a:r>
              <a:rPr lang="en-US" altLang="en-US" i="1" dirty="0" err="1">
                <a:latin typeface="Times" pitchFamily="1" charset="0"/>
              </a:rPr>
              <a:t>Mbaud</a:t>
            </a:r>
            <a:r>
              <a:rPr lang="en-US" altLang="en-US" i="1" dirty="0">
                <a:latin typeface="Times" pitchFamily="1" charset="0"/>
              </a:rPr>
              <a:t>. This means that the carrier frequencies must be 1 MHz apart (2Δf = 1 MHz). The bandwidth is B = 8 × 1M = 8M. Figure 8 shows the allocation of frequencies and bandwidth.</a:t>
            </a:r>
          </a:p>
          <a:p>
            <a:endParaRPr lang="en-US" altLang="en-US" dirty="0"/>
          </a:p>
        </p:txBody>
      </p:sp>
      <p:pic>
        <p:nvPicPr>
          <p:cNvPr id="108548" name="Picture 6" descr="download.png"/>
          <p:cNvPicPr>
            <a:picLocks noChangeAspect="1"/>
          </p:cNvPicPr>
          <p:nvPr/>
        </p:nvPicPr>
        <p:blipFill>
          <a:blip r:embed="rId2"/>
          <a:srcRect/>
          <a:stretch>
            <a:fillRect/>
          </a:stretch>
        </p:blipFill>
        <p:spPr bwMode="auto">
          <a:xfrm>
            <a:off x="6934200" y="304800"/>
            <a:ext cx="704850" cy="401638"/>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Figure 8  </a:t>
            </a:r>
            <a:r>
              <a:rPr lang="en-US" altLang="en-US" sz="3400" i="1">
                <a:latin typeface="Times New Roman" pitchFamily="18" charset="0"/>
              </a:rPr>
              <a:t>Bandwidth of MFSK used in Example 6</a:t>
            </a:r>
          </a:p>
        </p:txBody>
      </p:sp>
      <p:pic>
        <p:nvPicPr>
          <p:cNvPr id="109571" name="Picture 6"/>
          <p:cNvPicPr>
            <a:picLocks noGrp="1" noChangeAspect="1" noChangeArrowheads="1"/>
          </p:cNvPicPr>
          <p:nvPr>
            <p:ph idx="1"/>
          </p:nvPr>
        </p:nvPicPr>
        <p:blipFill>
          <a:blip r:embed="rId2"/>
          <a:srcRect/>
          <a:stretch>
            <a:fillRect/>
          </a:stretch>
        </p:blipFill>
        <p:spPr>
          <a:xfrm>
            <a:off x="457200" y="1600200"/>
            <a:ext cx="8229600" cy="3244850"/>
          </a:xfrm>
          <a:noFill/>
        </p:spPr>
      </p:pic>
      <p:pic>
        <p:nvPicPr>
          <p:cNvPr id="109572"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457200" y="274638"/>
            <a:ext cx="8229600" cy="792162"/>
          </a:xfrm>
        </p:spPr>
        <p:txBody>
          <a:bodyPr/>
          <a:lstStyle/>
          <a:p>
            <a:r>
              <a:rPr lang="en-US" altLang="en-US"/>
              <a:t>Phase Shift Keying</a:t>
            </a:r>
          </a:p>
        </p:txBody>
      </p:sp>
      <p:sp>
        <p:nvSpPr>
          <p:cNvPr id="110595" name="Content Placeholder 2"/>
          <p:cNvSpPr>
            <a:spLocks noGrp="1"/>
          </p:cNvSpPr>
          <p:nvPr>
            <p:ph idx="1"/>
          </p:nvPr>
        </p:nvSpPr>
        <p:spPr>
          <a:xfrm>
            <a:off x="457200" y="1066800"/>
            <a:ext cx="8229600" cy="5943600"/>
          </a:xfrm>
        </p:spPr>
        <p:txBody>
          <a:bodyPr/>
          <a:lstStyle/>
          <a:p>
            <a:r>
              <a:rPr lang="en-US" altLang="en-US" sz="2900"/>
              <a:t>In PSK, the phase of the carrier is varied to represent two or more different signal elements. Both peak amplitude and frequency remain constant as the phase changes. </a:t>
            </a:r>
          </a:p>
          <a:p>
            <a:r>
              <a:rPr lang="en-US" altLang="en-US" sz="2900"/>
              <a:t>Today, PSK is more common than ASK or FSK</a:t>
            </a:r>
          </a:p>
          <a:p>
            <a:pPr eaLnBrk="1" hangingPunct="1"/>
            <a:r>
              <a:rPr lang="en-US" altLang="en-US" sz="2900"/>
              <a:t>We vary the phase shift of the carrier signal to represent digital data.</a:t>
            </a:r>
          </a:p>
          <a:p>
            <a:pPr eaLnBrk="1" hangingPunct="1"/>
            <a:r>
              <a:rPr lang="en-US" altLang="en-US" sz="2900"/>
              <a:t>The bandwidth requirement, B is:</a:t>
            </a:r>
          </a:p>
          <a:p>
            <a:pPr algn="ctr" eaLnBrk="1" hangingPunct="1">
              <a:buFont typeface="Wingdings" pitchFamily="2" charset="2"/>
              <a:buNone/>
            </a:pPr>
            <a:r>
              <a:rPr lang="en-US" altLang="en-US" sz="2900"/>
              <a:t>B = (1+d)xS</a:t>
            </a:r>
          </a:p>
          <a:p>
            <a:pPr eaLnBrk="1" hangingPunct="1"/>
            <a:r>
              <a:rPr lang="en-US" altLang="en-US" sz="2900"/>
              <a:t>PSK is much more robust than ASK as it is not that vulnerable to noise, which changes amplitude of the signal.</a:t>
            </a:r>
          </a:p>
          <a:p>
            <a:endParaRPr lang="en-US" altLang="en-US" sz="2900"/>
          </a:p>
        </p:txBody>
      </p:sp>
      <p:pic>
        <p:nvPicPr>
          <p:cNvPr id="110596"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533400" y="228600"/>
            <a:ext cx="7467600" cy="762000"/>
          </a:xfrm>
        </p:spPr>
        <p:txBody>
          <a:bodyPr anchor="t"/>
          <a:lstStyle/>
          <a:p>
            <a:r>
              <a:rPr lang="en-US" altLang="en-US" sz="2800" b="1">
                <a:latin typeface="Arial" charset="0"/>
                <a:cs typeface="Arial" charset="0"/>
              </a:rPr>
              <a:t>Data   Rate Versus Signal Rate</a:t>
            </a:r>
          </a:p>
        </p:txBody>
      </p:sp>
      <p:sp>
        <p:nvSpPr>
          <p:cNvPr id="13315" name="Content Placeholder 3"/>
          <p:cNvSpPr>
            <a:spLocks noGrp="1"/>
          </p:cNvSpPr>
          <p:nvPr>
            <p:ph idx="1"/>
          </p:nvPr>
        </p:nvSpPr>
        <p:spPr>
          <a:xfrm>
            <a:off x="457200" y="1143000"/>
            <a:ext cx="8058150" cy="5033963"/>
          </a:xfrm>
        </p:spPr>
        <p:txBody>
          <a:bodyPr/>
          <a:lstStyle/>
          <a:p>
            <a:pPr>
              <a:buFont typeface="Arial" panose="020B0604020202020204" pitchFamily="34" charset="0"/>
              <a:buChar char="•"/>
              <a:defRPr/>
            </a:pPr>
            <a:r>
              <a:rPr lang="en-US" sz="2800" dirty="0">
                <a:latin typeface="Arial" panose="020B0604020202020204" pitchFamily="34" charset="0"/>
                <a:cs typeface="Arial" panose="020B0604020202020204" pitchFamily="34" charset="0"/>
              </a:rPr>
              <a:t>The </a:t>
            </a:r>
            <a:r>
              <a:rPr lang="en-US" sz="2800" b="1" dirty="0">
                <a:latin typeface="Arial" panose="020B0604020202020204" pitchFamily="34" charset="0"/>
                <a:cs typeface="Arial" panose="020B0604020202020204" pitchFamily="34" charset="0"/>
              </a:rPr>
              <a:t>data rate </a:t>
            </a:r>
            <a:r>
              <a:rPr lang="en-US" sz="2800" dirty="0">
                <a:latin typeface="Arial" panose="020B0604020202020204" pitchFamily="34" charset="0"/>
                <a:cs typeface="Arial" panose="020B0604020202020204" pitchFamily="34" charset="0"/>
              </a:rPr>
              <a:t>defines the number of data elements (bits) sent in 1s. The unit is bits per second (bps). </a:t>
            </a:r>
          </a:p>
          <a:p>
            <a:pPr marL="0" indent="0">
              <a:buFont typeface="Wingdings" pitchFamily="2" charset="2"/>
              <a:buNone/>
              <a:defRPr/>
            </a:pP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800" dirty="0">
                <a:latin typeface="Arial" panose="020B0604020202020204" pitchFamily="34" charset="0"/>
                <a:cs typeface="Arial" panose="020B0604020202020204" pitchFamily="34" charset="0"/>
              </a:rPr>
              <a:t>The </a:t>
            </a:r>
            <a:r>
              <a:rPr lang="en-US" sz="2800" b="1" dirty="0">
                <a:latin typeface="Arial" panose="020B0604020202020204" pitchFamily="34" charset="0"/>
                <a:cs typeface="Arial" panose="020B0604020202020204" pitchFamily="34" charset="0"/>
              </a:rPr>
              <a:t>signal rate </a:t>
            </a:r>
            <a:r>
              <a:rPr lang="en-US" sz="2800" dirty="0">
                <a:latin typeface="Arial" panose="020B0604020202020204" pitchFamily="34" charset="0"/>
                <a:cs typeface="Arial" panose="020B0604020202020204" pitchFamily="34" charset="0"/>
              </a:rPr>
              <a:t>is the number of signal elements sent in 1s. The unit is the baud.</a:t>
            </a:r>
          </a:p>
          <a:p>
            <a:pPr>
              <a:buFont typeface="Arial" panose="020B0604020202020204" pitchFamily="34" charset="0"/>
              <a:buChar char="•"/>
              <a:defRPr/>
            </a:pP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800" dirty="0">
                <a:latin typeface="Arial" panose="020B0604020202020204" pitchFamily="34" charset="0"/>
                <a:cs typeface="Arial" panose="020B0604020202020204" pitchFamily="34" charset="0"/>
              </a:rPr>
              <a:t>The data rate is sometimes called the </a:t>
            </a:r>
            <a:r>
              <a:rPr lang="en-US" sz="2800" b="1" dirty="0">
                <a:latin typeface="Arial" panose="020B0604020202020204" pitchFamily="34" charset="0"/>
                <a:cs typeface="Arial" panose="020B0604020202020204" pitchFamily="34" charset="0"/>
              </a:rPr>
              <a:t>bit rate; </a:t>
            </a:r>
            <a:r>
              <a:rPr lang="en-US" sz="2800" dirty="0">
                <a:latin typeface="Arial" panose="020B0604020202020204" pitchFamily="34" charset="0"/>
                <a:cs typeface="Arial" panose="020B0604020202020204" pitchFamily="34" charset="0"/>
              </a:rPr>
              <a:t>the signal rate is sometimes called the </a:t>
            </a:r>
            <a:r>
              <a:rPr lang="en-US" sz="2800" b="1" dirty="0">
                <a:latin typeface="Arial" panose="020B0604020202020204" pitchFamily="34" charset="0"/>
                <a:cs typeface="Arial" panose="020B0604020202020204" pitchFamily="34" charset="0"/>
              </a:rPr>
              <a:t>pulse rate, </a:t>
            </a:r>
            <a:r>
              <a:rPr lang="en-US" sz="2800" dirty="0">
                <a:latin typeface="Arial" panose="020B0604020202020204" pitchFamily="34" charset="0"/>
                <a:cs typeface="Arial" panose="020B0604020202020204" pitchFamily="34" charset="0"/>
              </a:rPr>
              <a:t>the </a:t>
            </a:r>
            <a:r>
              <a:rPr lang="en-US" sz="2800" b="1" dirty="0">
                <a:latin typeface="Arial" panose="020B0604020202020204" pitchFamily="34" charset="0"/>
                <a:cs typeface="Arial" panose="020B0604020202020204" pitchFamily="34" charset="0"/>
              </a:rPr>
              <a:t>modulation rate, </a:t>
            </a:r>
            <a:r>
              <a:rPr lang="en-US" sz="2800"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baud rate.</a:t>
            </a:r>
            <a:endParaRPr lang="en-US" sz="2800" dirty="0">
              <a:latin typeface="Arial" panose="020B0604020202020204" pitchFamily="34" charset="0"/>
              <a:cs typeface="Arial" panose="020B0604020202020204" pitchFamily="34" charset="0"/>
            </a:endParaRPr>
          </a:p>
        </p:txBody>
      </p:sp>
      <p:pic>
        <p:nvPicPr>
          <p:cNvPr id="14340"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ltLang="en-US">
                <a:solidFill>
                  <a:schemeClr val="folHlink"/>
                </a:solidFill>
                <a:latin typeface="Times New Roman" pitchFamily="18" charset="0"/>
              </a:rPr>
              <a:t>  </a:t>
            </a:r>
            <a:br>
              <a:rPr lang="en-US" altLang="en-US">
                <a:solidFill>
                  <a:schemeClr val="folHlink"/>
                </a:solidFill>
                <a:latin typeface="Times New Roman" pitchFamily="18" charset="0"/>
              </a:rPr>
            </a:br>
            <a:r>
              <a:rPr lang="en-US" altLang="en-US" i="1">
                <a:latin typeface="Times New Roman" pitchFamily="18" charset="0"/>
              </a:rPr>
              <a:t>Binary phase shift keying (BPSK)</a:t>
            </a:r>
            <a:br>
              <a:rPr lang="en-US" altLang="en-US" i="1">
                <a:latin typeface="Times New Roman" pitchFamily="18" charset="0"/>
              </a:rPr>
            </a:br>
            <a:endParaRPr lang="en-US" altLang="en-US"/>
          </a:p>
        </p:txBody>
      </p:sp>
      <p:sp>
        <p:nvSpPr>
          <p:cNvPr id="111619" name="Content Placeholder 2"/>
          <p:cNvSpPr>
            <a:spLocks noGrp="1"/>
          </p:cNvSpPr>
          <p:nvPr>
            <p:ph idx="1"/>
          </p:nvPr>
        </p:nvSpPr>
        <p:spPr/>
        <p:txBody>
          <a:bodyPr/>
          <a:lstStyle/>
          <a:p>
            <a:r>
              <a:rPr lang="en-US" altLang="en-US"/>
              <a:t>The simplest PSK is binary PSK, in which we have only two signal elements, one with</a:t>
            </a:r>
          </a:p>
          <a:p>
            <a:pPr>
              <a:buFont typeface="Arial" charset="0"/>
              <a:buNone/>
            </a:pPr>
            <a:r>
              <a:rPr lang="en-US" altLang="en-US"/>
              <a:t>  a phase of 0°, and the other with a phase of 180°</a:t>
            </a:r>
          </a:p>
          <a:p>
            <a:r>
              <a:rPr lang="en-US" altLang="en-US"/>
              <a:t> Binary PSK is as simple as binary ASK</a:t>
            </a:r>
          </a:p>
          <a:p>
            <a:r>
              <a:rPr lang="en-US" altLang="en-US"/>
              <a:t>PSK is less susceptible to noise than ASK. </a:t>
            </a:r>
          </a:p>
          <a:p>
            <a:r>
              <a:rPr lang="en-US" altLang="en-US"/>
              <a:t>PSK is superior to FSK because we do not need two carrier signals.</a:t>
            </a:r>
          </a:p>
        </p:txBody>
      </p:sp>
      <p:pic>
        <p:nvPicPr>
          <p:cNvPr id="111620"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z="3400">
                <a:solidFill>
                  <a:schemeClr val="folHlink"/>
                </a:solidFill>
                <a:latin typeface="Times New Roman" pitchFamily="18" charset="0"/>
              </a:rPr>
              <a:t>Figure 9  </a:t>
            </a:r>
            <a:r>
              <a:rPr lang="en-US" altLang="en-US" sz="3400" i="1">
                <a:latin typeface="Times New Roman" pitchFamily="18" charset="0"/>
              </a:rPr>
              <a:t>Binary phase shift keying</a:t>
            </a:r>
            <a:br>
              <a:rPr lang="en-US" altLang="en-US" sz="3400" i="1">
                <a:latin typeface="Times New Roman" pitchFamily="18" charset="0"/>
              </a:rPr>
            </a:br>
            <a:endParaRPr lang="en-US" altLang="en-US" sz="3400"/>
          </a:p>
        </p:txBody>
      </p:sp>
      <p:pic>
        <p:nvPicPr>
          <p:cNvPr id="112643" name="Picture 6"/>
          <p:cNvPicPr>
            <a:picLocks noGrp="1" noChangeAspect="1" noChangeArrowheads="1"/>
          </p:cNvPicPr>
          <p:nvPr>
            <p:ph idx="1"/>
          </p:nvPr>
        </p:nvPicPr>
        <p:blipFill>
          <a:blip r:embed="rId2"/>
          <a:srcRect/>
          <a:stretch>
            <a:fillRect/>
          </a:stretch>
        </p:blipFill>
        <p:spPr>
          <a:xfrm>
            <a:off x="457200" y="1752600"/>
            <a:ext cx="8229600" cy="3886200"/>
          </a:xfrm>
          <a:noFill/>
        </p:spPr>
      </p:pic>
      <p:pic>
        <p:nvPicPr>
          <p:cNvPr id="112644"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ltLang="en-US" sz="3400">
                <a:solidFill>
                  <a:schemeClr val="folHlink"/>
                </a:solidFill>
                <a:latin typeface="Times New Roman" pitchFamily="18" charset="0"/>
              </a:rPr>
              <a:t>Figure 10  </a:t>
            </a:r>
            <a:r>
              <a:rPr lang="en-US" altLang="en-US" sz="3400" i="1">
                <a:latin typeface="Times New Roman" pitchFamily="18" charset="0"/>
              </a:rPr>
              <a:t>Implementation of BASK</a:t>
            </a:r>
            <a:br>
              <a:rPr lang="en-US" altLang="en-US" sz="3400" i="1">
                <a:latin typeface="Times New Roman" pitchFamily="18" charset="0"/>
              </a:rPr>
            </a:br>
            <a:endParaRPr lang="en-US" altLang="en-US" sz="3400"/>
          </a:p>
        </p:txBody>
      </p:sp>
      <p:pic>
        <p:nvPicPr>
          <p:cNvPr id="113667" name="Picture 7"/>
          <p:cNvPicPr>
            <a:picLocks noGrp="1" noChangeAspect="1" noChangeArrowheads="1"/>
          </p:cNvPicPr>
          <p:nvPr>
            <p:ph idx="1"/>
          </p:nvPr>
        </p:nvPicPr>
        <p:blipFill>
          <a:blip r:embed="rId2"/>
          <a:srcRect/>
          <a:stretch>
            <a:fillRect/>
          </a:stretch>
        </p:blipFill>
        <p:spPr>
          <a:xfrm>
            <a:off x="457200" y="1295400"/>
            <a:ext cx="8229600" cy="4343400"/>
          </a:xfrm>
          <a:noFill/>
        </p:spPr>
      </p:pic>
      <p:pic>
        <p:nvPicPr>
          <p:cNvPr id="113668"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Content Placeholder 2"/>
          <p:cNvSpPr>
            <a:spLocks noGrp="1"/>
          </p:cNvSpPr>
          <p:nvPr>
            <p:ph idx="1"/>
          </p:nvPr>
        </p:nvSpPr>
        <p:spPr>
          <a:xfrm>
            <a:off x="457200" y="609600"/>
            <a:ext cx="8229600" cy="5516563"/>
          </a:xfrm>
        </p:spPr>
        <p:txBody>
          <a:bodyPr/>
          <a:lstStyle/>
          <a:p>
            <a:r>
              <a:rPr lang="en-US" altLang="en-US"/>
              <a:t>The implementation of BPSK is as simple as that for ASK</a:t>
            </a:r>
          </a:p>
          <a:p>
            <a:r>
              <a:rPr lang="en-US" altLang="en-US"/>
              <a:t>The reason is that the signal element with phase 180° can be seen as the complement of the signal element with phase 0°</a:t>
            </a:r>
          </a:p>
          <a:p>
            <a:r>
              <a:rPr lang="en-US" altLang="en-US"/>
              <a:t>The polar NRZ signal is multiplied by the carrier frequency;</a:t>
            </a:r>
          </a:p>
          <a:p>
            <a:r>
              <a:rPr lang="en-US" altLang="en-US"/>
              <a:t>the 1 bit (positive voltage) is represented by a phase starting at 0°; </a:t>
            </a:r>
          </a:p>
          <a:p>
            <a:r>
              <a:rPr lang="en-US" altLang="en-US"/>
              <a:t>the 0 bit (negative voltage) is represented by a phase starting at 180°.</a:t>
            </a:r>
          </a:p>
        </p:txBody>
      </p:sp>
      <p:pic>
        <p:nvPicPr>
          <p:cNvPr id="114692"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a:t>Quadrature PSK</a:t>
            </a:r>
          </a:p>
        </p:txBody>
      </p:sp>
      <p:sp>
        <p:nvSpPr>
          <p:cNvPr id="116739" name="Content Placeholder 2"/>
          <p:cNvSpPr>
            <a:spLocks noGrp="1"/>
          </p:cNvSpPr>
          <p:nvPr>
            <p:ph idx="1"/>
          </p:nvPr>
        </p:nvSpPr>
        <p:spPr/>
        <p:txBody>
          <a:bodyPr/>
          <a:lstStyle/>
          <a:p>
            <a:pPr eaLnBrk="1" hangingPunct="1"/>
            <a:r>
              <a:rPr lang="en-US" altLang="en-US"/>
              <a:t>To increase the bit rate, we can code 2 or more bits onto one signal element.</a:t>
            </a:r>
          </a:p>
          <a:p>
            <a:pPr eaLnBrk="1" hangingPunct="1"/>
            <a:r>
              <a:rPr lang="en-US" altLang="en-US"/>
              <a:t>In QPSK, we parallelize the bit stream so that every two incoming bits are split up and PSK a carrier frequency. One carrier frequency is phase shifted 90</a:t>
            </a:r>
            <a:r>
              <a:rPr lang="en-US" altLang="en-US" baseline="30000"/>
              <a:t>o</a:t>
            </a:r>
            <a:r>
              <a:rPr lang="en-US" altLang="en-US"/>
              <a:t> from the other - in quadrature.</a:t>
            </a:r>
          </a:p>
          <a:p>
            <a:pPr eaLnBrk="1" hangingPunct="1"/>
            <a:r>
              <a:rPr lang="en-US" altLang="en-US"/>
              <a:t>The two PSKed signals are then added to produce one of 4 signal elements. L = 4 here.</a:t>
            </a:r>
          </a:p>
          <a:p>
            <a:endParaRPr lang="en-US" altLang="en-US"/>
          </a:p>
        </p:txBody>
      </p:sp>
      <p:pic>
        <p:nvPicPr>
          <p:cNvPr id="116740"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Figure 11  </a:t>
            </a:r>
            <a:r>
              <a:rPr lang="en-US" altLang="en-US" sz="3400" i="1">
                <a:latin typeface="Times New Roman" pitchFamily="18" charset="0"/>
              </a:rPr>
              <a:t>QPSK and its implementation</a:t>
            </a:r>
            <a:br>
              <a:rPr lang="en-US" altLang="en-US" sz="3400" i="1">
                <a:latin typeface="Times New Roman" pitchFamily="18" charset="0"/>
              </a:rPr>
            </a:br>
            <a:endParaRPr lang="en-US" altLang="en-US" sz="3400"/>
          </a:p>
        </p:txBody>
      </p:sp>
      <p:pic>
        <p:nvPicPr>
          <p:cNvPr id="117763" name="Picture 7"/>
          <p:cNvPicPr>
            <a:picLocks noGrp="1" noChangeAspect="1" noChangeArrowheads="1"/>
          </p:cNvPicPr>
          <p:nvPr>
            <p:ph idx="1"/>
          </p:nvPr>
        </p:nvPicPr>
        <p:blipFill>
          <a:blip r:embed="rId2"/>
          <a:srcRect/>
          <a:stretch>
            <a:fillRect/>
          </a:stretch>
        </p:blipFill>
        <p:spPr>
          <a:xfrm>
            <a:off x="304800" y="1600200"/>
            <a:ext cx="7610475" cy="4876800"/>
          </a:xfrm>
          <a:noFill/>
        </p:spPr>
      </p:pic>
      <p:pic>
        <p:nvPicPr>
          <p:cNvPr id="117764"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Content Placeholder 2"/>
          <p:cNvSpPr>
            <a:spLocks noGrp="1"/>
          </p:cNvSpPr>
          <p:nvPr>
            <p:ph idx="1"/>
          </p:nvPr>
        </p:nvSpPr>
        <p:spPr>
          <a:xfrm>
            <a:off x="457200" y="533400"/>
            <a:ext cx="8229600" cy="5592763"/>
          </a:xfrm>
        </p:spPr>
        <p:txBody>
          <a:bodyPr/>
          <a:lstStyle/>
          <a:p>
            <a:pPr>
              <a:buFont typeface="Arial" charset="0"/>
              <a:buNone/>
            </a:pPr>
            <a:r>
              <a:rPr lang="en-US" altLang="en-US" i="1">
                <a:solidFill>
                  <a:schemeClr val="hlink"/>
                </a:solidFill>
              </a:rPr>
              <a:t>Example 7</a:t>
            </a:r>
          </a:p>
          <a:p>
            <a:r>
              <a:rPr lang="en-US" altLang="en-US" i="1">
                <a:latin typeface="Times New Roman" pitchFamily="18" charset="0"/>
              </a:rPr>
              <a:t>Find the bandwidth for a signal transmitting at 12 Mbps for QPSK. The value of d = 0.</a:t>
            </a:r>
          </a:p>
          <a:p>
            <a:pPr algn="just">
              <a:buFont typeface="Arial" charset="0"/>
              <a:buNone/>
            </a:pPr>
            <a:r>
              <a:rPr lang="en-US" altLang="en-US" i="1">
                <a:solidFill>
                  <a:schemeClr val="hlink"/>
                </a:solidFill>
                <a:latin typeface="Times New Roman" pitchFamily="18" charset="0"/>
              </a:rPr>
              <a:t>Solution</a:t>
            </a:r>
          </a:p>
          <a:p>
            <a:pPr algn="just"/>
            <a:r>
              <a:rPr lang="en-US" altLang="en-US" i="1">
                <a:latin typeface="Times New Roman" pitchFamily="18" charset="0"/>
              </a:rPr>
              <a:t>For QPSK, 2 bits is carried by one signal element. This means that r = 2. So the signal rate (baud rate) is S = N × (1/r) = 6 Mbaud. With a value of d = 0, we have B = S = 6 MHz.</a:t>
            </a:r>
          </a:p>
          <a:p>
            <a:endParaRPr lang="en-US" altLang="en-US"/>
          </a:p>
        </p:txBody>
      </p:sp>
      <p:pic>
        <p:nvPicPr>
          <p:cNvPr id="118788" name="Picture 6" descr="download.png"/>
          <p:cNvPicPr>
            <a:picLocks noChangeAspect="1"/>
          </p:cNvPicPr>
          <p:nvPr/>
        </p:nvPicPr>
        <p:blipFill>
          <a:blip r:embed="rId2"/>
          <a:srcRect/>
          <a:stretch>
            <a:fillRect/>
          </a:stretch>
        </p:blipFill>
        <p:spPr bwMode="auto">
          <a:xfrm>
            <a:off x="7162800" y="381000"/>
            <a:ext cx="704850" cy="401638"/>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tLang="en-US"/>
              <a:t>Constellation Diagrams</a:t>
            </a:r>
          </a:p>
        </p:txBody>
      </p:sp>
      <p:sp>
        <p:nvSpPr>
          <p:cNvPr id="119811" name="Content Placeholder 2"/>
          <p:cNvSpPr>
            <a:spLocks noGrp="1"/>
          </p:cNvSpPr>
          <p:nvPr>
            <p:ph idx="1"/>
          </p:nvPr>
        </p:nvSpPr>
        <p:spPr/>
        <p:txBody>
          <a:bodyPr/>
          <a:lstStyle/>
          <a:p>
            <a:pPr eaLnBrk="1" hangingPunct="1"/>
            <a:r>
              <a:rPr lang="en-US" altLang="en-US"/>
              <a:t>A constellation diagram helps us to define the amplitude and phase of a signal when we are using two carriers, one in quadrature of the other.</a:t>
            </a:r>
          </a:p>
          <a:p>
            <a:pPr eaLnBrk="1" hangingPunct="1"/>
            <a:r>
              <a:rPr lang="en-US" altLang="en-US"/>
              <a:t>The X-axis represents the in-phase carrier and the Y-axis represents quadrature carrier.</a:t>
            </a:r>
          </a:p>
          <a:p>
            <a:endParaRPr lang="en-US" altLang="en-US"/>
          </a:p>
        </p:txBody>
      </p:sp>
      <p:pic>
        <p:nvPicPr>
          <p:cNvPr id="119812"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Figure 12  </a:t>
            </a:r>
            <a:r>
              <a:rPr lang="en-US" altLang="en-US" sz="3400" i="1">
                <a:latin typeface="Times New Roman" pitchFamily="18" charset="0"/>
              </a:rPr>
              <a:t>Concept of a constellation diagram</a:t>
            </a:r>
            <a:br>
              <a:rPr lang="en-US" altLang="en-US" sz="3400" i="1">
                <a:latin typeface="Times New Roman" pitchFamily="18" charset="0"/>
              </a:rPr>
            </a:br>
            <a:endParaRPr lang="en-US" altLang="en-US" sz="3400"/>
          </a:p>
        </p:txBody>
      </p:sp>
      <p:pic>
        <p:nvPicPr>
          <p:cNvPr id="120835" name="Picture 6"/>
          <p:cNvPicPr>
            <a:picLocks noGrp="1" noChangeAspect="1" noChangeArrowheads="1"/>
          </p:cNvPicPr>
          <p:nvPr>
            <p:ph idx="1"/>
          </p:nvPr>
        </p:nvPicPr>
        <p:blipFill>
          <a:blip r:embed="rId2"/>
          <a:srcRect/>
          <a:stretch>
            <a:fillRect/>
          </a:stretch>
        </p:blipFill>
        <p:spPr>
          <a:xfrm>
            <a:off x="1096963" y="1600200"/>
            <a:ext cx="6950075" cy="4525963"/>
          </a:xfrm>
          <a:noFill/>
        </p:spPr>
      </p:pic>
      <p:pic>
        <p:nvPicPr>
          <p:cNvPr id="120836"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Content Placeholder 2"/>
          <p:cNvSpPr>
            <a:spLocks noGrp="1"/>
          </p:cNvSpPr>
          <p:nvPr>
            <p:ph idx="1"/>
          </p:nvPr>
        </p:nvSpPr>
        <p:spPr>
          <a:xfrm>
            <a:off x="457200" y="381000"/>
            <a:ext cx="8229600" cy="5745163"/>
          </a:xfrm>
        </p:spPr>
        <p:txBody>
          <a:bodyPr/>
          <a:lstStyle/>
          <a:p>
            <a:pPr>
              <a:buFont typeface="Arial" charset="0"/>
              <a:buNone/>
            </a:pPr>
            <a:endParaRPr lang="en-US" altLang="en-US" i="1" dirty="0">
              <a:solidFill>
                <a:schemeClr val="hlink"/>
              </a:solidFill>
            </a:endParaRPr>
          </a:p>
          <a:p>
            <a:pPr>
              <a:buFont typeface="Arial" charset="0"/>
              <a:buNone/>
            </a:pPr>
            <a:r>
              <a:rPr lang="en-US" altLang="en-US" i="1" dirty="0">
                <a:solidFill>
                  <a:schemeClr val="hlink"/>
                </a:solidFill>
              </a:rPr>
              <a:t>Example 8</a:t>
            </a:r>
          </a:p>
          <a:p>
            <a:r>
              <a:rPr lang="en-US" altLang="en-US" i="1" dirty="0">
                <a:latin typeface="Times New Roman" pitchFamily="18" charset="0"/>
              </a:rPr>
              <a:t>Show the constellation diagrams for an ASK (OOK), BPSK, and QPSK signals.</a:t>
            </a:r>
          </a:p>
          <a:p>
            <a:pPr>
              <a:buFont typeface="Arial" charset="0"/>
              <a:buNone/>
            </a:pPr>
            <a:r>
              <a:rPr lang="en-US" altLang="en-US" i="1" dirty="0">
                <a:solidFill>
                  <a:schemeClr val="hlink"/>
                </a:solidFill>
                <a:latin typeface="Times New Roman" pitchFamily="18" charset="0"/>
              </a:rPr>
              <a:t>Solution</a:t>
            </a:r>
          </a:p>
          <a:p>
            <a:r>
              <a:rPr lang="en-US" altLang="en-US" i="1" dirty="0">
                <a:latin typeface="Times" pitchFamily="1" charset="0"/>
              </a:rPr>
              <a:t>Figure 5.13 shows the three constellation diagrams.</a:t>
            </a:r>
          </a:p>
          <a:p>
            <a:endParaRPr lang="en-US" altLang="en-US" dirty="0"/>
          </a:p>
        </p:txBody>
      </p:sp>
      <p:pic>
        <p:nvPicPr>
          <p:cNvPr id="121860"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077200" cy="6553200"/>
          </a:xfrm>
        </p:spPr>
        <p:txBody>
          <a:bodyPr/>
          <a:lstStyle/>
          <a:p>
            <a:pPr>
              <a:buFont typeface="Arial" panose="020B0604020202020204" pitchFamily="34" charset="0"/>
              <a:buChar char="•"/>
              <a:defRPr/>
            </a:pPr>
            <a:endParaRPr lang="en-US" sz="3000" dirty="0"/>
          </a:p>
          <a:p>
            <a:pPr>
              <a:buFont typeface="Arial" panose="020B0604020202020204" pitchFamily="34" charset="0"/>
              <a:buChar char="•"/>
              <a:defRPr/>
            </a:pPr>
            <a:r>
              <a:rPr lang="en-US" sz="3000" dirty="0"/>
              <a:t>One goal in data communications is to increase the data rate while decreasing the signal rate. </a:t>
            </a:r>
          </a:p>
          <a:p>
            <a:pPr>
              <a:buFont typeface="Arial" panose="020B0604020202020204" pitchFamily="34" charset="0"/>
              <a:buChar char="•"/>
              <a:defRPr/>
            </a:pPr>
            <a:r>
              <a:rPr lang="en-US" sz="3000" dirty="0"/>
              <a:t>Increasing the data rate increases the speed of transmission; decreasing the signal rate decreases the bandwidth requirement. </a:t>
            </a:r>
          </a:p>
          <a:p>
            <a:pPr>
              <a:buFont typeface="Arial" panose="020B0604020202020204" pitchFamily="34" charset="0"/>
              <a:buChar char="•"/>
              <a:defRPr/>
            </a:pPr>
            <a:r>
              <a:rPr lang="en-US" sz="3000" dirty="0"/>
              <a:t>the relationship between data rate (</a:t>
            </a:r>
            <a:r>
              <a:rPr lang="en-US" sz="3000" i="1" dirty="0"/>
              <a:t>N</a:t>
            </a:r>
            <a:r>
              <a:rPr lang="en-US" sz="3000" dirty="0"/>
              <a:t>) and signal rate (</a:t>
            </a:r>
            <a:r>
              <a:rPr lang="en-US" sz="3000" i="1" dirty="0"/>
              <a:t>S</a:t>
            </a:r>
            <a:r>
              <a:rPr lang="en-US" sz="3000" dirty="0"/>
              <a:t>)</a:t>
            </a:r>
          </a:p>
          <a:p>
            <a:pPr marL="0" indent="0">
              <a:buFont typeface="Wingdings" pitchFamily="2" charset="2"/>
              <a:buNone/>
              <a:defRPr/>
            </a:pPr>
            <a:r>
              <a:rPr lang="en-US" sz="3000" b="1" i="1" dirty="0"/>
              <a:t>                S </a:t>
            </a:r>
            <a:r>
              <a:rPr lang="en-US" sz="3000" dirty="0"/>
              <a:t>= </a:t>
            </a:r>
            <a:r>
              <a:rPr lang="en-US" sz="3000" b="1" i="1" dirty="0"/>
              <a:t>N</a:t>
            </a:r>
            <a:r>
              <a:rPr lang="en-US" sz="3000" b="1" dirty="0"/>
              <a:t>/</a:t>
            </a:r>
            <a:r>
              <a:rPr lang="en-US" sz="3000" b="1" i="1" dirty="0"/>
              <a:t>r</a:t>
            </a:r>
          </a:p>
          <a:p>
            <a:pPr marL="0" indent="0">
              <a:buFont typeface="Wingdings" pitchFamily="2" charset="2"/>
              <a:buNone/>
              <a:defRPr/>
            </a:pPr>
            <a:r>
              <a:rPr lang="en-US" sz="3000" dirty="0"/>
              <a:t>the average signal rate is defined as </a:t>
            </a:r>
            <a:endParaRPr lang="en-US" sz="3000" b="1" i="1" dirty="0"/>
          </a:p>
          <a:p>
            <a:pPr marL="0" indent="0" algn="ctr">
              <a:buFont typeface="Wingdings" pitchFamily="2" charset="2"/>
              <a:buNone/>
              <a:defRPr/>
            </a:pPr>
            <a:r>
              <a:rPr lang="pt-BR" sz="3000" b="1" i="1" dirty="0"/>
              <a:t>S</a:t>
            </a:r>
            <a:r>
              <a:rPr lang="pt-BR" sz="3000" b="1" dirty="0"/>
              <a:t>ave = </a:t>
            </a:r>
            <a:r>
              <a:rPr lang="pt-BR" sz="3000" b="1" i="1" dirty="0"/>
              <a:t>c X</a:t>
            </a:r>
            <a:r>
              <a:rPr lang="pt-BR" sz="3000" b="1" dirty="0"/>
              <a:t> </a:t>
            </a:r>
            <a:r>
              <a:rPr lang="pt-BR" sz="3000" b="1" i="1" dirty="0"/>
              <a:t>N </a:t>
            </a:r>
            <a:r>
              <a:rPr lang="pt-BR" sz="3000" b="1" dirty="0"/>
              <a:t>X (1/</a:t>
            </a:r>
            <a:r>
              <a:rPr lang="pt-BR" sz="3000" b="1" i="1" dirty="0"/>
              <a:t>r</a:t>
            </a:r>
            <a:r>
              <a:rPr lang="pt-BR" sz="3000" b="1" dirty="0"/>
              <a:t>) baud</a:t>
            </a:r>
          </a:p>
          <a:p>
            <a:pPr marL="0" indent="0" algn="ctr">
              <a:buFont typeface="Wingdings" pitchFamily="2" charset="2"/>
              <a:buNone/>
              <a:defRPr/>
            </a:pPr>
            <a:r>
              <a:rPr lang="pt-BR" sz="3000" b="1" i="1" dirty="0"/>
              <a:t>C – case factor</a:t>
            </a:r>
            <a:endParaRPr lang="en-US" sz="3000" b="1" i="1" dirty="0"/>
          </a:p>
          <a:p>
            <a:pPr marL="0" indent="0">
              <a:buFont typeface="Wingdings" pitchFamily="2" charset="2"/>
              <a:buNone/>
              <a:defRPr/>
            </a:pPr>
            <a:endParaRPr lang="en-US" sz="3000" dirty="0"/>
          </a:p>
        </p:txBody>
      </p:sp>
      <p:sp>
        <p:nvSpPr>
          <p:cNvPr id="15363"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0EE69264-48C4-4C74-9162-5CB1CBE707DC}" type="slidenum">
              <a:rPr lang="en-US" altLang="en-US"/>
              <a:pPr algn="l"/>
              <a:t>8</a:t>
            </a:fld>
            <a:endParaRPr lang="en-US" altLang="en-US"/>
          </a:p>
        </p:txBody>
      </p:sp>
      <p:pic>
        <p:nvPicPr>
          <p:cNvPr id="15364" name="Picture 6" descr="download.png"/>
          <p:cNvPicPr>
            <a:picLocks noChangeAspect="1"/>
          </p:cNvPicPr>
          <p:nvPr/>
        </p:nvPicPr>
        <p:blipFill>
          <a:blip r:embed="rId2"/>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sz="3400">
                <a:solidFill>
                  <a:schemeClr val="folHlink"/>
                </a:solidFill>
                <a:latin typeface="Times New Roman" pitchFamily="18" charset="0"/>
              </a:rPr>
              <a:t/>
            </a:r>
            <a:br>
              <a:rPr lang="en-US" altLang="en-US" sz="3400">
                <a:solidFill>
                  <a:schemeClr val="folHlink"/>
                </a:solidFill>
                <a:latin typeface="Times New Roman" pitchFamily="18" charset="0"/>
              </a:rPr>
            </a:br>
            <a:r>
              <a:rPr lang="en-US" altLang="en-US" sz="3400">
                <a:solidFill>
                  <a:schemeClr val="folHlink"/>
                </a:solidFill>
                <a:latin typeface="Times New Roman" pitchFamily="18" charset="0"/>
              </a:rPr>
              <a:t>Figure 13  </a:t>
            </a:r>
            <a:r>
              <a:rPr lang="en-US" altLang="en-US" sz="3400" i="1">
                <a:latin typeface="Times New Roman" pitchFamily="18" charset="0"/>
              </a:rPr>
              <a:t>Three constellation diagrams</a:t>
            </a:r>
            <a:br>
              <a:rPr lang="en-US" altLang="en-US" sz="3400" i="1">
                <a:latin typeface="Times New Roman" pitchFamily="18" charset="0"/>
              </a:rPr>
            </a:br>
            <a:endParaRPr lang="en-US" altLang="en-US" sz="3400"/>
          </a:p>
        </p:txBody>
      </p:sp>
      <p:pic>
        <p:nvPicPr>
          <p:cNvPr id="122883" name="Picture 6"/>
          <p:cNvPicPr>
            <a:picLocks noGrp="1" noChangeAspect="1" noChangeArrowheads="1"/>
          </p:cNvPicPr>
          <p:nvPr>
            <p:ph idx="1"/>
          </p:nvPr>
        </p:nvPicPr>
        <p:blipFill>
          <a:blip r:embed="rId2"/>
          <a:srcRect/>
          <a:stretch>
            <a:fillRect/>
          </a:stretch>
        </p:blipFill>
        <p:spPr>
          <a:xfrm>
            <a:off x="457200" y="2841625"/>
            <a:ext cx="8229600" cy="2043113"/>
          </a:xfrm>
          <a:noFill/>
        </p:spPr>
      </p:pic>
      <p:pic>
        <p:nvPicPr>
          <p:cNvPr id="122884"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sz="3200"/>
              <a:t/>
            </a:r>
            <a:br>
              <a:rPr lang="en-US" altLang="en-US" sz="3200"/>
            </a:br>
            <a:r>
              <a:rPr lang="en-US" altLang="en-US" sz="3200"/>
              <a:t/>
            </a:r>
            <a:br>
              <a:rPr lang="en-US" altLang="en-US" sz="3200"/>
            </a:br>
            <a:r>
              <a:rPr lang="en-US" altLang="en-US" sz="3200"/>
              <a:t/>
            </a:r>
            <a:br>
              <a:rPr lang="en-US" altLang="en-US" sz="3200"/>
            </a:br>
            <a:r>
              <a:rPr lang="en-US" altLang="en-US" sz="3200"/>
              <a:t/>
            </a:r>
            <a:br>
              <a:rPr lang="en-US" altLang="en-US" sz="3200"/>
            </a:br>
            <a:r>
              <a:rPr lang="en-US" altLang="en-US" sz="3200"/>
              <a:t/>
            </a:r>
            <a:br>
              <a:rPr lang="en-US" altLang="en-US" sz="3200"/>
            </a:br>
            <a:r>
              <a:rPr lang="en-US" altLang="en-US" sz="3200"/>
              <a:t/>
            </a:r>
            <a:br>
              <a:rPr lang="en-US" altLang="en-US" sz="3200"/>
            </a:br>
            <a:r>
              <a:rPr lang="en-US" altLang="en-US" sz="3200"/>
              <a:t>Quadrature amplitude modulation (QAM)</a:t>
            </a:r>
            <a:br>
              <a:rPr lang="en-US" altLang="en-US" sz="3200"/>
            </a:br>
            <a:r>
              <a:rPr lang="en-US" altLang="en-US" sz="3200"/>
              <a:t/>
            </a:r>
            <a:br>
              <a:rPr lang="en-US" altLang="en-US" sz="3200"/>
            </a:br>
            <a:r>
              <a:rPr lang="en-US" altLang="en-US" sz="3200"/>
              <a:t>QAM is a combination of ASK and PSK.</a:t>
            </a:r>
            <a:br>
              <a:rPr lang="en-US" altLang="en-US" sz="3200"/>
            </a:br>
            <a:r>
              <a:rPr lang="en-US" altLang="en-US" sz="3200"/>
              <a:t/>
            </a:r>
            <a:br>
              <a:rPr lang="en-US" altLang="en-US" sz="3200"/>
            </a:br>
            <a:r>
              <a:rPr lang="en-US" altLang="en-US" sz="3200">
                <a:solidFill>
                  <a:schemeClr val="folHlink"/>
                </a:solidFill>
                <a:latin typeface="Times New Roman" pitchFamily="18" charset="0"/>
              </a:rPr>
              <a:t>Figure 14  </a:t>
            </a:r>
            <a:r>
              <a:rPr lang="en-US" altLang="en-US" sz="3200" i="1">
                <a:latin typeface="Times New Roman" pitchFamily="18" charset="0"/>
              </a:rPr>
              <a:t>Constellation diagrams for some QAMs</a:t>
            </a:r>
            <a:br>
              <a:rPr lang="en-US" altLang="en-US" sz="3200" i="1">
                <a:latin typeface="Times New Roman" pitchFamily="18" charset="0"/>
              </a:rPr>
            </a:br>
            <a:r>
              <a:rPr lang="en-US" altLang="en-US" sz="3200"/>
              <a:t/>
            </a:r>
            <a:br>
              <a:rPr lang="en-US" altLang="en-US" sz="3200"/>
            </a:br>
            <a:endParaRPr lang="en-US" altLang="en-US" sz="3200"/>
          </a:p>
        </p:txBody>
      </p:sp>
      <p:pic>
        <p:nvPicPr>
          <p:cNvPr id="123907" name="Picture 6"/>
          <p:cNvPicPr>
            <a:picLocks noGrp="1" noChangeAspect="1" noChangeArrowheads="1"/>
          </p:cNvPicPr>
          <p:nvPr>
            <p:ph idx="1"/>
          </p:nvPr>
        </p:nvPicPr>
        <p:blipFill>
          <a:blip r:embed="rId2"/>
          <a:srcRect/>
          <a:stretch>
            <a:fillRect/>
          </a:stretch>
        </p:blipFill>
        <p:spPr>
          <a:xfrm>
            <a:off x="457200" y="2986088"/>
            <a:ext cx="8229600" cy="1754187"/>
          </a:xfrm>
          <a:noFill/>
        </p:spPr>
      </p:pic>
      <p:pic>
        <p:nvPicPr>
          <p:cNvPr id="123908" name="Picture 6" descr="download.png"/>
          <p:cNvPicPr>
            <a:picLocks noChangeAspect="1"/>
          </p:cNvPicPr>
          <p:nvPr/>
        </p:nvPicPr>
        <p:blipFill>
          <a:blip r:embed="rId3"/>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Content Placeholder 2"/>
          <p:cNvSpPr>
            <a:spLocks noGrp="1"/>
          </p:cNvSpPr>
          <p:nvPr>
            <p:ph idx="1"/>
          </p:nvPr>
        </p:nvSpPr>
        <p:spPr/>
        <p:txBody>
          <a:bodyPr/>
          <a:lstStyle/>
          <a:p>
            <a:pPr>
              <a:buFont typeface="Arial" charset="0"/>
              <a:buNone/>
            </a:pPr>
            <a:r>
              <a:rPr lang="en-US" altLang="en-US" i="1"/>
              <a:t>Bandwidth for QAM</a:t>
            </a:r>
          </a:p>
          <a:p>
            <a:r>
              <a:rPr lang="en-US" altLang="en-US"/>
              <a:t>The minimum bandwidth required for QAM transmission is the same as that required</a:t>
            </a:r>
          </a:p>
          <a:p>
            <a:pPr>
              <a:buFont typeface="Arial" charset="0"/>
              <a:buNone/>
            </a:pPr>
            <a:r>
              <a:rPr lang="en-US" altLang="en-US"/>
              <a:t>     for ASK and PSK transmission. </a:t>
            </a:r>
          </a:p>
          <a:p>
            <a:r>
              <a:rPr lang="en-US" altLang="en-US"/>
              <a:t>QAM has the same advantages as PSK over ASK.</a:t>
            </a:r>
          </a:p>
        </p:txBody>
      </p:sp>
      <p:pic>
        <p:nvPicPr>
          <p:cNvPr id="124932" name="Picture 6" descr="download.png"/>
          <p:cNvPicPr>
            <a:picLocks noChangeAspect="1"/>
          </p:cNvPicPr>
          <p:nvPr/>
        </p:nvPicPr>
        <p:blipFill>
          <a:blip r:embed="rId2"/>
          <a:srcRect/>
          <a:stretch>
            <a:fillRect/>
          </a:stretch>
        </p:blipFill>
        <p:spPr bwMode="auto">
          <a:xfrm>
            <a:off x="514350" y="160338"/>
            <a:ext cx="704850" cy="401637"/>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130425"/>
            <a:ext cx="7829550" cy="1298575"/>
          </a:xfrm>
        </p:spPr>
        <p:txBody>
          <a:bodyPr/>
          <a:lstStyle/>
          <a:p>
            <a:pPr fontAlgn="auto">
              <a:spcAft>
                <a:spcPts val="0"/>
              </a:spcAft>
              <a:defRPr/>
            </a:pPr>
            <a:r>
              <a:rPr lang="en-US" sz="3200" dirty="0">
                <a:latin typeface="AR JULIAN" panose="02000000000000000000" pitchFamily="2" charset="0"/>
              </a:rPr>
              <a:t/>
            </a:r>
            <a:br>
              <a:rPr lang="en-US" sz="3200" dirty="0">
                <a:latin typeface="AR JULIAN" panose="02000000000000000000" pitchFamily="2" charset="0"/>
              </a:rPr>
            </a:br>
            <a:r>
              <a:rPr lang="en-US" sz="3200" dirty="0">
                <a:latin typeface="AR JULIAN" panose="02000000000000000000" pitchFamily="2" charset="0"/>
              </a:rPr>
              <a:t/>
            </a:r>
            <a:br>
              <a:rPr lang="en-US" sz="3200" dirty="0">
                <a:latin typeface="AR JULIAN" panose="02000000000000000000" pitchFamily="2" charset="0"/>
              </a:rPr>
            </a:br>
            <a:r>
              <a:rPr lang="en-US" sz="3200" b="1" i="1" dirty="0">
                <a:solidFill>
                  <a:schemeClr val="accent6">
                    <a:lumMod val="50000"/>
                  </a:schemeClr>
                </a:solidFill>
                <a:latin typeface="AR JULIAN" panose="02000000000000000000" pitchFamily="2" charset="0"/>
              </a:rPr>
              <a:t>ANALOG TO DIGITAL CONVERSION</a:t>
            </a:r>
            <a:br>
              <a:rPr lang="en-US" sz="3200" b="1" i="1" dirty="0">
                <a:solidFill>
                  <a:schemeClr val="accent6">
                    <a:lumMod val="50000"/>
                  </a:schemeClr>
                </a:solidFill>
                <a:latin typeface="AR JULIAN" panose="02000000000000000000" pitchFamily="2" charset="0"/>
              </a:rPr>
            </a:br>
            <a:r>
              <a:rPr lang="en-US" sz="3200" dirty="0">
                <a:latin typeface="Baskerville Old Face" pitchFamily="18" charset="0"/>
              </a:rPr>
              <a:t>				</a:t>
            </a:r>
            <a:br>
              <a:rPr lang="en-US" sz="3200" dirty="0">
                <a:latin typeface="Baskerville Old Face" pitchFamily="18" charset="0"/>
              </a:rPr>
            </a:br>
            <a:endParaRPr lang="en-US" sz="3200" b="1" dirty="0">
              <a:latin typeface="Times New Roman" pitchFamily="18" charset="0"/>
              <a:cs typeface="Times New Roman" pitchFamily="18" charset="0"/>
            </a:endParaRPr>
          </a:p>
        </p:txBody>
      </p:sp>
      <p:sp>
        <p:nvSpPr>
          <p:cNvPr id="125956" name="AutoShape 2" descr="Image result for srm logo"/>
          <p:cNvSpPr>
            <a:spLocks noChangeAspect="1" noChangeArrowheads="1"/>
          </p:cNvSpPr>
          <p:nvPr/>
        </p:nvSpPr>
        <p:spPr bwMode="auto">
          <a:xfrm>
            <a:off x="1258888" y="-144463"/>
            <a:ext cx="2286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sp>
        <p:nvSpPr>
          <p:cNvPr id="125957" name="AutoShape 4" descr="Image result for srm logo"/>
          <p:cNvSpPr>
            <a:spLocks noChangeAspect="1" noChangeArrowheads="1"/>
          </p:cNvSpPr>
          <p:nvPr/>
        </p:nvSpPr>
        <p:spPr bwMode="auto">
          <a:xfrm>
            <a:off x="1258888" y="-144463"/>
            <a:ext cx="228600" cy="304801"/>
          </a:xfrm>
          <a:prstGeom prst="rect">
            <a:avLst/>
          </a:prstGeom>
          <a:noFill/>
          <a:ln w="9525">
            <a:noFill/>
            <a:miter lim="800000"/>
            <a:headEnd/>
            <a:tailEnd/>
          </a:ln>
        </p:spPr>
        <p:txBody>
          <a:bodyPr/>
          <a:lstStyle/>
          <a:p>
            <a:pPr eaLnBrk="1" hangingPunct="1"/>
            <a:endParaRPr lang="en-US" altLang="en-US">
              <a:latin typeface="Calibri" pitchFamily="34" charset="0"/>
            </a:endParaRPr>
          </a:p>
        </p:txBody>
      </p:sp>
      <p:pic>
        <p:nvPicPr>
          <p:cNvPr id="125958" name="Picture 6" descr="download.png"/>
          <p:cNvPicPr>
            <a:picLocks noChangeAspect="1"/>
          </p:cNvPicPr>
          <p:nvPr/>
        </p:nvPicPr>
        <p:blipFill>
          <a:blip r:embed="rId2"/>
          <a:srcRect/>
          <a:stretch>
            <a:fillRect/>
          </a:stretch>
        </p:blipFill>
        <p:spPr bwMode="auto">
          <a:xfrm>
            <a:off x="514350" y="160338"/>
            <a:ext cx="2686050" cy="1528762"/>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0" y="1524000"/>
            <a:ext cx="5969000" cy="457200"/>
          </a:xfrm>
        </p:spPr>
        <p:txBody>
          <a:bodyPr rtlCol="0">
            <a:normAutofit fontScale="90000"/>
          </a:bodyPr>
          <a:lstStyle/>
          <a:p>
            <a:pPr fontAlgn="auto">
              <a:spcAft>
                <a:spcPts val="0"/>
              </a:spcAft>
              <a:defRPr/>
            </a:pPr>
            <a:r>
              <a:rPr lang="en-US" altLang="en-US" sz="3400" b="1" dirty="0">
                <a:effectLst>
                  <a:outerShdw blurRad="38100" dist="38100" dir="2700000" algn="tl">
                    <a:srgbClr val="C0C0C0"/>
                  </a:outerShdw>
                </a:effectLst>
                <a:latin typeface="Times" pitchFamily="1" charset="0"/>
              </a:rPr>
              <a:t>   ANALOG-TO-DIGITAL CONVERSION</a:t>
            </a:r>
            <a:br>
              <a:rPr lang="en-US" altLang="en-US" sz="3400" b="1" dirty="0">
                <a:effectLst>
                  <a:outerShdw blurRad="38100" dist="38100" dir="2700000" algn="tl">
                    <a:srgbClr val="C0C0C0"/>
                  </a:outerShdw>
                </a:effectLst>
                <a:latin typeface="Times" pitchFamily="1" charset="0"/>
              </a:rPr>
            </a:br>
            <a:endParaRPr lang="en-US" sz="3400" dirty="0"/>
          </a:p>
        </p:txBody>
      </p:sp>
      <p:sp>
        <p:nvSpPr>
          <p:cNvPr id="3" name="Content Placeholder 2"/>
          <p:cNvSpPr>
            <a:spLocks noGrp="1"/>
          </p:cNvSpPr>
          <p:nvPr>
            <p:ph idx="1"/>
          </p:nvPr>
        </p:nvSpPr>
        <p:spPr>
          <a:xfrm>
            <a:off x="457200" y="2133600"/>
            <a:ext cx="8229600" cy="4419600"/>
          </a:xfrm>
        </p:spPr>
        <p:txBody>
          <a:bodyPr rtlCol="0">
            <a:normAutofit lnSpcReduction="10000"/>
          </a:bodyPr>
          <a:lstStyle/>
          <a:p>
            <a:pPr fontAlgn="auto">
              <a:spcAft>
                <a:spcPts val="0"/>
              </a:spcAft>
              <a:buFont typeface="Arial" panose="020B0604020202020204" pitchFamily="34" charset="0"/>
              <a:buChar char="•"/>
              <a:defRPr/>
            </a:pPr>
            <a:r>
              <a:rPr lang="en-US" altLang="en-US" sz="2800" b="1" i="1" dirty="0">
                <a:effectLst>
                  <a:outerShdw blurRad="38100" dist="38100" dir="2700000" algn="tl">
                    <a:srgbClr val="C0C0C0"/>
                  </a:outerShdw>
                </a:effectLst>
              </a:rPr>
              <a:t>A digital signal is superior to an analog signal because it is more robust to noise and can easily be recovered, corrected and amplified. For this reason, the tendency today is to change an analog signal to digital data. In this section we describe two techniques, </a:t>
            </a:r>
            <a:r>
              <a:rPr lang="en-US" altLang="en-US" sz="2800" b="1" i="1" dirty="0">
                <a:solidFill>
                  <a:schemeClr val="hlink"/>
                </a:solidFill>
                <a:effectLst>
                  <a:outerShdw blurRad="38100" dist="38100" dir="2700000" algn="tl">
                    <a:srgbClr val="C0C0C0"/>
                  </a:outerShdw>
                </a:effectLst>
              </a:rPr>
              <a:t>pulse code modulation</a:t>
            </a:r>
            <a:r>
              <a:rPr lang="en-US" altLang="en-US" sz="2800" b="1" i="1" dirty="0">
                <a:effectLst>
                  <a:outerShdw blurRad="38100" dist="38100" dir="2700000" algn="tl">
                    <a:srgbClr val="C0C0C0"/>
                  </a:outerShdw>
                </a:effectLst>
              </a:rPr>
              <a:t> and </a:t>
            </a:r>
            <a:r>
              <a:rPr lang="en-US" altLang="en-US" sz="2800" b="1" i="1" dirty="0">
                <a:solidFill>
                  <a:schemeClr val="hlink"/>
                </a:solidFill>
                <a:effectLst>
                  <a:outerShdw blurRad="38100" dist="38100" dir="2700000" algn="tl">
                    <a:srgbClr val="C0C0C0"/>
                  </a:outerShdw>
                </a:effectLst>
              </a:rPr>
              <a:t>delta modulation</a:t>
            </a:r>
            <a:r>
              <a:rPr lang="en-US" altLang="en-US" sz="2800" b="1" i="1" dirty="0">
                <a:effectLst>
                  <a:outerShdw blurRad="38100" dist="38100" dir="2700000" algn="tl">
                    <a:srgbClr val="C0C0C0"/>
                  </a:outerShdw>
                </a:effectLst>
              </a:rPr>
              <a:t>. </a:t>
            </a:r>
          </a:p>
          <a:p>
            <a:pPr fontAlgn="auto">
              <a:spcAft>
                <a:spcPts val="0"/>
              </a:spcAft>
              <a:buFont typeface="Arial" panose="020B0604020202020204" pitchFamily="34" charset="0"/>
              <a:buChar char="•"/>
              <a:defRPr/>
            </a:pPr>
            <a:r>
              <a:rPr lang="en-US" altLang="en-US" b="1" i="1" u="sng" dirty="0">
                <a:solidFill>
                  <a:schemeClr val="hlink"/>
                </a:solidFill>
                <a:effectLst>
                  <a:outerShdw blurRad="38100" dist="38100" dir="2700000" algn="tl">
                    <a:srgbClr val="C0C0C0"/>
                  </a:outerShdw>
                </a:effectLst>
              </a:rPr>
              <a:t>Topics discussed in this section:</a:t>
            </a:r>
          </a:p>
          <a:p>
            <a:pPr fontAlgn="auto">
              <a:spcAft>
                <a:spcPts val="0"/>
              </a:spcAft>
              <a:buClr>
                <a:schemeClr val="tx1"/>
              </a:buClr>
              <a:buSzPct val="117000"/>
              <a:buFont typeface="Wingdings" pitchFamily="1" charset="2"/>
              <a:buChar char="§"/>
              <a:defRPr/>
            </a:pPr>
            <a:r>
              <a:rPr lang="en-US" altLang="en-US" b="1" dirty="0">
                <a:solidFill>
                  <a:srgbClr val="0033CC"/>
                </a:solidFill>
              </a:rPr>
              <a:t>Pulse Code Modulation (PCM)</a:t>
            </a:r>
            <a:endParaRPr lang="fr-FR" altLang="en-US" b="1" dirty="0">
              <a:solidFill>
                <a:srgbClr val="0033CC"/>
              </a:solidFill>
            </a:endParaRPr>
          </a:p>
          <a:p>
            <a:pPr fontAlgn="auto">
              <a:spcAft>
                <a:spcPts val="0"/>
              </a:spcAft>
              <a:buClr>
                <a:schemeClr val="tx1"/>
              </a:buClr>
              <a:buSzPct val="117000"/>
              <a:buFont typeface="Wingdings" pitchFamily="1" charset="2"/>
              <a:buChar char="§"/>
              <a:defRPr/>
            </a:pPr>
            <a:r>
              <a:rPr lang="fr-FR" altLang="en-US" b="1" dirty="0">
                <a:solidFill>
                  <a:srgbClr val="0033CC"/>
                </a:solidFill>
              </a:rPr>
              <a:t> Delta Modulation (DM)</a:t>
            </a:r>
            <a:endParaRPr lang="en-US" altLang="en-US" b="1" dirty="0">
              <a:solidFill>
                <a:srgbClr val="0033CC"/>
              </a:solidFill>
            </a:endParaRPr>
          </a:p>
          <a:p>
            <a:pPr fontAlgn="auto">
              <a:spcAft>
                <a:spcPts val="0"/>
              </a:spcAft>
              <a:buFont typeface="Arial" panose="020B0604020202020204" pitchFamily="34" charset="0"/>
              <a:buChar char="•"/>
              <a:defRPr/>
            </a:pPr>
            <a:endParaRPr lang="en-US" dirty="0"/>
          </a:p>
        </p:txBody>
      </p:sp>
      <p:pic>
        <p:nvPicPr>
          <p:cNvPr id="126980" name="Picture 3" descr="download.png"/>
          <p:cNvPicPr>
            <a:picLocks noChangeAspect="1"/>
          </p:cNvPicPr>
          <p:nvPr/>
        </p:nvPicPr>
        <p:blipFill>
          <a:blip r:embed="rId2"/>
          <a:srcRect/>
          <a:stretch>
            <a:fillRect/>
          </a:stretch>
        </p:blipFill>
        <p:spPr bwMode="auto">
          <a:xfrm>
            <a:off x="0" y="228600"/>
            <a:ext cx="1727200" cy="754063"/>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b="1" i="1"/>
              <a:t>PCM</a:t>
            </a:r>
          </a:p>
        </p:txBody>
      </p:sp>
      <p:sp>
        <p:nvSpPr>
          <p:cNvPr id="3" name="Content Placeholder 2"/>
          <p:cNvSpPr>
            <a:spLocks noGrp="1"/>
          </p:cNvSpPr>
          <p:nvPr>
            <p:ph idx="1"/>
          </p:nvPr>
        </p:nvSpPr>
        <p:spPr/>
        <p:txBody>
          <a:bodyPr rtlCol="0">
            <a:normAutofit lnSpcReduction="10000"/>
          </a:bodyPr>
          <a:lstStyle/>
          <a:p>
            <a:pPr marL="609600" indent="-609600" fontAlgn="auto">
              <a:lnSpc>
                <a:spcPct val="90000"/>
              </a:lnSpc>
              <a:spcAft>
                <a:spcPts val="0"/>
              </a:spcAft>
              <a:buFont typeface="Arial" panose="020B0604020202020204" pitchFamily="34" charset="0"/>
              <a:buChar char="•"/>
              <a:defRPr/>
            </a:pPr>
            <a:r>
              <a:rPr lang="en-US" altLang="en-US" sz="2800" dirty="0"/>
              <a:t>PCM consists of three steps to digitize an analog signal:</a:t>
            </a:r>
          </a:p>
          <a:p>
            <a:pPr marL="990600" lvl="1" indent="-533400" fontAlgn="auto">
              <a:lnSpc>
                <a:spcPct val="90000"/>
              </a:lnSpc>
              <a:spcAft>
                <a:spcPts val="0"/>
              </a:spcAft>
              <a:buFont typeface="Arial" charset="0"/>
              <a:buAutoNum type="arabicPeriod"/>
              <a:defRPr/>
            </a:pPr>
            <a:r>
              <a:rPr lang="en-US" altLang="en-US" sz="2400" dirty="0">
                <a:solidFill>
                  <a:srgbClr val="6666FF"/>
                </a:solidFill>
              </a:rPr>
              <a:t>Sampling</a:t>
            </a:r>
          </a:p>
          <a:p>
            <a:pPr marL="990600" lvl="1" indent="-533400" fontAlgn="auto">
              <a:lnSpc>
                <a:spcPct val="90000"/>
              </a:lnSpc>
              <a:spcAft>
                <a:spcPts val="0"/>
              </a:spcAft>
              <a:buFont typeface="Arial" charset="0"/>
              <a:buAutoNum type="arabicPeriod"/>
              <a:defRPr/>
            </a:pPr>
            <a:r>
              <a:rPr lang="en-US" altLang="en-US" sz="2400" dirty="0">
                <a:solidFill>
                  <a:srgbClr val="6666FF"/>
                </a:solidFill>
              </a:rPr>
              <a:t>Quantization</a:t>
            </a:r>
          </a:p>
          <a:p>
            <a:pPr marL="990600" lvl="1" indent="-533400" fontAlgn="auto">
              <a:lnSpc>
                <a:spcPct val="90000"/>
              </a:lnSpc>
              <a:spcAft>
                <a:spcPts val="0"/>
              </a:spcAft>
              <a:buFont typeface="Arial" charset="0"/>
              <a:buAutoNum type="arabicPeriod"/>
              <a:defRPr/>
            </a:pPr>
            <a:r>
              <a:rPr lang="en-US" altLang="en-US" sz="2400" dirty="0">
                <a:solidFill>
                  <a:srgbClr val="6666FF"/>
                </a:solidFill>
              </a:rPr>
              <a:t>Binary encoding</a:t>
            </a:r>
          </a:p>
          <a:p>
            <a:pPr marL="609600" indent="-609600" fontAlgn="auto">
              <a:lnSpc>
                <a:spcPct val="90000"/>
              </a:lnSpc>
              <a:spcAft>
                <a:spcPts val="0"/>
              </a:spcAft>
              <a:buFont typeface="Wingdings" pitchFamily="1" charset="2"/>
              <a:buChar char="§"/>
              <a:defRPr/>
            </a:pPr>
            <a:r>
              <a:rPr lang="en-US" altLang="en-US" sz="2800" dirty="0"/>
              <a:t>Before we sample, we have to filter the signal to limit the maximum frequency of the signal as it affects the sampling rate.</a:t>
            </a:r>
          </a:p>
          <a:p>
            <a:pPr marL="609600" indent="-609600" fontAlgn="auto">
              <a:lnSpc>
                <a:spcPct val="90000"/>
              </a:lnSpc>
              <a:spcAft>
                <a:spcPts val="0"/>
              </a:spcAft>
              <a:buFont typeface="Wingdings" pitchFamily="1" charset="2"/>
              <a:buChar char="§"/>
              <a:defRPr/>
            </a:pPr>
            <a:r>
              <a:rPr lang="en-US" altLang="en-US" sz="2800" dirty="0"/>
              <a:t>Filtering should ensure that we do not distort the signal, i.e. remove high frequency components that affect the signal shape. </a:t>
            </a:r>
          </a:p>
          <a:p>
            <a:pPr fontAlgn="auto">
              <a:spcAft>
                <a:spcPts val="0"/>
              </a:spcAft>
              <a:buFont typeface="Arial" panose="020B0604020202020204" pitchFamily="34" charset="0"/>
              <a:buChar char="•"/>
              <a:defRPr/>
            </a:pPr>
            <a:endParaRPr lang="en-US" dirty="0"/>
          </a:p>
        </p:txBody>
      </p:sp>
      <p:pic>
        <p:nvPicPr>
          <p:cNvPr id="128004" name="Picture 3" descr="download.png"/>
          <p:cNvPicPr>
            <a:picLocks noChangeAspect="1"/>
          </p:cNvPicPr>
          <p:nvPr/>
        </p:nvPicPr>
        <p:blipFill>
          <a:blip r:embed="rId2"/>
          <a:srcRect/>
          <a:stretch>
            <a:fillRect/>
          </a:stretch>
        </p:blipFill>
        <p:spPr bwMode="auto">
          <a:xfrm>
            <a:off x="36513" y="0"/>
            <a:ext cx="1727200" cy="754063"/>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sz="3600" b="1" i="1"/>
              <a:t>Components of PCM encoder</a:t>
            </a:r>
            <a:endParaRPr lang="en-US" altLang="en-US" sz="3600"/>
          </a:p>
        </p:txBody>
      </p:sp>
      <p:pic>
        <p:nvPicPr>
          <p:cNvPr id="129027" name="Picture 3" descr="download.png"/>
          <p:cNvPicPr>
            <a:picLocks noChangeAspect="1"/>
          </p:cNvPicPr>
          <p:nvPr/>
        </p:nvPicPr>
        <p:blipFill>
          <a:blip r:embed="rId2"/>
          <a:srcRect/>
          <a:stretch>
            <a:fillRect/>
          </a:stretch>
        </p:blipFill>
        <p:spPr bwMode="auto">
          <a:xfrm>
            <a:off x="36513" y="0"/>
            <a:ext cx="1727200" cy="754063"/>
          </a:xfrm>
          <a:prstGeom prst="rect">
            <a:avLst/>
          </a:prstGeom>
          <a:noFill/>
          <a:ln w="9525">
            <a:noFill/>
            <a:miter lim="800000"/>
            <a:headEnd/>
            <a:tailEnd/>
          </a:ln>
        </p:spPr>
      </p:pic>
      <p:pic>
        <p:nvPicPr>
          <p:cNvPr id="129028" name="Picture 6"/>
          <p:cNvPicPr>
            <a:picLocks noGrp="1" noChangeAspect="1" noChangeArrowheads="1"/>
          </p:cNvPicPr>
          <p:nvPr>
            <p:ph idx="1"/>
          </p:nvPr>
        </p:nvPicPr>
        <p:blipFill>
          <a:blip r:embed="rId3"/>
          <a:srcRect/>
          <a:stretch>
            <a:fillRect/>
          </a:stretch>
        </p:blipFill>
        <p:spPr>
          <a:xfrm>
            <a:off x="457200" y="2003425"/>
            <a:ext cx="8229600" cy="3719513"/>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b="1" i="1"/>
              <a:t>Sampling</a:t>
            </a:r>
          </a:p>
        </p:txBody>
      </p:sp>
      <p:sp>
        <p:nvSpPr>
          <p:cNvPr id="3" name="Content Placeholder 2"/>
          <p:cNvSpPr>
            <a:spLocks noGrp="1"/>
          </p:cNvSpPr>
          <p:nvPr>
            <p:ph idx="1"/>
          </p:nvPr>
        </p:nvSpPr>
        <p:spPr/>
        <p:txBody>
          <a:bodyPr rtlCol="0">
            <a:normAutofit fontScale="92500"/>
          </a:bodyPr>
          <a:lstStyle/>
          <a:p>
            <a:pPr fontAlgn="auto">
              <a:lnSpc>
                <a:spcPct val="90000"/>
              </a:lnSpc>
              <a:spcAft>
                <a:spcPts val="0"/>
              </a:spcAft>
              <a:buFont typeface="Arial" panose="020B0604020202020204" pitchFamily="34" charset="0"/>
              <a:buChar char="•"/>
              <a:defRPr/>
            </a:pPr>
            <a:r>
              <a:rPr lang="en-US" altLang="en-US" sz="2800" dirty="0"/>
              <a:t>Analog signal is sampled every T</a:t>
            </a:r>
            <a:r>
              <a:rPr lang="en-US" altLang="en-US" sz="2800" baseline="-25000" dirty="0"/>
              <a:t>S</a:t>
            </a:r>
            <a:r>
              <a:rPr lang="en-US" altLang="en-US" sz="2800" dirty="0"/>
              <a:t> secs.</a:t>
            </a:r>
          </a:p>
          <a:p>
            <a:pPr fontAlgn="auto">
              <a:lnSpc>
                <a:spcPct val="90000"/>
              </a:lnSpc>
              <a:spcAft>
                <a:spcPts val="0"/>
              </a:spcAft>
              <a:buFont typeface="Arial" panose="020B0604020202020204" pitchFamily="34" charset="0"/>
              <a:buChar char="•"/>
              <a:defRPr/>
            </a:pPr>
            <a:r>
              <a:rPr lang="en-US" altLang="en-US" sz="2800" dirty="0" err="1"/>
              <a:t>T</a:t>
            </a:r>
            <a:r>
              <a:rPr lang="en-US" altLang="en-US" sz="2800" baseline="-25000" dirty="0" err="1"/>
              <a:t>s</a:t>
            </a:r>
            <a:r>
              <a:rPr lang="en-US" altLang="en-US" sz="2800" dirty="0"/>
              <a:t> is referred to as the sampling interval. </a:t>
            </a:r>
          </a:p>
          <a:p>
            <a:pPr fontAlgn="auto">
              <a:lnSpc>
                <a:spcPct val="90000"/>
              </a:lnSpc>
              <a:spcAft>
                <a:spcPts val="0"/>
              </a:spcAft>
              <a:buFont typeface="Arial" panose="020B0604020202020204" pitchFamily="34" charset="0"/>
              <a:buChar char="•"/>
              <a:defRPr/>
            </a:pPr>
            <a:r>
              <a:rPr lang="en-US" altLang="en-US" sz="2800" dirty="0"/>
              <a:t>f</a:t>
            </a:r>
            <a:r>
              <a:rPr lang="en-US" altLang="en-US" sz="2800" baseline="-25000" dirty="0"/>
              <a:t>s</a:t>
            </a:r>
            <a:r>
              <a:rPr lang="en-US" altLang="en-US" sz="2800" dirty="0"/>
              <a:t> = 1/</a:t>
            </a:r>
            <a:r>
              <a:rPr lang="en-US" altLang="en-US" sz="2800" dirty="0" err="1"/>
              <a:t>T</a:t>
            </a:r>
            <a:r>
              <a:rPr lang="en-US" altLang="en-US" sz="2800" baseline="-25000" dirty="0" err="1"/>
              <a:t>s</a:t>
            </a:r>
            <a:r>
              <a:rPr lang="en-US" altLang="en-US" sz="2800" dirty="0"/>
              <a:t> is called the sampling rate or sampling frequency.</a:t>
            </a:r>
          </a:p>
          <a:p>
            <a:pPr fontAlgn="auto">
              <a:lnSpc>
                <a:spcPct val="90000"/>
              </a:lnSpc>
              <a:spcAft>
                <a:spcPts val="0"/>
              </a:spcAft>
              <a:buFont typeface="Arial" panose="020B0604020202020204" pitchFamily="34" charset="0"/>
              <a:buChar char="•"/>
              <a:defRPr/>
            </a:pPr>
            <a:r>
              <a:rPr lang="en-US" altLang="en-US" sz="2800" dirty="0"/>
              <a:t>There are 3 sampling methods:</a:t>
            </a:r>
          </a:p>
          <a:p>
            <a:pPr lvl="1" fontAlgn="auto">
              <a:lnSpc>
                <a:spcPct val="90000"/>
              </a:lnSpc>
              <a:spcAft>
                <a:spcPts val="0"/>
              </a:spcAft>
              <a:buFont typeface="Arial" panose="020B0604020202020204" pitchFamily="34" charset="0"/>
              <a:buChar char="–"/>
              <a:defRPr/>
            </a:pPr>
            <a:r>
              <a:rPr lang="en-US" altLang="en-US" sz="2400" dirty="0"/>
              <a:t>Ideal - an impulse at each sampling instant</a:t>
            </a:r>
          </a:p>
          <a:p>
            <a:pPr lvl="1" fontAlgn="auto">
              <a:lnSpc>
                <a:spcPct val="90000"/>
              </a:lnSpc>
              <a:spcAft>
                <a:spcPts val="0"/>
              </a:spcAft>
              <a:buFont typeface="Arial" panose="020B0604020202020204" pitchFamily="34" charset="0"/>
              <a:buChar char="–"/>
              <a:defRPr/>
            </a:pPr>
            <a:r>
              <a:rPr lang="en-US" altLang="en-US" sz="2400" dirty="0"/>
              <a:t>Natural - a pulse of short width with varying amplitude</a:t>
            </a:r>
          </a:p>
          <a:p>
            <a:pPr lvl="1" fontAlgn="auto">
              <a:lnSpc>
                <a:spcPct val="90000"/>
              </a:lnSpc>
              <a:spcAft>
                <a:spcPts val="0"/>
              </a:spcAft>
              <a:buFont typeface="Arial" panose="020B0604020202020204" pitchFamily="34" charset="0"/>
              <a:buChar char="–"/>
              <a:defRPr/>
            </a:pPr>
            <a:r>
              <a:rPr lang="en-US" altLang="en-US" sz="2400" dirty="0"/>
              <a:t>Flattop - sample and hold, like natural but with single amplitude value</a:t>
            </a:r>
          </a:p>
          <a:p>
            <a:pPr fontAlgn="auto">
              <a:lnSpc>
                <a:spcPct val="90000"/>
              </a:lnSpc>
              <a:spcAft>
                <a:spcPts val="0"/>
              </a:spcAft>
              <a:buFont typeface="Arial" panose="020B0604020202020204" pitchFamily="34" charset="0"/>
              <a:buChar char="•"/>
              <a:defRPr/>
            </a:pPr>
            <a:r>
              <a:rPr lang="en-US" altLang="en-US" sz="2800" dirty="0"/>
              <a:t>The process is referred to as pulse amplitude modulation PAM and the outcome is a signal with analog (non integer) values</a:t>
            </a:r>
          </a:p>
          <a:p>
            <a:pPr fontAlgn="auto">
              <a:spcAft>
                <a:spcPts val="0"/>
              </a:spcAft>
              <a:buFont typeface="Arial" panose="020B0604020202020204" pitchFamily="34" charset="0"/>
              <a:buChar char="•"/>
              <a:defRPr/>
            </a:pPr>
            <a:endParaRPr lang="en-US" dirty="0"/>
          </a:p>
        </p:txBody>
      </p:sp>
      <p:pic>
        <p:nvPicPr>
          <p:cNvPr id="130052" name="Picture 3" descr="download.png"/>
          <p:cNvPicPr>
            <a:picLocks noChangeAspect="1"/>
          </p:cNvPicPr>
          <p:nvPr/>
        </p:nvPicPr>
        <p:blipFill>
          <a:blip r:embed="rId2"/>
          <a:srcRect/>
          <a:stretch>
            <a:fillRect/>
          </a:stretch>
        </p:blipFill>
        <p:spPr bwMode="auto">
          <a:xfrm>
            <a:off x="36513" y="0"/>
            <a:ext cx="1727200" cy="754063"/>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sz="3600" b="1" i="1" dirty="0"/>
              <a:t/>
            </a:r>
            <a:br>
              <a:rPr lang="en-US" altLang="en-US" sz="3600" b="1" i="1" dirty="0"/>
            </a:br>
            <a:r>
              <a:rPr lang="en-US" altLang="en-US" sz="3600" b="1" i="1" dirty="0"/>
              <a:t>Three different sampling methods for PCM</a:t>
            </a:r>
            <a:r>
              <a:rPr lang="en-US" altLang="en-US" b="1" i="1" dirty="0"/>
              <a:t/>
            </a:r>
            <a:br>
              <a:rPr lang="en-US" altLang="en-US" b="1" i="1" dirty="0"/>
            </a:br>
            <a:endParaRPr lang="en-US" dirty="0"/>
          </a:p>
        </p:txBody>
      </p:sp>
      <p:pic>
        <p:nvPicPr>
          <p:cNvPr id="131075" name="Picture 3" descr="download.png"/>
          <p:cNvPicPr>
            <a:picLocks noChangeAspect="1"/>
          </p:cNvPicPr>
          <p:nvPr/>
        </p:nvPicPr>
        <p:blipFill>
          <a:blip r:embed="rId2"/>
          <a:srcRect/>
          <a:stretch>
            <a:fillRect/>
          </a:stretch>
        </p:blipFill>
        <p:spPr bwMode="auto">
          <a:xfrm>
            <a:off x="36513" y="0"/>
            <a:ext cx="1487487" cy="649288"/>
          </a:xfrm>
          <a:prstGeom prst="rect">
            <a:avLst/>
          </a:prstGeom>
          <a:noFill/>
          <a:ln w="9525">
            <a:noFill/>
            <a:miter lim="800000"/>
            <a:headEnd/>
            <a:tailEnd/>
          </a:ln>
        </p:spPr>
      </p:pic>
      <p:pic>
        <p:nvPicPr>
          <p:cNvPr id="131076" name="Picture 6"/>
          <p:cNvPicPr>
            <a:picLocks noGrp="1" noChangeAspect="1" noChangeArrowheads="1"/>
          </p:cNvPicPr>
          <p:nvPr>
            <p:ph idx="1"/>
          </p:nvPr>
        </p:nvPicPr>
        <p:blipFill>
          <a:blip r:embed="rId3"/>
          <a:srcRect/>
          <a:stretch>
            <a:fillRect/>
          </a:stretch>
        </p:blipFill>
        <p:spPr>
          <a:xfrm>
            <a:off x="457200" y="1462088"/>
            <a:ext cx="8229600" cy="4497387"/>
          </a:xfr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b="1" i="1"/>
              <a:t>Note</a:t>
            </a:r>
          </a:p>
        </p:txBody>
      </p:sp>
      <p:pic>
        <p:nvPicPr>
          <p:cNvPr id="132099" name="Picture 3" descr="download.png"/>
          <p:cNvPicPr>
            <a:picLocks noChangeAspect="1"/>
          </p:cNvPicPr>
          <p:nvPr/>
        </p:nvPicPr>
        <p:blipFill>
          <a:blip r:embed="rId2"/>
          <a:srcRect/>
          <a:stretch>
            <a:fillRect/>
          </a:stretch>
        </p:blipFill>
        <p:spPr bwMode="auto">
          <a:xfrm>
            <a:off x="36513" y="0"/>
            <a:ext cx="1487487" cy="649288"/>
          </a:xfrm>
          <a:prstGeom prst="rect">
            <a:avLst/>
          </a:prstGeom>
          <a:noFill/>
          <a:ln w="9525">
            <a:noFill/>
            <a:miter lim="800000"/>
            <a:headEnd/>
            <a:tailEnd/>
          </a:ln>
        </p:spPr>
      </p:pic>
      <p:sp>
        <p:nvSpPr>
          <p:cNvPr id="132100" name="Text Box 14"/>
          <p:cNvSpPr txBox="1">
            <a:spLocks noChangeArrowheads="1"/>
          </p:cNvSpPr>
          <p:nvPr/>
        </p:nvSpPr>
        <p:spPr bwMode="auto">
          <a:xfrm>
            <a:off x="1085850" y="1698625"/>
            <a:ext cx="184150" cy="369888"/>
          </a:xfrm>
          <a:prstGeom prst="rect">
            <a:avLst/>
          </a:prstGeom>
          <a:noFill/>
          <a:ln w="9525">
            <a:noFill/>
            <a:miter lim="800000"/>
            <a:headEnd/>
            <a:tailEnd/>
          </a:ln>
        </p:spPr>
        <p:txBody>
          <a:bodyPr wrap="none">
            <a:spAutoFit/>
          </a:bodyPr>
          <a:lstStyle/>
          <a:p>
            <a:pPr eaLnBrk="1" hangingPunct="1"/>
            <a:endParaRPr lang="en-US" altLang="en-US">
              <a:latin typeface="Calibri" pitchFamily="34" charset="0"/>
            </a:endParaRPr>
          </a:p>
        </p:txBody>
      </p:sp>
      <p:sp>
        <p:nvSpPr>
          <p:cNvPr id="132101" name="Rectangle 11"/>
          <p:cNvSpPr>
            <a:spLocks noGrp="1" noChangeArrowheads="1"/>
          </p:cNvSpPr>
          <p:nvPr>
            <p:ph idx="1"/>
          </p:nvPr>
        </p:nvSpPr>
        <p:spPr>
          <a:xfrm>
            <a:off x="457200" y="1600200"/>
            <a:ext cx="8229600" cy="2160588"/>
          </a:xfrm>
          <a:solidFill>
            <a:srgbClr val="99FF33"/>
          </a:solidFill>
        </p:spPr>
        <p:txBody>
          <a:bodyPr>
            <a:spAutoFit/>
          </a:bodyPr>
          <a:lstStyle/>
          <a:p>
            <a:pPr algn="ctr"/>
            <a:r>
              <a:rPr lang="en-US" altLang="en-US" b="1">
                <a:latin typeface="Arial" charset="0"/>
              </a:rPr>
              <a:t>According to the Nyquist theorem, the sampling rate must be</a:t>
            </a:r>
          </a:p>
          <a:p>
            <a:pPr algn="ctr"/>
            <a:r>
              <a:rPr lang="en-US" altLang="en-US" b="1">
                <a:latin typeface="Arial" charset="0"/>
              </a:rPr>
              <a:t>at least 2 times the highest frequency contained in the signal.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bwMode="auto">
          <a:xfrm>
            <a:off x="457200" y="6356350"/>
            <a:ext cx="2133600" cy="365125"/>
          </a:xfrm>
          <a:noFill/>
          <a:ln>
            <a:miter lim="800000"/>
            <a:headEnd/>
            <a:tailEnd/>
          </a:ln>
        </p:spPr>
        <p:txBody>
          <a:bodyPr/>
          <a:lstStyle/>
          <a:p>
            <a:pPr algn="l"/>
            <a:r>
              <a:rPr lang="en-US" altLang="en-US"/>
              <a:t>4.</a:t>
            </a:r>
            <a:fld id="{6254DE92-DF0D-4C4D-9092-BD37F2F0ACC2}" type="slidenum">
              <a:rPr lang="en-US" altLang="en-US"/>
              <a:pPr algn="l"/>
              <a:t>9</a:t>
            </a:fld>
            <a:endParaRPr lang="en-US" altLang="en-US"/>
          </a:p>
        </p:txBody>
      </p:sp>
      <p:sp>
        <p:nvSpPr>
          <p:cNvPr id="16387" name="Rectangle 2"/>
          <p:cNvSpPr>
            <a:spLocks noGrp="1" noChangeArrowheads="1"/>
          </p:cNvSpPr>
          <p:nvPr>
            <p:ph type="title"/>
          </p:nvPr>
        </p:nvSpPr>
        <p:spPr>
          <a:xfrm>
            <a:off x="609600" y="609600"/>
            <a:ext cx="7848600" cy="1447800"/>
          </a:xfrm>
        </p:spPr>
        <p:txBody>
          <a:bodyPr anchor="t"/>
          <a:lstStyle/>
          <a:p>
            <a:pPr eaLnBrk="1" hangingPunct="1"/>
            <a:r>
              <a:rPr lang="en-US" altLang="en-US"/>
              <a:t>Mapping Data symbols onto Signal levels</a:t>
            </a:r>
          </a:p>
        </p:txBody>
      </p:sp>
      <p:sp>
        <p:nvSpPr>
          <p:cNvPr id="16388" name="Rectangle 3"/>
          <p:cNvSpPr>
            <a:spLocks noGrp="1" noChangeArrowheads="1"/>
          </p:cNvSpPr>
          <p:nvPr>
            <p:ph type="body" idx="1"/>
          </p:nvPr>
        </p:nvSpPr>
        <p:spPr>
          <a:xfrm>
            <a:off x="685800" y="2286000"/>
            <a:ext cx="7772400" cy="4038600"/>
          </a:xfrm>
        </p:spPr>
        <p:txBody>
          <a:bodyPr/>
          <a:lstStyle/>
          <a:p>
            <a:pPr eaLnBrk="1" hangingPunct="1">
              <a:lnSpc>
                <a:spcPct val="90000"/>
              </a:lnSpc>
            </a:pPr>
            <a:r>
              <a:rPr lang="en-US" altLang="en-US" sz="2800"/>
              <a:t>A data symbol (or element) can consist of a number of data bits: </a:t>
            </a:r>
          </a:p>
          <a:p>
            <a:pPr lvl="1" eaLnBrk="1" hangingPunct="1">
              <a:lnSpc>
                <a:spcPct val="90000"/>
              </a:lnSpc>
            </a:pPr>
            <a:r>
              <a:rPr lang="en-US" altLang="en-US" sz="2400"/>
              <a:t>1 , 0 or </a:t>
            </a:r>
          </a:p>
          <a:p>
            <a:pPr lvl="1" eaLnBrk="1" hangingPunct="1">
              <a:lnSpc>
                <a:spcPct val="90000"/>
              </a:lnSpc>
            </a:pPr>
            <a:r>
              <a:rPr lang="en-US" altLang="en-US" sz="2400"/>
              <a:t>11, 10, 01, ……</a:t>
            </a:r>
          </a:p>
          <a:p>
            <a:pPr eaLnBrk="1" hangingPunct="1">
              <a:lnSpc>
                <a:spcPct val="90000"/>
              </a:lnSpc>
            </a:pPr>
            <a:r>
              <a:rPr lang="en-US" altLang="en-US" sz="2800"/>
              <a:t>A data symbol can be coded into a single signal element or multiple signal elements</a:t>
            </a:r>
          </a:p>
          <a:p>
            <a:pPr lvl="1" eaLnBrk="1" hangingPunct="1">
              <a:lnSpc>
                <a:spcPct val="90000"/>
              </a:lnSpc>
            </a:pPr>
            <a:r>
              <a:rPr lang="en-US" altLang="en-US" sz="2400"/>
              <a:t>1 -&gt; +V, 0 -&gt; -V</a:t>
            </a:r>
          </a:p>
          <a:p>
            <a:pPr lvl="1" eaLnBrk="1" hangingPunct="1">
              <a:lnSpc>
                <a:spcPct val="90000"/>
              </a:lnSpc>
            </a:pPr>
            <a:r>
              <a:rPr lang="en-US" altLang="en-US" sz="2400"/>
              <a:t>1 -&gt; +V and -V, 0 -&gt; -V and +V</a:t>
            </a:r>
          </a:p>
          <a:p>
            <a:pPr eaLnBrk="1" hangingPunct="1">
              <a:lnSpc>
                <a:spcPct val="90000"/>
              </a:lnSpc>
            </a:pPr>
            <a:r>
              <a:rPr lang="en-US" altLang="en-US" sz="2800"/>
              <a:t>The ratio ‘r’ is the number of data elements carried by a signal element.</a:t>
            </a:r>
          </a:p>
        </p:txBody>
      </p:sp>
      <p:pic>
        <p:nvPicPr>
          <p:cNvPr id="16389" name="Picture 6" descr="download.png"/>
          <p:cNvPicPr>
            <a:picLocks noChangeAspect="1"/>
          </p:cNvPicPr>
          <p:nvPr/>
        </p:nvPicPr>
        <p:blipFill>
          <a:blip r:embed="rId3"/>
          <a:srcRect/>
          <a:stretch>
            <a:fillRect/>
          </a:stretch>
        </p:blipFill>
        <p:spPr bwMode="auto">
          <a:xfrm>
            <a:off x="514350" y="160338"/>
            <a:ext cx="933450" cy="531812"/>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sz="4000" b="1" i="1" dirty="0"/>
              <a:t/>
            </a:r>
            <a:br>
              <a:rPr lang="en-US" altLang="en-US" sz="4000" b="1" i="1" dirty="0"/>
            </a:br>
            <a:r>
              <a:rPr lang="en-US" altLang="en-US" sz="4000" b="1" i="1" dirty="0"/>
              <a:t/>
            </a:r>
            <a:br>
              <a:rPr lang="en-US" altLang="en-US" sz="4000" b="1" i="1" dirty="0"/>
            </a:br>
            <a:r>
              <a:rPr lang="en-US" altLang="en-US" sz="4000" b="1" i="1" dirty="0"/>
              <a:t>Nyquist sampling rate for low-pass and bandpass signals</a:t>
            </a:r>
            <a:r>
              <a:rPr lang="en-US" altLang="en-US" b="1" i="1" dirty="0"/>
              <a:t/>
            </a:r>
            <a:br>
              <a:rPr lang="en-US" altLang="en-US" b="1" i="1" dirty="0"/>
            </a:br>
            <a:endParaRPr lang="en-US" dirty="0"/>
          </a:p>
        </p:txBody>
      </p:sp>
      <p:pic>
        <p:nvPicPr>
          <p:cNvPr id="133123" name="Picture 3" descr="download.png"/>
          <p:cNvPicPr>
            <a:picLocks noChangeAspect="1"/>
          </p:cNvPicPr>
          <p:nvPr/>
        </p:nvPicPr>
        <p:blipFill>
          <a:blip r:embed="rId2"/>
          <a:srcRect/>
          <a:stretch>
            <a:fillRect/>
          </a:stretch>
        </p:blipFill>
        <p:spPr bwMode="auto">
          <a:xfrm>
            <a:off x="76200" y="0"/>
            <a:ext cx="1487488" cy="649288"/>
          </a:xfrm>
          <a:prstGeom prst="rect">
            <a:avLst/>
          </a:prstGeom>
          <a:noFill/>
          <a:ln w="9525">
            <a:noFill/>
            <a:miter lim="800000"/>
            <a:headEnd/>
            <a:tailEnd/>
          </a:ln>
        </p:spPr>
      </p:pic>
      <p:pic>
        <p:nvPicPr>
          <p:cNvPr id="133124" name="Picture 6"/>
          <p:cNvPicPr>
            <a:picLocks noGrp="1" noChangeAspect="1" noChangeArrowheads="1"/>
          </p:cNvPicPr>
          <p:nvPr>
            <p:ph idx="1"/>
          </p:nvPr>
        </p:nvPicPr>
        <p:blipFill>
          <a:blip r:embed="rId3"/>
          <a:srcRect/>
          <a:stretch>
            <a:fillRect/>
          </a:stretch>
        </p:blipFill>
        <p:spPr>
          <a:xfrm>
            <a:off x="457200" y="1839913"/>
            <a:ext cx="8229600" cy="4046537"/>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b="1" i="1" dirty="0">
                <a:solidFill>
                  <a:schemeClr val="hlink"/>
                </a:solidFill>
              </a:rPr>
              <a:t>Example 1</a:t>
            </a:r>
            <a:br>
              <a:rPr lang="en-US" altLang="en-US" b="1" i="1" dirty="0">
                <a:solidFill>
                  <a:schemeClr val="hlink"/>
                </a:solidFill>
              </a:rPr>
            </a:br>
            <a:endParaRPr lang="en-US" dirty="0"/>
          </a:p>
        </p:txBody>
      </p:sp>
      <p:sp>
        <p:nvSpPr>
          <p:cNvPr id="3" name="Content Placeholder 2"/>
          <p:cNvSpPr>
            <a:spLocks noGrp="1"/>
          </p:cNvSpPr>
          <p:nvPr>
            <p:ph idx="1"/>
          </p:nvPr>
        </p:nvSpPr>
        <p:spPr>
          <a:xfrm>
            <a:off x="457200" y="1219200"/>
            <a:ext cx="8229600" cy="4906963"/>
          </a:xfrm>
        </p:spPr>
        <p:txBody>
          <a:bodyPr rtlCol="0">
            <a:normAutofit fontScale="77500" lnSpcReduction="20000"/>
          </a:bodyPr>
          <a:lstStyle/>
          <a:p>
            <a:pPr algn="just" fontAlgn="auto">
              <a:spcAft>
                <a:spcPts val="0"/>
              </a:spcAft>
              <a:buFont typeface="Arial" panose="020B0604020202020204" pitchFamily="34" charset="0"/>
              <a:buChar char="•"/>
              <a:defRPr/>
            </a:pPr>
            <a:r>
              <a:rPr lang="en-US" altLang="en-US" b="1" i="1" dirty="0"/>
              <a:t>For an intuitive example of the Nyquist theorem, let us sample a simple sine wave at three sampling rates: f</a:t>
            </a:r>
            <a:r>
              <a:rPr lang="en-US" altLang="en-US" b="1" i="1" baseline="-25000" dirty="0"/>
              <a:t>s</a:t>
            </a:r>
            <a:r>
              <a:rPr lang="en-US" altLang="en-US" b="1" i="1" dirty="0"/>
              <a:t> = 4f (2 times the Nyquist rate), f</a:t>
            </a:r>
            <a:r>
              <a:rPr lang="en-US" altLang="en-US" b="1" i="1" baseline="-25000" dirty="0"/>
              <a:t>s</a:t>
            </a:r>
            <a:r>
              <a:rPr lang="en-US" altLang="en-US" b="1" i="1" dirty="0"/>
              <a:t> = 2f (Nyquist rate), and </a:t>
            </a:r>
            <a:br>
              <a:rPr lang="en-US" altLang="en-US" b="1" i="1" dirty="0"/>
            </a:br>
            <a:r>
              <a:rPr lang="en-US" altLang="en-US" b="1" i="1" dirty="0"/>
              <a:t>f</a:t>
            </a:r>
            <a:r>
              <a:rPr lang="en-US" altLang="en-US" b="1" i="1" baseline="-25000" dirty="0"/>
              <a:t>s</a:t>
            </a:r>
            <a:r>
              <a:rPr lang="en-US" altLang="en-US" b="1" i="1" dirty="0"/>
              <a:t> = f (one-half the Nyquist rate). Figure 4.24 shows the sampling and the subsequent recovery of the signal.</a:t>
            </a:r>
          </a:p>
          <a:p>
            <a:pPr fontAlgn="auto">
              <a:spcAft>
                <a:spcPts val="0"/>
              </a:spcAft>
              <a:buFont typeface="Arial" panose="020B0604020202020204" pitchFamily="34" charset="0"/>
              <a:buChar char="•"/>
              <a:defRPr/>
            </a:pPr>
            <a:endParaRPr lang="en-US" altLang="en-US" b="1" i="1" dirty="0"/>
          </a:p>
          <a:p>
            <a:pPr algn="just" fontAlgn="auto">
              <a:spcAft>
                <a:spcPts val="0"/>
              </a:spcAft>
              <a:buFont typeface="Arial" panose="020B0604020202020204" pitchFamily="34" charset="0"/>
              <a:buChar char="•"/>
              <a:defRPr/>
            </a:pPr>
            <a:r>
              <a:rPr lang="en-US" altLang="en-US" b="1" i="1" dirty="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p>
          <a:p>
            <a:pPr fontAlgn="auto">
              <a:spcAft>
                <a:spcPts val="0"/>
              </a:spcAft>
              <a:buFont typeface="Arial" panose="020B0604020202020204" pitchFamily="34" charset="0"/>
              <a:buChar char="•"/>
              <a:defRPr/>
            </a:pPr>
            <a:endParaRPr lang="en-US" dirty="0"/>
          </a:p>
        </p:txBody>
      </p:sp>
      <p:pic>
        <p:nvPicPr>
          <p:cNvPr id="134148" name="Picture 3" descr="download.png"/>
          <p:cNvPicPr>
            <a:picLocks noChangeAspect="1"/>
          </p:cNvPicPr>
          <p:nvPr/>
        </p:nvPicPr>
        <p:blipFill>
          <a:blip r:embed="rId2"/>
          <a:srcRect/>
          <a:stretch>
            <a:fillRect/>
          </a:stretch>
        </p:blipFill>
        <p:spPr bwMode="auto">
          <a:xfrm>
            <a:off x="76200" y="0"/>
            <a:ext cx="1487488" cy="649288"/>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1143000"/>
          </a:xfrm>
        </p:spPr>
        <p:txBody>
          <a:bodyPr rtlCol="0">
            <a:normAutofit fontScale="90000"/>
          </a:bodyPr>
          <a:lstStyle/>
          <a:p>
            <a:pPr fontAlgn="auto">
              <a:spcAft>
                <a:spcPts val="0"/>
              </a:spcAft>
              <a:defRPr/>
            </a:pPr>
            <a:r>
              <a:rPr lang="en-US" altLang="en-US" sz="3600" b="1" i="1" dirty="0"/>
              <a:t/>
            </a:r>
            <a:br>
              <a:rPr lang="en-US" altLang="en-US" sz="3600" b="1" i="1" dirty="0"/>
            </a:br>
            <a:r>
              <a:rPr lang="en-US" altLang="en-US" sz="3600" b="1" i="1" dirty="0"/>
              <a:t/>
            </a:r>
            <a:br>
              <a:rPr lang="en-US" altLang="en-US" sz="3600" b="1" i="1" dirty="0"/>
            </a:br>
            <a:r>
              <a:rPr lang="en-US" altLang="en-US" sz="3600" b="1" i="1" dirty="0"/>
              <a:t>Recovery of a sampled sine wave for different sampling rates</a:t>
            </a:r>
            <a:r>
              <a:rPr lang="en-US" altLang="en-US" b="1" i="1" dirty="0"/>
              <a:t/>
            </a:r>
            <a:br>
              <a:rPr lang="en-US" altLang="en-US" b="1" i="1" dirty="0"/>
            </a:br>
            <a:endParaRPr lang="en-US" dirty="0"/>
          </a:p>
        </p:txBody>
      </p:sp>
      <p:pic>
        <p:nvPicPr>
          <p:cNvPr id="135171"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35172" name="Picture 6"/>
          <p:cNvPicPr>
            <a:picLocks noGrp="1" noChangeAspect="1" noChangeArrowheads="1"/>
          </p:cNvPicPr>
          <p:nvPr>
            <p:ph idx="1"/>
          </p:nvPr>
        </p:nvPicPr>
        <p:blipFill>
          <a:blip r:embed="rId3"/>
          <a:srcRect/>
          <a:stretch>
            <a:fillRect/>
          </a:stretch>
        </p:blipFill>
        <p:spPr>
          <a:xfrm>
            <a:off x="1779588" y="1600200"/>
            <a:ext cx="5584825" cy="4525963"/>
          </a:xfr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b="1" i="1">
                <a:solidFill>
                  <a:schemeClr val="hlink"/>
                </a:solidFill>
              </a:rPr>
              <a:t>Example 2</a:t>
            </a:r>
            <a:endParaRPr lang="en-US" altLang="en-US"/>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anose="020B0604020202020204" pitchFamily="34" charset="0"/>
              <a:buChar char="•"/>
              <a:defRPr/>
            </a:pPr>
            <a:r>
              <a:rPr lang="en-US" altLang="en-US" b="1" i="1" dirty="0"/>
              <a:t>Consider the revolution of a hand of a clock. The second hand of a clock has a period of 60 s. According to the Nyquist theorem, we need to sample the hand every 30 s (</a:t>
            </a:r>
            <a:r>
              <a:rPr lang="en-US" altLang="en-US" b="1" i="1" dirty="0" err="1"/>
              <a:t>T</a:t>
            </a:r>
            <a:r>
              <a:rPr lang="en-US" altLang="en-US" b="1" i="1" baseline="-25000" dirty="0" err="1"/>
              <a:t>s</a:t>
            </a:r>
            <a:r>
              <a:rPr lang="en-US" altLang="en-US" b="1" i="1" dirty="0"/>
              <a:t> = T or f</a:t>
            </a:r>
            <a:r>
              <a:rPr lang="en-US" altLang="en-US" b="1" i="1" baseline="-25000" dirty="0"/>
              <a:t>s</a:t>
            </a:r>
            <a:r>
              <a:rPr lang="en-US" altLang="en-US" b="1" i="1" dirty="0"/>
              <a:t> = 2f ). In Figure 4.25a, the sample points, in order, are 12, 6, 12, 6, 12, and 6. The receiver of the samples cannot tell if the clock is moving forward or backward. In part b, we sample at double the Nyquist rate (every 15 s). The sample points are 12, 3, 6, 9, and 12. The clock is moving forward. In part c, we sample below the Nyquist rate (</a:t>
            </a:r>
            <a:r>
              <a:rPr lang="en-US" altLang="en-US" b="1" i="1" dirty="0" err="1"/>
              <a:t>T</a:t>
            </a:r>
            <a:r>
              <a:rPr lang="en-US" altLang="en-US" b="1" i="1" baseline="-25000" dirty="0" err="1"/>
              <a:t>s</a:t>
            </a:r>
            <a:r>
              <a:rPr lang="en-US" altLang="en-US" b="1" i="1" dirty="0"/>
              <a:t> = T or f</a:t>
            </a:r>
            <a:r>
              <a:rPr lang="en-US" altLang="en-US" b="1" i="1" baseline="-25000" dirty="0"/>
              <a:t>s</a:t>
            </a:r>
            <a:r>
              <a:rPr lang="en-US" altLang="en-US" b="1" i="1" dirty="0"/>
              <a:t> = f ). The sample points are 12, 9, 6, 3, and 12. Although the clock is moving forward, the receiver thinks that the clock is moving backward.</a:t>
            </a:r>
          </a:p>
          <a:p>
            <a:pPr fontAlgn="auto">
              <a:spcAft>
                <a:spcPts val="0"/>
              </a:spcAft>
              <a:buFont typeface="Arial" panose="020B0604020202020204" pitchFamily="34" charset="0"/>
              <a:buChar char="•"/>
              <a:defRPr/>
            </a:pPr>
            <a:endParaRPr lang="en-US" dirty="0"/>
          </a:p>
        </p:txBody>
      </p:sp>
      <p:pic>
        <p:nvPicPr>
          <p:cNvPr id="136196"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en-US" sz="3600" b="1" dirty="0">
                <a:solidFill>
                  <a:schemeClr val="folHlink"/>
                </a:solidFill>
              </a:rPr>
              <a:t>4.25  </a:t>
            </a:r>
            <a:r>
              <a:rPr lang="en-US" altLang="en-US" sz="3600" b="1" i="1" dirty="0"/>
              <a:t>Sampling of a clock with only one hand</a:t>
            </a:r>
            <a:r>
              <a:rPr lang="en-US" altLang="en-US" b="1" i="1" dirty="0"/>
              <a:t/>
            </a:r>
            <a:br>
              <a:rPr lang="en-US" altLang="en-US" b="1" i="1" dirty="0"/>
            </a:br>
            <a:endParaRPr lang="en-US" dirty="0"/>
          </a:p>
        </p:txBody>
      </p:sp>
      <p:pic>
        <p:nvPicPr>
          <p:cNvPr id="137219"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37220" name="Picture 8"/>
          <p:cNvPicPr>
            <a:picLocks noGrp="1" noChangeAspect="1" noChangeArrowheads="1"/>
          </p:cNvPicPr>
          <p:nvPr>
            <p:ph idx="1"/>
          </p:nvPr>
        </p:nvPicPr>
        <p:blipFill>
          <a:blip r:embed="rId3"/>
          <a:srcRect/>
          <a:stretch>
            <a:fillRect/>
          </a:stretch>
        </p:blipFill>
        <p:spPr>
          <a:xfrm>
            <a:off x="1228725" y="1600200"/>
            <a:ext cx="6686550" cy="4525963"/>
          </a:xfr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b="1"/>
              <a:t>Quantization</a:t>
            </a:r>
          </a:p>
        </p:txBody>
      </p:sp>
      <p:sp>
        <p:nvSpPr>
          <p:cNvPr id="3" name="Content Placeholder 2"/>
          <p:cNvSpPr>
            <a:spLocks noGrp="1"/>
          </p:cNvSpPr>
          <p:nvPr>
            <p:ph idx="1"/>
          </p:nvPr>
        </p:nvSpPr>
        <p:spPr/>
        <p:txBody>
          <a:bodyPr rtlCol="0">
            <a:normAutofit fontScale="92500" lnSpcReduction="10000"/>
          </a:bodyPr>
          <a:lstStyle/>
          <a:p>
            <a:pPr fontAlgn="auto">
              <a:lnSpc>
                <a:spcPct val="90000"/>
              </a:lnSpc>
              <a:spcAft>
                <a:spcPts val="0"/>
              </a:spcAft>
              <a:buFont typeface="Arial" panose="020B0604020202020204" pitchFamily="34" charset="0"/>
              <a:buChar char="•"/>
              <a:defRPr/>
            </a:pPr>
            <a:r>
              <a:rPr lang="en-US" altLang="en-US" dirty="0"/>
              <a:t>Sampling results in a series of pulses of varying amplitude values ranging between two limits: a min and a max.</a:t>
            </a:r>
          </a:p>
          <a:p>
            <a:pPr fontAlgn="auto">
              <a:lnSpc>
                <a:spcPct val="90000"/>
              </a:lnSpc>
              <a:spcAft>
                <a:spcPts val="0"/>
              </a:spcAft>
              <a:buFont typeface="Arial" panose="020B0604020202020204" pitchFamily="34" charset="0"/>
              <a:buChar char="•"/>
              <a:defRPr/>
            </a:pPr>
            <a:r>
              <a:rPr lang="en-US" altLang="en-US" dirty="0"/>
              <a:t>The amplitude values are infinite between the two limits.</a:t>
            </a:r>
          </a:p>
          <a:p>
            <a:pPr fontAlgn="auto">
              <a:lnSpc>
                <a:spcPct val="90000"/>
              </a:lnSpc>
              <a:spcAft>
                <a:spcPts val="0"/>
              </a:spcAft>
              <a:buFont typeface="Arial" panose="020B0604020202020204" pitchFamily="34" charset="0"/>
              <a:buChar char="•"/>
              <a:defRPr/>
            </a:pPr>
            <a:r>
              <a:rPr lang="en-US" altLang="en-US" dirty="0"/>
              <a:t>We need to map the </a:t>
            </a:r>
            <a:r>
              <a:rPr lang="en-US" altLang="en-US" i="1" dirty="0"/>
              <a:t>infinite</a:t>
            </a:r>
            <a:r>
              <a:rPr lang="en-US" altLang="en-US" dirty="0"/>
              <a:t> amplitude values onto a finite set of known values.</a:t>
            </a:r>
          </a:p>
          <a:p>
            <a:pPr fontAlgn="auto">
              <a:lnSpc>
                <a:spcPct val="90000"/>
              </a:lnSpc>
              <a:spcAft>
                <a:spcPts val="0"/>
              </a:spcAft>
              <a:buFont typeface="Arial" panose="020B0604020202020204" pitchFamily="34" charset="0"/>
              <a:buChar char="•"/>
              <a:defRPr/>
            </a:pPr>
            <a:r>
              <a:rPr lang="en-US" altLang="en-US" dirty="0"/>
              <a:t>This is achieved by dividing the distance between min and max into </a:t>
            </a:r>
            <a:r>
              <a:rPr lang="en-US" altLang="en-US" dirty="0">
                <a:solidFill>
                  <a:schemeClr val="hlink"/>
                </a:solidFill>
              </a:rPr>
              <a:t>L</a:t>
            </a:r>
            <a:r>
              <a:rPr lang="en-US" altLang="en-US" dirty="0"/>
              <a:t> </a:t>
            </a:r>
            <a:r>
              <a:rPr lang="en-US" altLang="en-US" dirty="0">
                <a:solidFill>
                  <a:schemeClr val="hlink"/>
                </a:solidFill>
              </a:rPr>
              <a:t>zones</a:t>
            </a:r>
            <a:r>
              <a:rPr lang="en-US" altLang="en-US" dirty="0"/>
              <a:t>, each of</a:t>
            </a:r>
            <a:r>
              <a:rPr lang="en-US" altLang="en-US" dirty="0">
                <a:solidFill>
                  <a:schemeClr val="hlink"/>
                </a:solidFill>
              </a:rPr>
              <a:t> height </a:t>
            </a:r>
            <a:r>
              <a:rPr lang="en-US" altLang="en-US" dirty="0">
                <a:solidFill>
                  <a:schemeClr val="hlink"/>
                </a:solidFill>
                <a:latin typeface="Symbol" pitchFamily="1" charset="2"/>
                <a:sym typeface="Symbol" pitchFamily="1" charset="2"/>
              </a:rPr>
              <a:t></a:t>
            </a:r>
          </a:p>
          <a:p>
            <a:pPr algn="ctr" fontAlgn="auto">
              <a:lnSpc>
                <a:spcPct val="90000"/>
              </a:lnSpc>
              <a:spcAft>
                <a:spcPts val="0"/>
              </a:spcAft>
              <a:buFont typeface="Wingdings" pitchFamily="1" charset="2"/>
              <a:buNone/>
              <a:defRPr/>
            </a:pPr>
            <a:r>
              <a:rPr lang="en-US" altLang="en-US" dirty="0">
                <a:latin typeface="Symbol" pitchFamily="1" charset="2"/>
                <a:sym typeface="Symbol" pitchFamily="1" charset="2"/>
              </a:rPr>
              <a:t></a:t>
            </a:r>
            <a:r>
              <a:rPr lang="en-US" altLang="en-US" dirty="0"/>
              <a:t> = (max - min)/L</a:t>
            </a:r>
          </a:p>
          <a:p>
            <a:pPr marL="0" indent="0" fontAlgn="auto">
              <a:spcAft>
                <a:spcPts val="0"/>
              </a:spcAft>
              <a:buFont typeface="Arial" panose="020B0604020202020204" pitchFamily="34" charset="0"/>
              <a:buNone/>
              <a:defRPr/>
            </a:pPr>
            <a:endParaRPr lang="en-US" dirty="0"/>
          </a:p>
        </p:txBody>
      </p:sp>
      <p:pic>
        <p:nvPicPr>
          <p:cNvPr id="138244"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altLang="en-US" b="1" i="1"/>
              <a:t>Quantization Levels</a:t>
            </a:r>
          </a:p>
        </p:txBody>
      </p:sp>
      <p:sp>
        <p:nvSpPr>
          <p:cNvPr id="139267" name="Content Placeholder 2"/>
          <p:cNvSpPr>
            <a:spLocks noGrp="1"/>
          </p:cNvSpPr>
          <p:nvPr>
            <p:ph idx="1"/>
          </p:nvPr>
        </p:nvSpPr>
        <p:spPr/>
        <p:txBody>
          <a:bodyPr/>
          <a:lstStyle/>
          <a:p>
            <a:r>
              <a:rPr lang="en-US" altLang="en-US"/>
              <a:t>The midpoint of each zone is assigned a value from 0 to L-1 (resulting in L values)</a:t>
            </a:r>
          </a:p>
          <a:p>
            <a:r>
              <a:rPr lang="en-US" altLang="en-US"/>
              <a:t>Each sample falling in a zone is then approximated to the value of the midpoint</a:t>
            </a:r>
          </a:p>
        </p:txBody>
      </p:sp>
      <p:pic>
        <p:nvPicPr>
          <p:cNvPr id="139268"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b="1" i="1"/>
              <a:t>Quantization Zones</a:t>
            </a:r>
          </a:p>
        </p:txBody>
      </p:sp>
      <p:sp>
        <p:nvSpPr>
          <p:cNvPr id="140291" name="Content Placeholder 2"/>
          <p:cNvSpPr>
            <a:spLocks noGrp="1"/>
          </p:cNvSpPr>
          <p:nvPr>
            <p:ph idx="1"/>
          </p:nvPr>
        </p:nvSpPr>
        <p:spPr/>
        <p:txBody>
          <a:bodyPr/>
          <a:lstStyle/>
          <a:p>
            <a:pPr>
              <a:lnSpc>
                <a:spcPct val="90000"/>
              </a:lnSpc>
            </a:pPr>
            <a:r>
              <a:rPr lang="en-US" altLang="en-US"/>
              <a:t>Assume we have a voltage signal with amplitudes V</a:t>
            </a:r>
            <a:r>
              <a:rPr lang="en-US" altLang="en-US" baseline="-25000"/>
              <a:t>min</a:t>
            </a:r>
            <a:r>
              <a:rPr lang="en-US" altLang="en-US"/>
              <a:t>=-20V and V</a:t>
            </a:r>
            <a:r>
              <a:rPr lang="en-US" altLang="en-US" baseline="-25000"/>
              <a:t>max</a:t>
            </a:r>
            <a:r>
              <a:rPr lang="en-US" altLang="en-US"/>
              <a:t>=+20V.</a:t>
            </a:r>
          </a:p>
          <a:p>
            <a:pPr>
              <a:lnSpc>
                <a:spcPct val="90000"/>
              </a:lnSpc>
            </a:pPr>
            <a:r>
              <a:rPr lang="en-US" altLang="en-US"/>
              <a:t>We want to use L=8 quantization levels.</a:t>
            </a:r>
          </a:p>
          <a:p>
            <a:pPr>
              <a:lnSpc>
                <a:spcPct val="90000"/>
              </a:lnSpc>
            </a:pPr>
            <a:r>
              <a:rPr lang="en-US" altLang="en-US"/>
              <a:t>Zone width</a:t>
            </a:r>
            <a:r>
              <a:rPr lang="en-US" altLang="en-US">
                <a:latin typeface="Symbol" pitchFamily="18" charset="2"/>
                <a:sym typeface="Symbol" pitchFamily="18" charset="2"/>
              </a:rPr>
              <a:t></a:t>
            </a:r>
            <a:r>
              <a:rPr lang="en-US" altLang="en-US"/>
              <a:t> = (20 - -20)/8 = 5</a:t>
            </a:r>
          </a:p>
          <a:p>
            <a:pPr>
              <a:lnSpc>
                <a:spcPct val="90000"/>
              </a:lnSpc>
            </a:pPr>
            <a:r>
              <a:rPr lang="en-US" altLang="en-US"/>
              <a:t>The 8 zones are: -20 to -15, -15 to -10, -10 to -5, -5 to 0, 0 to +5, +5 to +10, +10 to +15, +15 to +20</a:t>
            </a:r>
          </a:p>
          <a:p>
            <a:pPr>
              <a:lnSpc>
                <a:spcPct val="90000"/>
              </a:lnSpc>
            </a:pPr>
            <a:r>
              <a:rPr lang="en-US" altLang="en-US"/>
              <a:t>The midpoints are: -17.5, -12.5, -7.5, -2.5, 2.5, 7.5, 12.5, 17.5</a:t>
            </a:r>
          </a:p>
          <a:p>
            <a:endParaRPr lang="en-US" altLang="en-US"/>
          </a:p>
        </p:txBody>
      </p:sp>
      <p:pic>
        <p:nvPicPr>
          <p:cNvPr id="140292"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b="1" i="1"/>
              <a:t>Assigning Codes to Zones</a:t>
            </a:r>
          </a:p>
        </p:txBody>
      </p:sp>
      <p:sp>
        <p:nvSpPr>
          <p:cNvPr id="3" name="Content Placeholder 2"/>
          <p:cNvSpPr>
            <a:spLocks noGrp="1"/>
          </p:cNvSpPr>
          <p:nvPr>
            <p:ph idx="1"/>
          </p:nvPr>
        </p:nvSpPr>
        <p:spPr/>
        <p:txBody>
          <a:bodyPr rtlCol="0">
            <a:normAutofit lnSpcReduction="10000"/>
          </a:bodyPr>
          <a:lstStyle/>
          <a:p>
            <a:pPr fontAlgn="auto">
              <a:lnSpc>
                <a:spcPct val="90000"/>
              </a:lnSpc>
              <a:spcAft>
                <a:spcPts val="0"/>
              </a:spcAft>
              <a:buFont typeface="Arial" panose="020B0604020202020204" pitchFamily="34" charset="0"/>
              <a:buChar char="•"/>
              <a:defRPr/>
            </a:pPr>
            <a:r>
              <a:rPr lang="en-US" altLang="en-US" sz="2800" dirty="0"/>
              <a:t>Each zone is then assigned a binary code.</a:t>
            </a:r>
          </a:p>
          <a:p>
            <a:pPr fontAlgn="auto">
              <a:lnSpc>
                <a:spcPct val="90000"/>
              </a:lnSpc>
              <a:spcAft>
                <a:spcPts val="0"/>
              </a:spcAft>
              <a:buFont typeface="Arial" panose="020B0604020202020204" pitchFamily="34" charset="0"/>
              <a:buChar char="•"/>
              <a:defRPr/>
            </a:pPr>
            <a:r>
              <a:rPr lang="en-US" altLang="en-US" sz="2800" dirty="0"/>
              <a:t>The number of bits required to encode the zones, or the number of bits per sample as it is commonly referred to, is obtained as follows: </a:t>
            </a:r>
          </a:p>
          <a:p>
            <a:pPr algn="ctr" fontAlgn="auto">
              <a:lnSpc>
                <a:spcPct val="90000"/>
              </a:lnSpc>
              <a:spcAft>
                <a:spcPts val="0"/>
              </a:spcAft>
              <a:buFont typeface="Wingdings" pitchFamily="1" charset="2"/>
              <a:buNone/>
              <a:defRPr/>
            </a:pPr>
            <a:r>
              <a:rPr lang="en-US" altLang="en-US" sz="2800" dirty="0" err="1"/>
              <a:t>n</a:t>
            </a:r>
            <a:r>
              <a:rPr lang="en-US" altLang="en-US" sz="2800" baseline="-25000" dirty="0" err="1"/>
              <a:t>b</a:t>
            </a:r>
            <a:r>
              <a:rPr lang="en-US" altLang="en-US" sz="2800" dirty="0"/>
              <a:t> = log</a:t>
            </a:r>
            <a:r>
              <a:rPr lang="en-US" altLang="en-US" sz="2800" baseline="-25000" dirty="0"/>
              <a:t>2</a:t>
            </a:r>
            <a:r>
              <a:rPr lang="en-US" altLang="en-US" sz="2800" dirty="0"/>
              <a:t> L</a:t>
            </a:r>
          </a:p>
          <a:p>
            <a:pPr fontAlgn="auto">
              <a:lnSpc>
                <a:spcPct val="90000"/>
              </a:lnSpc>
              <a:spcAft>
                <a:spcPts val="0"/>
              </a:spcAft>
              <a:buFont typeface="Arial" panose="020B0604020202020204" pitchFamily="34" charset="0"/>
              <a:buChar char="•"/>
              <a:defRPr/>
            </a:pPr>
            <a:r>
              <a:rPr lang="en-US" altLang="en-US" sz="2800" dirty="0"/>
              <a:t>Given our example, </a:t>
            </a:r>
            <a:r>
              <a:rPr lang="en-US" altLang="en-US" sz="2800" dirty="0" err="1"/>
              <a:t>n</a:t>
            </a:r>
            <a:r>
              <a:rPr lang="en-US" altLang="en-US" sz="2800" baseline="-25000" dirty="0" err="1"/>
              <a:t>b</a:t>
            </a:r>
            <a:r>
              <a:rPr lang="en-US" altLang="en-US" sz="2800" dirty="0"/>
              <a:t> = 3</a:t>
            </a:r>
          </a:p>
          <a:p>
            <a:pPr fontAlgn="auto">
              <a:lnSpc>
                <a:spcPct val="90000"/>
              </a:lnSpc>
              <a:spcAft>
                <a:spcPts val="0"/>
              </a:spcAft>
              <a:buFont typeface="Arial" panose="020B0604020202020204" pitchFamily="34" charset="0"/>
              <a:buChar char="•"/>
              <a:defRPr/>
            </a:pPr>
            <a:r>
              <a:rPr lang="en-US" altLang="en-US" sz="2800" dirty="0"/>
              <a:t>The 8 zone (or level) codes are therefore: 000, 001, 010, 011, 100, 101, 110, and 111</a:t>
            </a:r>
          </a:p>
          <a:p>
            <a:pPr fontAlgn="auto">
              <a:lnSpc>
                <a:spcPct val="90000"/>
              </a:lnSpc>
              <a:spcAft>
                <a:spcPts val="0"/>
              </a:spcAft>
              <a:buFont typeface="Arial" panose="020B0604020202020204" pitchFamily="34" charset="0"/>
              <a:buChar char="•"/>
              <a:defRPr/>
            </a:pPr>
            <a:r>
              <a:rPr lang="en-US" altLang="en-US" sz="2800" dirty="0"/>
              <a:t>Assigning codes to zones:</a:t>
            </a:r>
          </a:p>
          <a:p>
            <a:pPr lvl="1" fontAlgn="auto">
              <a:lnSpc>
                <a:spcPct val="90000"/>
              </a:lnSpc>
              <a:spcAft>
                <a:spcPts val="0"/>
              </a:spcAft>
              <a:buFont typeface="Arial" panose="020B0604020202020204" pitchFamily="34" charset="0"/>
              <a:buChar char="–"/>
              <a:defRPr/>
            </a:pPr>
            <a:r>
              <a:rPr lang="en-US" altLang="en-US" sz="2400" dirty="0"/>
              <a:t>000 will refer to zone -20 to -15</a:t>
            </a:r>
          </a:p>
          <a:p>
            <a:pPr lvl="1" fontAlgn="auto">
              <a:lnSpc>
                <a:spcPct val="90000"/>
              </a:lnSpc>
              <a:spcAft>
                <a:spcPts val="0"/>
              </a:spcAft>
              <a:buFont typeface="Arial" panose="020B0604020202020204" pitchFamily="34" charset="0"/>
              <a:buChar char="–"/>
              <a:defRPr/>
            </a:pPr>
            <a:r>
              <a:rPr lang="en-US" altLang="en-US" sz="2400" dirty="0"/>
              <a:t>001 to zone -15 to -10, etc.</a:t>
            </a:r>
          </a:p>
          <a:p>
            <a:pPr fontAlgn="auto">
              <a:spcAft>
                <a:spcPts val="0"/>
              </a:spcAft>
              <a:buFont typeface="Arial" panose="020B0604020202020204" pitchFamily="34" charset="0"/>
              <a:buChar char="•"/>
              <a:defRPr/>
            </a:pPr>
            <a:endParaRPr lang="en-US" dirty="0"/>
          </a:p>
        </p:txBody>
      </p:sp>
      <p:pic>
        <p:nvPicPr>
          <p:cNvPr id="141316"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sz="3200" b="1" i="1"/>
              <a:t>Quantization and encoding of a sampled signal</a:t>
            </a:r>
            <a:endParaRPr lang="en-US" altLang="en-US" sz="3200"/>
          </a:p>
        </p:txBody>
      </p:sp>
      <p:pic>
        <p:nvPicPr>
          <p:cNvPr id="142339" name="Picture 3" descr="download.png"/>
          <p:cNvPicPr>
            <a:picLocks noChangeAspect="1"/>
          </p:cNvPicPr>
          <p:nvPr/>
        </p:nvPicPr>
        <p:blipFill>
          <a:blip r:embed="rId2"/>
          <a:srcRect/>
          <a:stretch>
            <a:fillRect/>
          </a:stretch>
        </p:blipFill>
        <p:spPr bwMode="auto">
          <a:xfrm>
            <a:off x="9525" y="65088"/>
            <a:ext cx="1487488" cy="649287"/>
          </a:xfrm>
          <a:prstGeom prst="rect">
            <a:avLst/>
          </a:prstGeom>
          <a:noFill/>
          <a:ln w="9525">
            <a:noFill/>
            <a:miter lim="800000"/>
            <a:headEnd/>
            <a:tailEnd/>
          </a:ln>
        </p:spPr>
      </p:pic>
      <p:pic>
        <p:nvPicPr>
          <p:cNvPr id="142340" name="Picture 7"/>
          <p:cNvPicPr>
            <a:picLocks noGrp="1" noChangeAspect="1" noChangeArrowheads="1"/>
          </p:cNvPicPr>
          <p:nvPr>
            <p:ph idx="1"/>
          </p:nvPr>
        </p:nvPicPr>
        <p:blipFill>
          <a:blip r:embed="rId3"/>
          <a:srcRect/>
          <a:stretch>
            <a:fillRect/>
          </a:stretch>
        </p:blipFill>
        <p:spPr>
          <a:xfrm>
            <a:off x="1547813" y="1600200"/>
            <a:ext cx="6048375"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7327</Words>
  <Application>Microsoft Office PowerPoint</Application>
  <PresentationFormat>On-screen Show (4:3)</PresentationFormat>
  <Paragraphs>896</Paragraphs>
  <Slides>175</Slides>
  <Notes>40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        Line Coding</vt:lpstr>
      <vt:lpstr>Slide 4</vt:lpstr>
      <vt:lpstr>Slide 5</vt:lpstr>
      <vt:lpstr>Slide 6</vt:lpstr>
      <vt:lpstr>Data   Rate Versus Signal Rate</vt:lpstr>
      <vt:lpstr>Slide 8</vt:lpstr>
      <vt:lpstr>Mapping Data symbols onto Signal levels</vt:lpstr>
      <vt:lpstr>Slide 10</vt:lpstr>
      <vt:lpstr>Slide 11</vt:lpstr>
      <vt:lpstr>Slide 12</vt:lpstr>
      <vt:lpstr>Considerations for choosing a good signal element referred to as line encoding</vt:lpstr>
      <vt:lpstr>Line encoding characteristics</vt:lpstr>
      <vt:lpstr>Line encoding characteristics</vt:lpstr>
      <vt:lpstr>Slide 16</vt:lpstr>
      <vt:lpstr>Slide 17</vt:lpstr>
      <vt:lpstr>Line encoding characteristics</vt:lpstr>
      <vt:lpstr>Line encoding characteristics</vt:lpstr>
      <vt:lpstr>Slide 20</vt:lpstr>
      <vt:lpstr>Unipolar</vt:lpstr>
      <vt:lpstr>Slide 22</vt:lpstr>
      <vt:lpstr>Polar - NRZ</vt:lpstr>
      <vt:lpstr>Slide 24</vt:lpstr>
      <vt:lpstr>Slide 25</vt:lpstr>
      <vt:lpstr>Slide 26</vt:lpstr>
      <vt:lpstr>Slide 27</vt:lpstr>
      <vt:lpstr>Slide 28</vt:lpstr>
      <vt:lpstr>Polar - RZ</vt:lpstr>
      <vt:lpstr>Slide 30</vt:lpstr>
      <vt:lpstr>Polar - Biphase: Manchester and Differential Manchester</vt:lpstr>
      <vt:lpstr>Slide 32</vt:lpstr>
      <vt:lpstr>Slide 33</vt:lpstr>
      <vt:lpstr>Slide 34</vt:lpstr>
      <vt:lpstr>Slide 35</vt:lpstr>
      <vt:lpstr>Slide 36</vt:lpstr>
      <vt:lpstr>Slide 37</vt:lpstr>
      <vt:lpstr>Slide 38</vt:lpstr>
      <vt:lpstr>Slide 39</vt:lpstr>
      <vt:lpstr>Slide 40</vt:lpstr>
      <vt:lpstr>  DIGITAL-TO-ANALOG CONVERSION  </vt:lpstr>
      <vt:lpstr>       Digital to Analog Conversion</vt:lpstr>
      <vt:lpstr>      Figure 1 Digital-to-analog conversion</vt:lpstr>
      <vt:lpstr>Slide 44</vt:lpstr>
      <vt:lpstr>    Figure  2  Types of digital-to-analog conversion </vt:lpstr>
      <vt:lpstr>  Bit and Baud rates and the carrier signal</vt:lpstr>
      <vt:lpstr>                                Cond..</vt:lpstr>
      <vt:lpstr> Example 1 </vt:lpstr>
      <vt:lpstr>Slide 49</vt:lpstr>
      <vt:lpstr>Amplitude Shift Keying (ASK)</vt:lpstr>
      <vt:lpstr>Bandwidth of ASK</vt:lpstr>
      <vt:lpstr>Binary ASK (BASK)</vt:lpstr>
      <vt:lpstr> Figure 3  Binary amplitude shift keying </vt:lpstr>
      <vt:lpstr>     Figure 4  Implementation of binary ASK </vt:lpstr>
      <vt:lpstr>Slide 55</vt:lpstr>
      <vt:lpstr>Slide 56</vt:lpstr>
      <vt:lpstr>Slide 57</vt:lpstr>
      <vt:lpstr>   Figure 5  Bandwidth of full-duplex ASK used in Example 4 </vt:lpstr>
      <vt:lpstr>Frequency Shift Keying</vt:lpstr>
      <vt:lpstr> Figure 6  Binary frequency shift keying (BFSK) </vt:lpstr>
      <vt:lpstr>Bandwidth of FSK</vt:lpstr>
      <vt:lpstr>Slide 62</vt:lpstr>
      <vt:lpstr>Coherent and Non Coherent</vt:lpstr>
      <vt:lpstr>Slide 64</vt:lpstr>
      <vt:lpstr>Figure 7 Implementation of BFSK </vt:lpstr>
      <vt:lpstr>Multi level FSK</vt:lpstr>
      <vt:lpstr>Slide 67</vt:lpstr>
      <vt:lpstr> Figure 8  Bandwidth of MFSK used in Example 6</vt:lpstr>
      <vt:lpstr>Phase Shift Keying</vt:lpstr>
      <vt:lpstr>   Binary phase shift keying (BPSK) </vt:lpstr>
      <vt:lpstr>Figure 9  Binary phase shift keying </vt:lpstr>
      <vt:lpstr>Figure 10  Implementation of BASK </vt:lpstr>
      <vt:lpstr>Slide 73</vt:lpstr>
      <vt:lpstr>Quadrature PSK</vt:lpstr>
      <vt:lpstr> Figure 11  QPSK and its implementation </vt:lpstr>
      <vt:lpstr>Slide 76</vt:lpstr>
      <vt:lpstr>Constellation Diagrams</vt:lpstr>
      <vt:lpstr> Figure 12  Concept of a constellation diagram </vt:lpstr>
      <vt:lpstr>Slide 79</vt:lpstr>
      <vt:lpstr> Figure 13  Three constellation diagrams </vt:lpstr>
      <vt:lpstr>      Quadrature amplitude modulation (QAM)  QAM is a combination of ASK and PSK.  Figure 14  Constellation diagrams for some QAMs  </vt:lpstr>
      <vt:lpstr>Slide 82</vt:lpstr>
      <vt:lpstr>  ANALOG TO DIGITAL CONVERSION      </vt:lpstr>
      <vt:lpstr>   ANALOG-TO-DIGITAL CONVERSION </vt:lpstr>
      <vt:lpstr>PCM</vt:lpstr>
      <vt:lpstr>Components of PCM encoder</vt:lpstr>
      <vt:lpstr>Sampling</vt:lpstr>
      <vt:lpstr> Three different sampling methods for PCM </vt:lpstr>
      <vt:lpstr>Note</vt:lpstr>
      <vt:lpstr>  Nyquist sampling rate for low-pass and bandpass signals </vt:lpstr>
      <vt:lpstr>Example 1 </vt:lpstr>
      <vt:lpstr>  Recovery of a sampled sine wave for different sampling rates </vt:lpstr>
      <vt:lpstr>Example 2</vt:lpstr>
      <vt:lpstr>4.25  Sampling of a clock with only one hand </vt:lpstr>
      <vt:lpstr>Quantization</vt:lpstr>
      <vt:lpstr>Quantization Levels</vt:lpstr>
      <vt:lpstr>Quantization Zones</vt:lpstr>
      <vt:lpstr>Assigning Codes to Zones</vt:lpstr>
      <vt:lpstr>Quantization and encoding of a sampled signal</vt:lpstr>
      <vt:lpstr>Quantization Error</vt:lpstr>
      <vt:lpstr>Quantization Error and SNQR</vt:lpstr>
      <vt:lpstr>Bit rate and bandwidth requirements of PCM</vt:lpstr>
      <vt:lpstr>Example</vt:lpstr>
      <vt:lpstr>PCM Decoder</vt:lpstr>
      <vt:lpstr>Components of a PCM decoder</vt:lpstr>
      <vt:lpstr>Delta Modulation</vt:lpstr>
      <vt:lpstr>The process of delta modulation </vt:lpstr>
      <vt:lpstr>Delta modulation components </vt:lpstr>
      <vt:lpstr>Delta demodulation components </vt:lpstr>
      <vt:lpstr>Delta PCM (DPCM)</vt:lpstr>
      <vt:lpstr>Slide 111</vt:lpstr>
      <vt:lpstr>Slide 112</vt:lpstr>
      <vt:lpstr>Multiplexing</vt:lpstr>
      <vt:lpstr>Multiplexing</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Synchronous TDM</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Summary</vt:lpstr>
      <vt:lpstr>Slide 150</vt:lpstr>
      <vt:lpstr>Slide 151</vt:lpstr>
      <vt:lpstr>Twisted-pair Cable </vt:lpstr>
      <vt:lpstr>Twisted Pair - Transmission Characteristics</vt:lpstr>
      <vt:lpstr>Unshielded Versus Shielded Twisted-Pair Cable</vt:lpstr>
      <vt:lpstr>Unshielded Twisted Pair (UTP)</vt:lpstr>
      <vt:lpstr>Shielded Twisted Pair (STP) </vt:lpstr>
      <vt:lpstr>Slide 157</vt:lpstr>
      <vt:lpstr>Twisted Pair - Applications</vt:lpstr>
      <vt:lpstr>Guided Media – Coaxial Cable</vt:lpstr>
      <vt:lpstr>Characteristics</vt:lpstr>
      <vt:lpstr>Applications</vt:lpstr>
      <vt:lpstr>Guided Media – Fiber-Optic Cable</vt:lpstr>
      <vt:lpstr>Slide 163</vt:lpstr>
      <vt:lpstr>Optical Fiber – Transmission Characteristics</vt:lpstr>
      <vt:lpstr>Guided Media – Fiber-Optic Cable</vt:lpstr>
      <vt:lpstr>Guided Media – Fiber-Optic Cable</vt:lpstr>
      <vt:lpstr>Slide 167</vt:lpstr>
      <vt:lpstr>Slide 168</vt:lpstr>
      <vt:lpstr>Slide 169</vt:lpstr>
      <vt:lpstr>Slide 170</vt:lpstr>
      <vt:lpstr>Slide 171</vt:lpstr>
      <vt:lpstr>Slide 172</vt:lpstr>
      <vt:lpstr>Slide 173</vt:lpstr>
      <vt:lpstr>Slide 174</vt:lpstr>
      <vt:lpstr>Slide 175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18CSS202J- COMPUTER COMMUNICATION</dc:title>
  <dc:creator>Admin</dc:creator>
  <cp:lastModifiedBy>Ayyadurai</cp:lastModifiedBy>
  <cp:revision>179</cp:revision>
  <dcterms:created xsi:type="dcterms:W3CDTF">2019-12-17T04:15:46Z</dcterms:created>
  <dcterms:modified xsi:type="dcterms:W3CDTF">2023-02-02T03:27:19Z</dcterms:modified>
</cp:coreProperties>
</file>