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5C96F6-859A-480C-936B-44AC3835CE3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Strike_Rate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Sheet1!$E$3</c:f>
              <c:strCache>
                <c:ptCount val="1"/>
                <c:pt idx="0">
                  <c:v>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Sheet1!$B$4:$B$13</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Sheet1!$E$4:$E$13</c:f>
              <c:numCache>
                <c:formatCode>General</c:formatCode>
                <c:ptCount val="10"/>
                <c:pt idx="0">
                  <c:v>182.33</c:v>
                </c:pt>
                <c:pt idx="1">
                  <c:v>164.27</c:v>
                </c:pt>
                <c:pt idx="2">
                  <c:v>159.27000000000001</c:v>
                </c:pt>
                <c:pt idx="3">
                  <c:v>155.44</c:v>
                </c:pt>
                <c:pt idx="4">
                  <c:v>154.68</c:v>
                </c:pt>
                <c:pt idx="5">
                  <c:v>151.97</c:v>
                </c:pt>
                <c:pt idx="6">
                  <c:v>151.91</c:v>
                </c:pt>
                <c:pt idx="7">
                  <c:v>150.11000000000001</c:v>
                </c:pt>
                <c:pt idx="8">
                  <c:v>149.88</c:v>
                </c:pt>
                <c:pt idx="9">
                  <c:v>149.56</c:v>
                </c:pt>
              </c:numCache>
            </c:numRef>
          </c:val>
          <c:extLst>
            <c:ext xmlns:c16="http://schemas.microsoft.com/office/drawing/2014/chart" uri="{C3380CC4-5D6E-409C-BE32-E72D297353CC}">
              <c16:uniqueId val="{00000000-44EC-4C0E-9FA0-1D157C2EEC2D}"/>
            </c:ext>
          </c:extLst>
        </c:ser>
        <c:dLbls>
          <c:showLegendKey val="0"/>
          <c:showVal val="0"/>
          <c:showCatName val="0"/>
          <c:showSerName val="0"/>
          <c:showPercent val="0"/>
          <c:showBubbleSize val="0"/>
        </c:dLbls>
        <c:gapWidth val="100"/>
        <c:overlap val="-24"/>
        <c:axId val="1875050784"/>
        <c:axId val="1878528672"/>
      </c:barChart>
      <c:catAx>
        <c:axId val="18750507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BATSMAN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528672"/>
        <c:crosses val="autoZero"/>
        <c:auto val="1"/>
        <c:lblAlgn val="ctr"/>
        <c:lblOffset val="100"/>
        <c:noMultiLvlLbl val="0"/>
      </c:catAx>
      <c:valAx>
        <c:axId val="1878528672"/>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Strike</a:t>
                </a:r>
                <a:r>
                  <a:rPr lang="en-IN" baseline="0"/>
                  <a:t> rate</a:t>
                </a:r>
                <a:endParaRPr lang="en-IN"/>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5050784"/>
        <c:crosses val="autoZero"/>
        <c:crossBetween val="between"/>
      </c:valAx>
      <c:spPr>
        <a:noFill/>
        <a:ln>
          <a:solidFill>
            <a:schemeClr val="bg1"/>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t>Toatal Runs Scored VS Year(EDEN GARDENS)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Sheet12!$B$1</c:f>
              <c:strCache>
                <c:ptCount val="1"/>
                <c:pt idx="0">
                  <c:v>total_runs_scored</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Sheet12!$A$2:$A$12</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Sheet12!$B$2:$B$12</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2846-44C4-9B4A-AB2EAA4197CC}"/>
            </c:ext>
          </c:extLst>
        </c:ser>
        <c:dLbls>
          <c:dLblPos val="inEnd"/>
          <c:showLegendKey val="0"/>
          <c:showVal val="1"/>
          <c:showCatName val="0"/>
          <c:showSerName val="0"/>
          <c:showPercent val="0"/>
          <c:showBubbleSize val="0"/>
        </c:dLbls>
        <c:gapWidth val="41"/>
        <c:axId val="1273216896"/>
        <c:axId val="1878540576"/>
      </c:barChart>
      <c:catAx>
        <c:axId val="127321689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878540576"/>
        <c:crosses val="autoZero"/>
        <c:auto val="1"/>
        <c:lblAlgn val="ctr"/>
        <c:lblOffset val="100"/>
        <c:noMultiLvlLbl val="0"/>
      </c:catAx>
      <c:valAx>
        <c:axId val="1878540576"/>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Runs Scored</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732168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Batsman</a:t>
            </a:r>
            <a:r>
              <a:rPr lang="en-US" baseline="0" dirty="0"/>
              <a:t>'s </a:t>
            </a:r>
            <a:r>
              <a:rPr lang="en-US" dirty="0"/>
              <a:t>Avg</a:t>
            </a:r>
            <a:r>
              <a:rPr lang="en-US" baseline="0" dirty="0"/>
              <a:t> Score VS Seasons Played</a:t>
            </a:r>
            <a:endParaRPr lang="en-US" dirty="0"/>
          </a:p>
        </c:rich>
      </c:tx>
      <c:layout>
        <c:manualLayout>
          <c:xMode val="edge"/>
          <c:yMode val="edge"/>
          <c:x val="0.35073067808169089"/>
          <c:y val="1.93538997727059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Sheet2!$D$1</c:f>
              <c:strCache>
                <c:ptCount val="1"/>
                <c:pt idx="0">
                  <c:v>average_score</c:v>
                </c:pt>
              </c:strCache>
            </c:strRef>
          </c:tx>
          <c:spPr>
            <a:solidFill>
              <a:schemeClr val="accent1"/>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EA5-4161-B5C5-0E2017E6C4CE}"/>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EA5-4161-B5C5-0E2017E6C4CE}"/>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EA5-4161-B5C5-0E2017E6C4CE}"/>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EA5-4161-B5C5-0E2017E6C4CE}"/>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EA5-4161-B5C5-0E2017E6C4CE}"/>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EA5-4161-B5C5-0E2017E6C4CE}"/>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EA5-4161-B5C5-0E2017E6C4CE}"/>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0EA5-4161-B5C5-0E2017E6C4CE}"/>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EA5-4161-B5C5-0E2017E6C4CE}"/>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EA5-4161-B5C5-0E2017E6C4C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ML Hayden</c:v>
                </c:pt>
                <c:pt idx="1">
                  <c:v>KL Rahul</c:v>
                </c:pt>
                <c:pt idx="2">
                  <c:v>AB de Villiers</c:v>
                </c:pt>
                <c:pt idx="3">
                  <c:v>CH Gayle</c:v>
                </c:pt>
                <c:pt idx="4">
                  <c:v>DA Warner</c:v>
                </c:pt>
                <c:pt idx="5">
                  <c:v>JP Duminy</c:v>
                </c:pt>
                <c:pt idx="6">
                  <c:v>LMP Simmons</c:v>
                </c:pt>
                <c:pt idx="7">
                  <c:v>KS Williamson</c:v>
                </c:pt>
                <c:pt idx="8">
                  <c:v>SE Marsh</c:v>
                </c:pt>
                <c:pt idx="9">
                  <c:v>MEK Hussey</c:v>
                </c:pt>
              </c:strCache>
            </c:strRef>
          </c:cat>
          <c:val>
            <c:numRef>
              <c:f>Sheet2!$D$2:$D$11</c:f>
              <c:numCache>
                <c:formatCode>General</c:formatCode>
                <c:ptCount val="10"/>
                <c:pt idx="0">
                  <c:v>44.63</c:v>
                </c:pt>
                <c:pt idx="1">
                  <c:v>44.21</c:v>
                </c:pt>
                <c:pt idx="2">
                  <c:v>44</c:v>
                </c:pt>
                <c:pt idx="3">
                  <c:v>43.99</c:v>
                </c:pt>
                <c:pt idx="4">
                  <c:v>43.83</c:v>
                </c:pt>
                <c:pt idx="5">
                  <c:v>43.49</c:v>
                </c:pt>
                <c:pt idx="6">
                  <c:v>41.74</c:v>
                </c:pt>
                <c:pt idx="7">
                  <c:v>40.799999999999997</c:v>
                </c:pt>
                <c:pt idx="8">
                  <c:v>40.590000000000003</c:v>
                </c:pt>
                <c:pt idx="9">
                  <c:v>39.69</c:v>
                </c:pt>
              </c:numCache>
            </c:numRef>
          </c:val>
          <c:extLst>
            <c:ext xmlns:c16="http://schemas.microsoft.com/office/drawing/2014/chart" uri="{C3380CC4-5D6E-409C-BE32-E72D297353CC}">
              <c16:uniqueId val="{00000000-0EA5-4161-B5C5-0E2017E6C4CE}"/>
            </c:ext>
          </c:extLst>
        </c:ser>
        <c:ser>
          <c:idx val="1"/>
          <c:order val="1"/>
          <c:tx>
            <c:strRef>
              <c:f>Sheet2!$E$1</c:f>
              <c:strCache>
                <c:ptCount val="1"/>
                <c:pt idx="0">
                  <c:v>total_seasons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Sheet2!$A$2:$A$11</c:f>
              <c:strCache>
                <c:ptCount val="10"/>
                <c:pt idx="0">
                  <c:v>ML Hayden</c:v>
                </c:pt>
                <c:pt idx="1">
                  <c:v>KL Rahul</c:v>
                </c:pt>
                <c:pt idx="2">
                  <c:v>AB de Villiers</c:v>
                </c:pt>
                <c:pt idx="3">
                  <c:v>CH Gayle</c:v>
                </c:pt>
                <c:pt idx="4">
                  <c:v>DA Warner</c:v>
                </c:pt>
                <c:pt idx="5">
                  <c:v>JP Duminy</c:v>
                </c:pt>
                <c:pt idx="6">
                  <c:v>LMP Simmons</c:v>
                </c:pt>
                <c:pt idx="7">
                  <c:v>KS Williamson</c:v>
                </c:pt>
                <c:pt idx="8">
                  <c:v>SE Marsh</c:v>
                </c:pt>
                <c:pt idx="9">
                  <c:v>MEK Hussey</c:v>
                </c:pt>
              </c:strCache>
            </c:strRef>
          </c:cat>
          <c:val>
            <c:numRef>
              <c:f>Sheet2!$E$2:$E$11</c:f>
              <c:numCache>
                <c:formatCode>General</c:formatCode>
                <c:ptCount val="10"/>
                <c:pt idx="0">
                  <c:v>3</c:v>
                </c:pt>
                <c:pt idx="1">
                  <c:v>7</c:v>
                </c:pt>
                <c:pt idx="2">
                  <c:v>13</c:v>
                </c:pt>
                <c:pt idx="3">
                  <c:v>12</c:v>
                </c:pt>
                <c:pt idx="4">
                  <c:v>11</c:v>
                </c:pt>
                <c:pt idx="5">
                  <c:v>8</c:v>
                </c:pt>
                <c:pt idx="6">
                  <c:v>4</c:v>
                </c:pt>
                <c:pt idx="7">
                  <c:v>6</c:v>
                </c:pt>
                <c:pt idx="8">
                  <c:v>9</c:v>
                </c:pt>
                <c:pt idx="9">
                  <c:v>7</c:v>
                </c:pt>
              </c:numCache>
            </c:numRef>
          </c:val>
          <c:extLst>
            <c:ext xmlns:c16="http://schemas.microsoft.com/office/drawing/2014/chart" uri="{C3380CC4-5D6E-409C-BE32-E72D297353CC}">
              <c16:uniqueId val="{00000001-0EA5-4161-B5C5-0E2017E6C4CE}"/>
            </c:ext>
          </c:extLst>
        </c:ser>
        <c:dLbls>
          <c:showLegendKey val="0"/>
          <c:showVal val="0"/>
          <c:showCatName val="0"/>
          <c:showSerName val="0"/>
          <c:showPercent val="0"/>
          <c:showBubbleSize val="0"/>
        </c:dLbls>
        <c:gapWidth val="219"/>
        <c:overlap val="-27"/>
        <c:axId val="1875054144"/>
        <c:axId val="1878535616"/>
      </c:barChart>
      <c:catAx>
        <c:axId val="187505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535616"/>
        <c:crosses val="autoZero"/>
        <c:auto val="1"/>
        <c:lblAlgn val="ctr"/>
        <c:lblOffset val="100"/>
        <c:noMultiLvlLbl val="0"/>
      </c:catAx>
      <c:valAx>
        <c:axId val="1878535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505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Boundary</a:t>
            </a:r>
            <a:r>
              <a:rPr lang="en-IN" baseline="0"/>
              <a:t> Percentage VS Season Played</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Sheet3!$D$1</c:f>
              <c:strCache>
                <c:ptCount val="1"/>
                <c:pt idx="0">
                  <c:v>total_seasons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Sheet3!$A$2:$A$11</c:f>
              <c:strCache>
                <c:ptCount val="10"/>
                <c:pt idx="0">
                  <c:v>SP Narine</c:v>
                </c:pt>
                <c:pt idx="1">
                  <c:v>AD Russell</c:v>
                </c:pt>
                <c:pt idx="2">
                  <c:v>CH Gayle</c:v>
                </c:pt>
                <c:pt idx="3">
                  <c:v>ST Jayasuriya</c:v>
                </c:pt>
                <c:pt idx="4">
                  <c:v>AC Gilchrist</c:v>
                </c:pt>
                <c:pt idx="5">
                  <c:v>V Sehwag</c:v>
                </c:pt>
                <c:pt idx="6">
                  <c:v>DR Smith</c:v>
                </c:pt>
                <c:pt idx="7">
                  <c:v>CA Lynn</c:v>
                </c:pt>
                <c:pt idx="8">
                  <c:v>Harbhajan Singh</c:v>
                </c:pt>
                <c:pt idx="9">
                  <c:v>SR Watson</c:v>
                </c:pt>
              </c:strCache>
            </c:strRef>
          </c:cat>
          <c:val>
            <c:numRef>
              <c:f>Sheet3!$D$2:$D$11</c:f>
              <c:numCache>
                <c:formatCode>General</c:formatCode>
                <c:ptCount val="10"/>
                <c:pt idx="0">
                  <c:v>9</c:v>
                </c:pt>
                <c:pt idx="1">
                  <c:v>8</c:v>
                </c:pt>
                <c:pt idx="2">
                  <c:v>12</c:v>
                </c:pt>
                <c:pt idx="3">
                  <c:v>3</c:v>
                </c:pt>
                <c:pt idx="4">
                  <c:v>6</c:v>
                </c:pt>
                <c:pt idx="5">
                  <c:v>8</c:v>
                </c:pt>
                <c:pt idx="6">
                  <c:v>9</c:v>
                </c:pt>
                <c:pt idx="7">
                  <c:v>6</c:v>
                </c:pt>
                <c:pt idx="8">
                  <c:v>12</c:v>
                </c:pt>
                <c:pt idx="9">
                  <c:v>12</c:v>
                </c:pt>
              </c:numCache>
            </c:numRef>
          </c:val>
          <c:extLst>
            <c:ext xmlns:c16="http://schemas.microsoft.com/office/drawing/2014/chart" uri="{C3380CC4-5D6E-409C-BE32-E72D297353CC}">
              <c16:uniqueId val="{00000000-E32B-4357-9422-46B115BBE9FB}"/>
            </c:ext>
          </c:extLst>
        </c:ser>
        <c:ser>
          <c:idx val="1"/>
          <c:order val="1"/>
          <c:tx>
            <c:strRef>
              <c:f>Sheet3!$E$1</c:f>
              <c:strCache>
                <c:ptCount val="1"/>
                <c:pt idx="0">
                  <c:v>boundary_percentage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Sheet3!$A$2:$A$11</c:f>
              <c:strCache>
                <c:ptCount val="10"/>
                <c:pt idx="0">
                  <c:v>SP Narine</c:v>
                </c:pt>
                <c:pt idx="1">
                  <c:v>AD Russell</c:v>
                </c:pt>
                <c:pt idx="2">
                  <c:v>CH Gayle</c:v>
                </c:pt>
                <c:pt idx="3">
                  <c:v>ST Jayasuriya</c:v>
                </c:pt>
                <c:pt idx="4">
                  <c:v>AC Gilchrist</c:v>
                </c:pt>
                <c:pt idx="5">
                  <c:v>V Sehwag</c:v>
                </c:pt>
                <c:pt idx="6">
                  <c:v>DR Smith</c:v>
                </c:pt>
                <c:pt idx="7">
                  <c:v>CA Lynn</c:v>
                </c:pt>
                <c:pt idx="8">
                  <c:v>Harbhajan Singh</c:v>
                </c:pt>
                <c:pt idx="9">
                  <c:v>SR Watson</c:v>
                </c:pt>
              </c:strCache>
            </c:strRef>
          </c:cat>
          <c:val>
            <c:numRef>
              <c:f>Sheet3!$E$2:$E$11</c:f>
              <c:numCache>
                <c:formatCode>General</c:formatCode>
                <c:ptCount val="10"/>
                <c:pt idx="0">
                  <c:v>81.17</c:v>
                </c:pt>
                <c:pt idx="1">
                  <c:v>78.709999999999994</c:v>
                </c:pt>
                <c:pt idx="2">
                  <c:v>76.069999999999993</c:v>
                </c:pt>
                <c:pt idx="3">
                  <c:v>74.22</c:v>
                </c:pt>
                <c:pt idx="4">
                  <c:v>72.89</c:v>
                </c:pt>
                <c:pt idx="5">
                  <c:v>72.290000000000006</c:v>
                </c:pt>
                <c:pt idx="6">
                  <c:v>70.52</c:v>
                </c:pt>
                <c:pt idx="7">
                  <c:v>69.53</c:v>
                </c:pt>
                <c:pt idx="8">
                  <c:v>68.52</c:v>
                </c:pt>
                <c:pt idx="9">
                  <c:v>68.25</c:v>
                </c:pt>
              </c:numCache>
            </c:numRef>
          </c:val>
          <c:extLst>
            <c:ext xmlns:c16="http://schemas.microsoft.com/office/drawing/2014/chart" uri="{C3380CC4-5D6E-409C-BE32-E72D297353CC}">
              <c16:uniqueId val="{00000001-E32B-4357-9422-46B115BBE9FB}"/>
            </c:ext>
          </c:extLst>
        </c:ser>
        <c:dLbls>
          <c:dLblPos val="outEnd"/>
          <c:showLegendKey val="0"/>
          <c:showVal val="1"/>
          <c:showCatName val="0"/>
          <c:showSerName val="0"/>
          <c:showPercent val="0"/>
          <c:showBubbleSize val="0"/>
        </c:dLbls>
        <c:gapWidth val="182"/>
        <c:axId val="1120317104"/>
        <c:axId val="1878543552"/>
      </c:barChart>
      <c:catAx>
        <c:axId val="11203171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Batsman</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8543552"/>
        <c:crosses val="autoZero"/>
        <c:auto val="1"/>
        <c:lblAlgn val="ctr"/>
        <c:lblOffset val="100"/>
        <c:noMultiLvlLbl val="0"/>
      </c:catAx>
      <c:valAx>
        <c:axId val="18785435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0317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Bowler VS Economy</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Sheet4!$D$1</c:f>
              <c:strCache>
                <c:ptCount val="1"/>
                <c:pt idx="0">
                  <c:v>economy</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Sheet4!$A$2:$A$11</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R Tewatia</c:v>
                </c:pt>
              </c:strCache>
            </c:strRef>
          </c:cat>
          <c:val>
            <c:numRef>
              <c:f>Sheet4!$D$2:$D$11</c:f>
              <c:numCache>
                <c:formatCode>General</c:formatCode>
                <c:ptCount val="10"/>
                <c:pt idx="0">
                  <c:v>6.33</c:v>
                </c:pt>
                <c:pt idx="1">
                  <c:v>6.65</c:v>
                </c:pt>
                <c:pt idx="2">
                  <c:v>6.68</c:v>
                </c:pt>
                <c:pt idx="3">
                  <c:v>6.77</c:v>
                </c:pt>
                <c:pt idx="4">
                  <c:v>6.77</c:v>
                </c:pt>
                <c:pt idx="5">
                  <c:v>6.82</c:v>
                </c:pt>
                <c:pt idx="6">
                  <c:v>6.83</c:v>
                </c:pt>
                <c:pt idx="7">
                  <c:v>6.89</c:v>
                </c:pt>
                <c:pt idx="8">
                  <c:v>6.92</c:v>
                </c:pt>
                <c:pt idx="9">
                  <c:v>6.99</c:v>
                </c:pt>
              </c:numCache>
            </c:numRef>
          </c:val>
          <c:extLst>
            <c:ext xmlns:c16="http://schemas.microsoft.com/office/drawing/2014/chart" uri="{C3380CC4-5D6E-409C-BE32-E72D297353CC}">
              <c16:uniqueId val="{00000000-9418-4B27-BE20-F119E79ED291}"/>
            </c:ext>
          </c:extLst>
        </c:ser>
        <c:dLbls>
          <c:dLblPos val="outEnd"/>
          <c:showLegendKey val="0"/>
          <c:showVal val="1"/>
          <c:showCatName val="0"/>
          <c:showSerName val="0"/>
          <c:showPercent val="0"/>
          <c:showBubbleSize val="0"/>
        </c:dLbls>
        <c:gapWidth val="315"/>
        <c:overlap val="-40"/>
        <c:axId val="1875055104"/>
        <c:axId val="1279458848"/>
      </c:barChart>
      <c:catAx>
        <c:axId val="18750551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dirty="0"/>
                  <a:t>Bowler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79458848"/>
        <c:crosses val="autoZero"/>
        <c:auto val="1"/>
        <c:lblAlgn val="ctr"/>
        <c:lblOffset val="100"/>
        <c:noMultiLvlLbl val="0"/>
      </c:catAx>
      <c:valAx>
        <c:axId val="127945884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dirty="0"/>
                  <a:t>Economy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75055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tx>
            <c:strRef>
              <c:f>Sheet5!$D$1</c:f>
              <c:strCache>
                <c:ptCount val="1"/>
                <c:pt idx="0">
                  <c:v>bowling_strike_rate</c:v>
                </c:pt>
              </c:strCache>
            </c:strRef>
          </c:tx>
          <c:spPr>
            <a:pattFill prst="ltUpDiag">
              <a:fgClr>
                <a:schemeClr val="accent1"/>
              </a:fgClr>
              <a:bgClr>
                <a:schemeClr val="lt1"/>
              </a:bgClr>
            </a:pattFill>
            <a:ln>
              <a:noFill/>
            </a:ln>
            <a:effectLst/>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Sheet5!$A$2:$A$11</c:f>
              <c:strCache>
                <c:ptCount val="10"/>
                <c:pt idx="0">
                  <c:v>K Rabada</c:v>
                </c:pt>
                <c:pt idx="1">
                  <c:v>DE Bollinger</c:v>
                </c:pt>
                <c:pt idx="2">
                  <c:v>AJ Tye</c:v>
                </c:pt>
                <c:pt idx="3">
                  <c:v>MA Starc</c:v>
                </c:pt>
                <c:pt idx="4">
                  <c:v>SL Malinga</c:v>
                </c:pt>
                <c:pt idx="5">
                  <c:v>Imran Tahir</c:v>
                </c:pt>
                <c:pt idx="6">
                  <c:v>DJ Bravo</c:v>
                </c:pt>
                <c:pt idx="7">
                  <c:v>A Nehra</c:v>
                </c:pt>
                <c:pt idx="8">
                  <c:v>S Aravind</c:v>
                </c:pt>
                <c:pt idx="9">
                  <c:v>KK Cooper</c:v>
                </c:pt>
              </c:strCache>
            </c:strRef>
          </c:cat>
          <c:val>
            <c:numRef>
              <c:f>Sheet5!$D$2:$D$11</c:f>
              <c:numCache>
                <c:formatCode>General</c:formatCode>
                <c:ptCount val="10"/>
                <c:pt idx="0">
                  <c:v>12.73</c:v>
                </c:pt>
                <c:pt idx="1">
                  <c:v>13.95</c:v>
                </c:pt>
                <c:pt idx="2">
                  <c:v>14.33</c:v>
                </c:pt>
                <c:pt idx="3">
                  <c:v>15.69</c:v>
                </c:pt>
                <c:pt idx="4">
                  <c:v>15.82</c:v>
                </c:pt>
                <c:pt idx="5">
                  <c:v>15.83</c:v>
                </c:pt>
                <c:pt idx="6">
                  <c:v>16.260000000000002</c:v>
                </c:pt>
                <c:pt idx="7">
                  <c:v>16.309999999999999</c:v>
                </c:pt>
                <c:pt idx="8">
                  <c:v>16.420000000000002</c:v>
                </c:pt>
                <c:pt idx="9">
                  <c:v>16.670000000000002</c:v>
                </c:pt>
              </c:numCache>
            </c:numRef>
          </c:val>
          <c:extLst>
            <c:ext xmlns:c16="http://schemas.microsoft.com/office/drawing/2014/chart" uri="{C3380CC4-5D6E-409C-BE32-E72D297353CC}">
              <c16:uniqueId val="{00000000-C4B3-40F0-B9F7-5C5D7C0152EE}"/>
            </c:ext>
          </c:extLst>
        </c:ser>
        <c:dLbls>
          <c:dLblPos val="outEnd"/>
          <c:showLegendKey val="0"/>
          <c:showVal val="1"/>
          <c:showCatName val="0"/>
          <c:showSerName val="0"/>
          <c:showPercent val="0"/>
          <c:showBubbleSize val="0"/>
        </c:dLbls>
        <c:gapWidth val="269"/>
        <c:overlap val="-20"/>
        <c:axId val="1346874032"/>
        <c:axId val="1870174800"/>
      </c:barChart>
      <c:catAx>
        <c:axId val="134687403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dirty="0"/>
                  <a:t>Bowler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870174800"/>
        <c:crosses val="autoZero"/>
        <c:auto val="1"/>
        <c:lblAlgn val="ctr"/>
        <c:lblOffset val="100"/>
        <c:noMultiLvlLbl val="0"/>
      </c:catAx>
      <c:valAx>
        <c:axId val="187017480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dirty="0"/>
                  <a:t>Bowling SR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346874032"/>
        <c:crosses val="autoZero"/>
        <c:crossBetween val="between"/>
      </c:valAx>
      <c:spPr>
        <a:noFill/>
        <a:ln>
          <a:noFill/>
        </a:ln>
        <a:effectLst/>
      </c:spPr>
    </c:plotArea>
    <c:plotVisOnly val="1"/>
    <c:dispBlanksAs val="gap"/>
    <c:showDLblsOverMax val="0"/>
  </c:chart>
  <c:spPr>
    <a:pattFill prst="dashUpDiag">
      <a:fgClr>
        <a:schemeClr val="accent1"/>
      </a:fgClr>
      <a:bgClr>
        <a:schemeClr val="bg1"/>
      </a:bgClr>
    </a:patt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baseline="0"/>
              <a:t>Batting SR VS Bowling SR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Sheet6!$B$1</c:f>
              <c:strCache>
                <c:ptCount val="1"/>
                <c:pt idx="0">
                  <c:v>batting_strike_rate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Sheet6!$B$2:$B$11</c:f>
              <c:numCache>
                <c:formatCode>General</c:formatCode>
                <c:ptCount val="10"/>
                <c:pt idx="0">
                  <c:v>182.33</c:v>
                </c:pt>
                <c:pt idx="1">
                  <c:v>164.27</c:v>
                </c:pt>
                <c:pt idx="2">
                  <c:v>159.27000000000001</c:v>
                </c:pt>
                <c:pt idx="3">
                  <c:v>154.68</c:v>
                </c:pt>
                <c:pt idx="4">
                  <c:v>150.11000000000001</c:v>
                </c:pt>
                <c:pt idx="5">
                  <c:v>149.88</c:v>
                </c:pt>
                <c:pt idx="6">
                  <c:v>144.36000000000001</c:v>
                </c:pt>
                <c:pt idx="7">
                  <c:v>142.97</c:v>
                </c:pt>
                <c:pt idx="8">
                  <c:v>142.44999999999999</c:v>
                </c:pt>
                <c:pt idx="9">
                  <c:v>141.97999999999999</c:v>
                </c:pt>
              </c:numCache>
            </c:numRef>
          </c:val>
          <c:extLst>
            <c:ext xmlns:c16="http://schemas.microsoft.com/office/drawing/2014/chart" uri="{C3380CC4-5D6E-409C-BE32-E72D297353CC}">
              <c16:uniqueId val="{00000000-A48D-4494-B0BB-5CE610E499DA}"/>
            </c:ext>
          </c:extLst>
        </c:ser>
        <c:ser>
          <c:idx val="1"/>
          <c:order val="1"/>
          <c:tx>
            <c:strRef>
              <c:f>Sheet6!$C$1</c:f>
              <c:strCache>
                <c:ptCount val="1"/>
                <c:pt idx="0">
                  <c:v>bowling_strike_rate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Sheet6!$A$2:$A$11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Sheet6!$C$2:$C$11</c:f>
              <c:numCache>
                <c:formatCode>General</c:formatCode>
                <c:ptCount val="10"/>
                <c:pt idx="0">
                  <c:v>17.7</c:v>
                </c:pt>
                <c:pt idx="1">
                  <c:v>19.75</c:v>
                </c:pt>
                <c:pt idx="2">
                  <c:v>20.309999999999999</c:v>
                </c:pt>
                <c:pt idx="3">
                  <c:v>27.9</c:v>
                </c:pt>
                <c:pt idx="4">
                  <c:v>30.74</c:v>
                </c:pt>
                <c:pt idx="5">
                  <c:v>19.920000000000002</c:v>
                </c:pt>
                <c:pt idx="6">
                  <c:v>18.809999999999999</c:v>
                </c:pt>
                <c:pt idx="7">
                  <c:v>25.74</c:v>
                </c:pt>
                <c:pt idx="8">
                  <c:v>26.18</c:v>
                </c:pt>
                <c:pt idx="9">
                  <c:v>18.82</c:v>
                </c:pt>
              </c:numCache>
            </c:numRef>
          </c:val>
          <c:extLst>
            <c:ext xmlns:c16="http://schemas.microsoft.com/office/drawing/2014/chart" uri="{C3380CC4-5D6E-409C-BE32-E72D297353CC}">
              <c16:uniqueId val="{00000001-A48D-4494-B0BB-5CE610E499DA}"/>
            </c:ext>
          </c:extLst>
        </c:ser>
        <c:dLbls>
          <c:dLblPos val="inEnd"/>
          <c:showLegendKey val="0"/>
          <c:showVal val="1"/>
          <c:showCatName val="0"/>
          <c:showSerName val="0"/>
          <c:showPercent val="0"/>
          <c:showBubbleSize val="0"/>
        </c:dLbls>
        <c:gapWidth val="65"/>
        <c:axId val="1346871152"/>
        <c:axId val="1287588592"/>
      </c:barChart>
      <c:catAx>
        <c:axId val="134687115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ALL-ROUNDER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87588592"/>
        <c:crosses val="autoZero"/>
        <c:auto val="1"/>
        <c:lblAlgn val="ctr"/>
        <c:lblOffset val="100"/>
        <c:noMultiLvlLbl val="0"/>
      </c:catAx>
      <c:valAx>
        <c:axId val="12875885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Strike Rate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34687115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Ball Results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Sheet7!$B$1</c:f>
              <c:strCache>
                <c:ptCount val="1"/>
                <c:pt idx="0">
                  <c:v>total_count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extLst>
              <c:ext xmlns:c16="http://schemas.microsoft.com/office/drawing/2014/chart" uri="{C3380CC4-5D6E-409C-BE32-E72D297353CC}">
                <c16:uniqueId val="{00000001-7FD6-4238-92D5-8D2BD83C34A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extLst>
              <c:ext xmlns:c16="http://schemas.microsoft.com/office/drawing/2014/chart" uri="{C3380CC4-5D6E-409C-BE32-E72D297353CC}">
                <c16:uniqueId val="{00000003-7FD6-4238-92D5-8D2BD83C34A2}"/>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extLst>
              <c:ext xmlns:c16="http://schemas.microsoft.com/office/drawing/2014/chart" uri="{C3380CC4-5D6E-409C-BE32-E72D297353CC}">
                <c16:uniqueId val="{00000005-7FD6-4238-92D5-8D2BD83C34A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Sheet7!$A$2:$A$4</c:f>
              <c:strCache>
                <c:ptCount val="3"/>
                <c:pt idx="0">
                  <c:v>boundary</c:v>
                </c:pt>
                <c:pt idx="1">
                  <c:v>dot</c:v>
                </c:pt>
                <c:pt idx="2">
                  <c:v>other</c:v>
                </c:pt>
              </c:strCache>
            </c:strRef>
          </c:cat>
          <c:val>
            <c:numRef>
              <c:f>Sheet7!$B$2:$B$4</c:f>
              <c:numCache>
                <c:formatCode>General</c:formatCode>
                <c:ptCount val="3"/>
                <c:pt idx="0">
                  <c:v>31468</c:v>
                </c:pt>
                <c:pt idx="1">
                  <c:v>67841</c:v>
                </c:pt>
                <c:pt idx="2">
                  <c:v>94159</c:v>
                </c:pt>
              </c:numCache>
            </c:numRef>
          </c:val>
          <c:extLst>
            <c:ext xmlns:c16="http://schemas.microsoft.com/office/drawing/2014/chart" uri="{C3380CC4-5D6E-409C-BE32-E72D297353CC}">
              <c16:uniqueId val="{00000006-7FD6-4238-92D5-8D2BD83C34A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Dismissals Kind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Sheet10!$B$1</c:f>
              <c:strCache>
                <c:ptCount val="1"/>
                <c:pt idx="0">
                  <c:v>total_dismissals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Sheet10!$A$2:$A$10</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Sheet10!$B$2:$B$10</c:f>
              <c:numCache>
                <c:formatCode>General</c:formatCode>
                <c:ptCount val="9"/>
                <c:pt idx="0">
                  <c:v>1700</c:v>
                </c:pt>
                <c:pt idx="1">
                  <c:v>5743</c:v>
                </c:pt>
                <c:pt idx="2">
                  <c:v>269</c:v>
                </c:pt>
                <c:pt idx="3">
                  <c:v>12</c:v>
                </c:pt>
                <c:pt idx="4">
                  <c:v>571</c:v>
                </c:pt>
                <c:pt idx="5">
                  <c:v>2</c:v>
                </c:pt>
                <c:pt idx="6">
                  <c:v>11</c:v>
                </c:pt>
                <c:pt idx="7">
                  <c:v>893</c:v>
                </c:pt>
                <c:pt idx="8">
                  <c:v>294</c:v>
                </c:pt>
              </c:numCache>
            </c:numRef>
          </c:val>
          <c:extLst>
            <c:ext xmlns:c16="http://schemas.microsoft.com/office/drawing/2014/chart" uri="{C3380CC4-5D6E-409C-BE32-E72D297353CC}">
              <c16:uniqueId val="{00000000-F899-41D7-938E-D03891EDD14B}"/>
            </c:ext>
          </c:extLst>
        </c:ser>
        <c:dLbls>
          <c:dLblPos val="outEnd"/>
          <c:showLegendKey val="0"/>
          <c:showVal val="1"/>
          <c:showCatName val="0"/>
          <c:showSerName val="0"/>
          <c:showPercent val="0"/>
          <c:showBubbleSize val="0"/>
        </c:dLbls>
        <c:gapWidth val="219"/>
        <c:overlap val="-27"/>
        <c:axId val="1360626912"/>
        <c:axId val="1870173312"/>
      </c:barChart>
      <c:catAx>
        <c:axId val="136062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173312"/>
        <c:crosses val="autoZero"/>
        <c:auto val="1"/>
        <c:lblAlgn val="ctr"/>
        <c:lblOffset val="100"/>
        <c:noMultiLvlLbl val="0"/>
      </c:catAx>
      <c:valAx>
        <c:axId val="1870173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62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Bowlers VS Extra Runs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Sheet11!$B$1</c:f>
              <c:strCache>
                <c:ptCount val="1"/>
                <c:pt idx="0">
                  <c:v>total_extra_runs</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63500" dist="25400" dir="5400000"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Sheet11!$A$2:$A$6</c:f>
              <c:strCache>
                <c:ptCount val="5"/>
                <c:pt idx="0">
                  <c:v>SL Malinga</c:v>
                </c:pt>
                <c:pt idx="1">
                  <c:v>P Kumar</c:v>
                </c:pt>
                <c:pt idx="2">
                  <c:v>UT Yadav</c:v>
                </c:pt>
                <c:pt idx="3">
                  <c:v>DJ Bravo</c:v>
                </c:pt>
                <c:pt idx="4">
                  <c:v>B Kumar</c:v>
                </c:pt>
              </c:strCache>
            </c:strRef>
          </c:cat>
          <c:val>
            <c:numRef>
              <c:f>Sheet11!$B$2:$B$6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2E91-4EDF-A2D3-0D236DB3E780}"/>
            </c:ext>
          </c:extLst>
        </c:ser>
        <c:dLbls>
          <c:dLblPos val="outEnd"/>
          <c:showLegendKey val="0"/>
          <c:showVal val="1"/>
          <c:showCatName val="0"/>
          <c:showSerName val="0"/>
          <c:showPercent val="0"/>
          <c:showBubbleSize val="0"/>
        </c:dLbls>
        <c:gapWidth val="100"/>
        <c:overlap val="-24"/>
        <c:axId val="1360636032"/>
        <c:axId val="1279452896"/>
      </c:barChart>
      <c:catAx>
        <c:axId val="136063603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Bowlers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79452896"/>
        <c:crosses val="autoZero"/>
        <c:auto val="1"/>
        <c:lblAlgn val="ctr"/>
        <c:lblOffset val="100"/>
        <c:noMultiLvlLbl val="0"/>
      </c:catAx>
      <c:valAx>
        <c:axId val="127945289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Total extra runs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360636032"/>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Sheet8!$A$2:$A$16</cx:f>
        <cx:lvl ptCount="15">
          <cx:pt idx="0">Mumbai Indians</cx:pt>
          <cx:pt idx="1">Royal Challengers Bangalore</cx:pt>
          <cx:pt idx="2">Kings XI Punjab</cx:pt>
          <cx:pt idx="3">Kolkata Knight Riders</cx:pt>
          <cx:pt idx="4">Chennai Super Kings</cx:pt>
          <cx:pt idx="5">Rajasthan Royals</cx:pt>
          <cx:pt idx="6">Delhi Daredevils</cx:pt>
          <cx:pt idx="7">Sunrisers Hyderabad</cx:pt>
          <cx:pt idx="8">Deccan Chargers</cx:pt>
          <cx:pt idx="9">Pune Warriors</cx:pt>
          <cx:pt idx="10">Delhi Capitals</cx:pt>
          <cx:pt idx="11">Gujarat Lions</cx:pt>
          <cx:pt idx="12">Rising Pune Supergiant</cx:pt>
          <cx:pt idx="13">Rising Pune Supergiants</cx:pt>
          <cx:pt idx="14">Kochi Tuskers Kerala</cx:pt>
        </cx:lvl>
      </cx:strDim>
      <cx:numDim type="val">
        <cx:f>Sheet8!$B$2:$B$16</cx:f>
        <cx:lvl ptCount="15" formatCode="General">
          <cx:pt idx="0">4118</cx:pt>
          <cx:pt idx="1">3800</cx:pt>
          <cx:pt idx="2">3780</cx:pt>
          <cx:pt idx="3">3739</cx:pt>
          <cx:pt idx="4">3496</cx:pt>
          <cx:pt idx="5">3041</cx:pt>
          <cx:pt idx="6">3022</cx:pt>
          <cx:pt idx="7">2306</cx:pt>
          <cx:pt idx="8">1387</cx:pt>
          <cx:pt idx="9">733</cx:pt>
          <cx:pt idx="10">659</cx:pt>
          <cx:pt idx="11">624</cx:pt>
          <cx:pt idx="12">290</cx:pt>
          <cx:pt idx="13">242</cx:pt>
          <cx:pt idx="14">231</cx:pt>
        </cx:lvl>
      </cx:numDim>
    </cx:data>
  </cx:chartData>
  <cx:chart>
    <cx:title pos="t" align="ctr" overlay="0">
      <cx:tx>
        <cx:txData>
          <cx:v>No of Boundaries</cx:v>
        </cx:txData>
      </cx:tx>
      <cx:txPr>
        <a:bodyPr spcFirstLastPara="1" vertOverflow="ellipsis" horzOverflow="overflow" wrap="square" lIns="0" tIns="0" rIns="0" bIns="0" anchor="ctr" anchorCtr="1"/>
        <a:lstStyle/>
        <a:p>
          <a:pPr algn="ctr" rtl="0">
            <a:defRPr/>
          </a:pPr>
          <a:r>
            <a:rPr lang="en-US" sz="1400" b="0" i="0" u="none" strike="noStrike" baseline="0" dirty="0">
              <a:solidFill>
                <a:prstClr val="white">
                  <a:lumMod val="65000"/>
                  <a:lumOff val="35000"/>
                </a:prstClr>
              </a:solidFill>
              <a:latin typeface="Calisto MT" panose="02040603050505030304"/>
            </a:rPr>
            <a:t>No of Boundaries</a:t>
          </a:r>
        </a:p>
      </cx:txPr>
    </cx:title>
    <cx:plotArea>
      <cx:plotAreaRegion>
        <cx:series layoutId="funnel" uniqueId="{96C508D7-ADFF-4FF4-BF85-968E773F812B}">
          <cx:tx>
            <cx:txData>
              <cx:f>Sheet8!$B$1</cx:f>
              <cx:v>total_boundaries</cx:v>
            </cx:txData>
          </cx:tx>
          <cx:dataLabels>
            <cx:visibility seriesName="0" categoryName="0" value="1"/>
          </cx:dataLabels>
          <cx:dataId val="0"/>
        </cx:series>
      </cx:plotAreaRegion>
      <cx:axis id="0">
        <cx:catScaling gapWidth="0.0599999987"/>
        <cx:tickLabels/>
      </cx:axis>
    </cx:plotArea>
  </cx:chart>
  <cx:spPr>
    <a:ln>
      <a:solidFill>
        <a:schemeClr val="accent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Sheet9!$A$2:$A$17</cx:f>
        <cx:lvl ptCount="16">
          <cx:pt idx="0">Mumbai Indians</cx:pt>
          <cx:pt idx="1">Royal Challengers Bangalore</cx:pt>
          <cx:pt idx="2">Kolkata Knight Riders</cx:pt>
          <cx:pt idx="3">Kings XI Punjab</cx:pt>
          <cx:pt idx="4">Chennai Super Kings</cx:pt>
          <cx:pt idx="5">Rajasthan Royals</cx:pt>
          <cx:pt idx="6">Delhi Daredevils</cx:pt>
          <cx:pt idx="7">Sunrisers Hyderabad</cx:pt>
          <cx:pt idx="8">Deccan Chargers</cx:pt>
          <cx:pt idx="9">Pune Warriors</cx:pt>
          <cx:pt idx="10">Delhi Capitals</cx:pt>
          <cx:pt idx="11">Gujarat Lions</cx:pt>
          <cx:pt idx="12">Rising Pune Supergiant</cx:pt>
          <cx:pt idx="13">Kochi Tuskers Kerala</cx:pt>
          <cx:pt idx="14">Rising Pune Supergiants</cx:pt>
          <cx:pt idx="15">NA</cx:pt>
        </cx:lvl>
      </cx:strDim>
      <cx:numDim type="val">
        <cx:f>Sheet9!$B$2:$B$17</cx:f>
        <cx:lvl ptCount="16" formatCode="General">
          <cx:pt idx="0">8714</cx:pt>
          <cx:pt idx="1">7955</cx:pt>
          <cx:pt idx="2">7894</cx:pt>
          <cx:pt idx="3">7679</cx:pt>
          <cx:pt idx="4">7593</cx:pt>
          <cx:pt idx="5">6665</cx:pt>
          <cx:pt idx="6">6520</cx:pt>
          <cx:pt idx="7">5248</cx:pt>
          <cx:pt idx="8">3306</cx:pt>
          <cx:pt idx="9">1900</cx:pt>
          <cx:pt idx="10">1338</cx:pt>
          <cx:pt idx="11">1095</cx:pt>
          <cx:pt idx="12">698</cx:pt>
          <cx:pt idx="13">626</cx:pt>
          <cx:pt idx="14">539</cx:pt>
          <cx:pt idx="15">71</cx:pt>
        </cx:lvl>
      </cx:numDim>
    </cx:data>
  </cx:chartData>
  <cx:chart>
    <cx:title pos="t" align="ctr" overlay="0">
      <cx:tx>
        <cx:txData>
          <cx:v>No of Dot Balls</cx:v>
        </cx:txData>
      </cx:tx>
      <cx:spPr>
        <a:ln>
          <a:solidFill>
            <a:schemeClr val="accent1"/>
          </a:solidFill>
        </a:ln>
      </cx:spPr>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No of Dot Balls</a:t>
          </a:r>
        </a:p>
      </cx:txPr>
    </cx:title>
    <cx:plotArea>
      <cx:plotAreaRegion>
        <cx:series layoutId="funnel" uniqueId="{0934DC73-90FB-4DB9-AE5B-DDED26A1146F}">
          <cx:tx>
            <cx:txData>
              <cx:f>Sheet9!$B$1</cx:f>
              <cx:v>total_dot_balls</cx:v>
            </cx:txData>
          </cx:tx>
          <cx:dataLabels>
            <cx:visibility seriesName="0" categoryName="0" value="1"/>
          </cx:dataLabels>
          <cx:dataId val="0"/>
        </cx:series>
      </cx:plotAreaRegion>
      <cx:axis id="0">
        <cx:catScaling gapWidth="0.0599999987"/>
        <cx:tickLabels/>
      </cx:axis>
    </cx:plotArea>
  </cx:chart>
  <cx:spPr>
    <a:ln>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567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811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2045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344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869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351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957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922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949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031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06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81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71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90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60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3037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80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A87A34-81AB-432B-8DAE-1953F412C126}" type="datetimeFigureOut">
              <a:rPr lang="en-US" smtClean="0"/>
              <a:pPr/>
              <a:t>10/26/2023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595989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4/relationships/chartEx" Target="../charts/chartEx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5299-C685-E20B-D386-CD8BA05415A8}"/>
              </a:ext>
            </a:extLst>
          </p:cNvPr>
          <p:cNvSpPr>
            <a:spLocks noGrp="1"/>
          </p:cNvSpPr>
          <p:nvPr>
            <p:ph type="ctrTitle" idx="4294967295"/>
          </p:nvPr>
        </p:nvSpPr>
        <p:spPr>
          <a:xfrm>
            <a:off x="0" y="1770062"/>
            <a:ext cx="6276513" cy="4098077"/>
          </a:xfrm>
        </p:spPr>
        <p:txBody>
          <a:bodyPr>
            <a:normAutofit/>
          </a:bodyPr>
          <a:lstStyle/>
          <a:p>
            <a:r>
              <a:rPr lang="en-US" sz="4800" b="1" u="sng" dirty="0"/>
              <a:t>IPL AUCTION </a:t>
            </a:r>
            <a:br>
              <a:rPr lang="en-US" sz="4800" b="1" u="sng" dirty="0"/>
            </a:br>
            <a:r>
              <a:rPr lang="en-US" sz="4800" b="1" u="sng" dirty="0"/>
              <a:t>ANALYSIS</a:t>
            </a:r>
            <a:br>
              <a:rPr lang="en-US" sz="4800" b="1" u="sng" dirty="0"/>
            </a:br>
            <a:br>
              <a:rPr lang="en-US" sz="4800" b="1" u="sng" dirty="0"/>
            </a:br>
            <a:r>
              <a:rPr lang="en-US" sz="3200" b="1" u="sng" dirty="0"/>
              <a:t>By- Saptarag Kashyap</a:t>
            </a:r>
            <a:endParaRPr lang="en-IN" sz="4800" b="1" u="sng" dirty="0"/>
          </a:p>
        </p:txBody>
      </p:sp>
      <p:pic>
        <p:nvPicPr>
          <p:cNvPr id="5" name="Picture 4" descr="A logo of a cricket player&#10;&#10;Description automatically generated">
            <a:extLst>
              <a:ext uri="{FF2B5EF4-FFF2-40B4-BE49-F238E27FC236}">
                <a16:creationId xmlns:a16="http://schemas.microsoft.com/office/drawing/2014/main" id="{FC89DC99-DDB1-0915-331D-E20F2DCE3A20}"/>
              </a:ext>
            </a:extLst>
          </p:cNvPr>
          <p:cNvPicPr>
            <a:picLocks noChangeAspect="1"/>
          </p:cNvPicPr>
          <p:nvPr/>
        </p:nvPicPr>
        <p:blipFill>
          <a:blip r:embed="rId2"/>
          <a:stretch>
            <a:fillRect/>
          </a:stretch>
        </p:blipFill>
        <p:spPr>
          <a:xfrm>
            <a:off x="7102876" y="1524000"/>
            <a:ext cx="3810000" cy="3209925"/>
          </a:xfrm>
          <a:prstGeom prst="rect">
            <a:avLst/>
          </a:prstGeom>
        </p:spPr>
      </p:pic>
    </p:spTree>
    <p:extLst>
      <p:ext uri="{BB962C8B-B14F-4D97-AF65-F5344CB8AC3E}">
        <p14:creationId xmlns:p14="http://schemas.microsoft.com/office/powerpoint/2010/main" val="70082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6A56-D9F3-4C48-3C0B-9906D5D4D012}"/>
              </a:ext>
            </a:extLst>
          </p:cNvPr>
          <p:cNvSpPr>
            <a:spLocks noGrp="1"/>
          </p:cNvSpPr>
          <p:nvPr>
            <p:ph type="title"/>
          </p:nvPr>
        </p:nvSpPr>
        <p:spPr>
          <a:xfrm>
            <a:off x="913795" y="355107"/>
            <a:ext cx="10353762" cy="1150783"/>
          </a:xfrm>
        </p:spPr>
        <p:txBody>
          <a:bodyPr>
            <a:noAutofit/>
          </a:bodyPr>
          <a:lstStyle/>
          <a:p>
            <a:br>
              <a:rPr lang="en-US" sz="1200" b="1" i="0" dirty="0">
                <a:solidFill>
                  <a:schemeClr val="tx1"/>
                </a:solidFill>
                <a:effectLst/>
                <a:latin typeface="Inter var experimental"/>
              </a:rPr>
            </a:br>
            <a:br>
              <a:rPr lang="en-US" sz="1200" b="1" i="0" dirty="0">
                <a:solidFill>
                  <a:schemeClr val="tx1"/>
                </a:solidFill>
                <a:effectLst/>
                <a:latin typeface="Inter var experimental"/>
              </a:rPr>
            </a:br>
            <a:r>
              <a:rPr lang="en-US" sz="1400" b="1" i="0" dirty="0">
                <a:solidFill>
                  <a:schemeClr val="tx1"/>
                </a:solidFill>
                <a:effectLst/>
                <a:latin typeface="Inter var experimental"/>
              </a:rPr>
              <a:t>TASK-4</a:t>
            </a:r>
            <a:br>
              <a:rPr lang="en-US" sz="1200" b="1" i="0" dirty="0">
                <a:solidFill>
                  <a:schemeClr val="tx1"/>
                </a:solidFill>
                <a:effectLst/>
                <a:latin typeface="Inter var experimental"/>
              </a:rPr>
            </a:br>
            <a:r>
              <a:rPr lang="en-US" sz="1400" b="1" i="0" dirty="0">
                <a:solidFill>
                  <a:schemeClr val="tx1"/>
                </a:solidFill>
                <a:effectLst/>
                <a:latin typeface="Inter var experimental"/>
              </a:rPr>
              <a:t>Your first priority is to get 2-3 bowlers with good economy who have bowled at least 500 balls in IPL so </a:t>
            </a:r>
            <a:r>
              <a:rPr lang="en-US" sz="1400" b="1" i="0" dirty="0" err="1">
                <a:solidFill>
                  <a:schemeClr val="tx1"/>
                </a:solidFill>
                <a:effectLst/>
                <a:latin typeface="Inter var experimental"/>
              </a:rPr>
              <a:t>far.To</a:t>
            </a:r>
            <a:r>
              <a:rPr lang="en-US" sz="1400" b="1" i="0" dirty="0">
                <a:solidFill>
                  <a:schemeClr val="tx1"/>
                </a:solidFill>
                <a:effectLst/>
                <a:latin typeface="Inter var experimental"/>
              </a:rPr>
              <a:t> do that you have to make a list of 10 players you want to bid in the auction so that when you try to grab them in auction you should not pay the amount greater than you have in the purse for a particular player.</a:t>
            </a:r>
            <a:br>
              <a:rPr lang="en-US" sz="2800" b="1" dirty="0">
                <a:solidFill>
                  <a:schemeClr val="tx1"/>
                </a:solidFill>
              </a:rPr>
            </a:br>
            <a:endParaRPr lang="en-IN" sz="3200" b="1" dirty="0">
              <a:solidFill>
                <a:schemeClr val="tx1"/>
              </a:solidFill>
            </a:endParaRPr>
          </a:p>
        </p:txBody>
      </p:sp>
      <p:sp>
        <p:nvSpPr>
          <p:cNvPr id="4" name="Content Placeholder 3">
            <a:extLst>
              <a:ext uri="{FF2B5EF4-FFF2-40B4-BE49-F238E27FC236}">
                <a16:creationId xmlns:a16="http://schemas.microsoft.com/office/drawing/2014/main" id="{479DB48A-2BE7-A133-2858-2814A3E0FCA7}"/>
              </a:ext>
            </a:extLst>
          </p:cNvPr>
          <p:cNvSpPr>
            <a:spLocks noGrp="1"/>
          </p:cNvSpPr>
          <p:nvPr>
            <p:ph sz="half" idx="2"/>
          </p:nvPr>
        </p:nvSpPr>
        <p:spPr>
          <a:xfrm>
            <a:off x="6202892" y="1732449"/>
            <a:ext cx="5524510" cy="4428654"/>
          </a:xfrm>
          <a:ln>
            <a:solidFill>
              <a:schemeClr val="accent1"/>
            </a:solidFill>
          </a:ln>
        </p:spPr>
        <p:txBody>
          <a:bodyPr>
            <a:normAutofit fontScale="92500" lnSpcReduction="10000"/>
          </a:bodyPr>
          <a:lstStyle/>
          <a:p>
            <a:r>
              <a:rPr lang="en-US" dirty="0"/>
              <a:t>OUTPUT—</a:t>
            </a:r>
          </a:p>
          <a:p>
            <a:endParaRPr lang="en-US" dirty="0"/>
          </a:p>
          <a:p>
            <a:endParaRPr lang="en-IN" dirty="0"/>
          </a:p>
        </p:txBody>
      </p:sp>
      <p:sp>
        <p:nvSpPr>
          <p:cNvPr id="9" name="Content Placeholder 8">
            <a:extLst>
              <a:ext uri="{FF2B5EF4-FFF2-40B4-BE49-F238E27FC236}">
                <a16:creationId xmlns:a16="http://schemas.microsoft.com/office/drawing/2014/main" id="{9F082026-037B-484C-6012-B495E9A0EE9A}"/>
              </a:ext>
            </a:extLst>
          </p:cNvPr>
          <p:cNvSpPr>
            <a:spLocks noGrp="1"/>
          </p:cNvSpPr>
          <p:nvPr>
            <p:ph sz="half" idx="1"/>
          </p:nvPr>
        </p:nvSpPr>
        <p:spPr>
          <a:xfrm>
            <a:off x="913795" y="1652550"/>
            <a:ext cx="5060497" cy="4428653"/>
          </a:xfrm>
          <a:ln>
            <a:solidFill>
              <a:schemeClr val="accent1"/>
            </a:solidFill>
          </a:ln>
        </p:spPr>
        <p:txBody>
          <a:bodyPr>
            <a:normAutofit fontScale="92500" lnSpcReduction="10000"/>
          </a:bodyPr>
          <a:lstStyle/>
          <a:p>
            <a:r>
              <a:rPr lang="en-US" b="1" dirty="0"/>
              <a:t>QUERY USED—</a:t>
            </a:r>
          </a:p>
          <a:p>
            <a:endParaRPr lang="en-US" b="1" dirty="0"/>
          </a:p>
          <a:p>
            <a:r>
              <a:rPr lang="en-US" sz="1700" b="1" dirty="0"/>
              <a:t>SELECT</a:t>
            </a:r>
          </a:p>
          <a:p>
            <a:pPr marL="36900" indent="0">
              <a:buNone/>
            </a:pPr>
            <a:r>
              <a:rPr lang="en-US" sz="1700" b="1" dirty="0"/>
              <a:t>bowler,</a:t>
            </a:r>
          </a:p>
          <a:p>
            <a:pPr marL="36900" indent="0">
              <a:buNone/>
            </a:pPr>
            <a:r>
              <a:rPr lang="en-US" sz="1700" b="1" dirty="0"/>
              <a:t>COUNT(*) AS </a:t>
            </a:r>
            <a:r>
              <a:rPr lang="en-US" sz="1700" b="1" dirty="0" err="1"/>
              <a:t>total_balls</a:t>
            </a:r>
            <a:r>
              <a:rPr lang="en-US" sz="1700" b="1" dirty="0"/>
              <a:t>,</a:t>
            </a:r>
          </a:p>
          <a:p>
            <a:pPr marL="36900" indent="0">
              <a:buNone/>
            </a:pPr>
            <a:r>
              <a:rPr lang="en-US" sz="1700" b="1" dirty="0"/>
              <a:t>SUM(</a:t>
            </a:r>
            <a:r>
              <a:rPr lang="en-US" sz="1700" b="1" dirty="0" err="1"/>
              <a:t>total_runs</a:t>
            </a:r>
            <a:r>
              <a:rPr lang="en-US" sz="1700" b="1" dirty="0"/>
              <a:t>) AS </a:t>
            </a:r>
            <a:r>
              <a:rPr lang="en-US" sz="1700" b="1" dirty="0" err="1"/>
              <a:t>total_runs_conceded</a:t>
            </a:r>
            <a:r>
              <a:rPr lang="en-US" sz="1700" b="1" dirty="0"/>
              <a:t>,</a:t>
            </a:r>
          </a:p>
          <a:p>
            <a:pPr marL="36900" indent="0">
              <a:buNone/>
            </a:pPr>
            <a:r>
              <a:rPr lang="en-US" sz="1700" b="1" dirty="0"/>
              <a:t>ROUND((SUM(</a:t>
            </a:r>
            <a:r>
              <a:rPr lang="en-US" sz="1700" b="1" dirty="0" err="1"/>
              <a:t>total_runs</a:t>
            </a:r>
            <a:r>
              <a:rPr lang="en-US" sz="1700" b="1" dirty="0"/>
              <a:t>) * 6.0) / COUNT(*), 2) AS economy</a:t>
            </a:r>
          </a:p>
          <a:p>
            <a:pPr marL="36900" indent="0">
              <a:buNone/>
            </a:pPr>
            <a:r>
              <a:rPr lang="en-US" sz="1700" b="1" dirty="0"/>
              <a:t>FROM </a:t>
            </a:r>
            <a:r>
              <a:rPr lang="en-US" sz="1700" b="1" dirty="0" err="1"/>
              <a:t>IPL_Ball</a:t>
            </a:r>
            <a:endParaRPr lang="en-US" sz="1700" b="1" dirty="0"/>
          </a:p>
          <a:p>
            <a:pPr marL="36900" indent="0">
              <a:buNone/>
            </a:pPr>
            <a:r>
              <a:rPr lang="en-US" sz="1700" b="1" dirty="0"/>
              <a:t>GROUP BY bowler</a:t>
            </a:r>
          </a:p>
          <a:p>
            <a:pPr marL="36900" indent="0">
              <a:buNone/>
            </a:pPr>
            <a:r>
              <a:rPr lang="en-US" sz="1700" b="1" dirty="0"/>
              <a:t>HAVING COUNT(*) &gt;= 500</a:t>
            </a:r>
          </a:p>
          <a:p>
            <a:pPr marL="36900" indent="0">
              <a:buNone/>
            </a:pPr>
            <a:r>
              <a:rPr lang="en-US" sz="1700" b="1" dirty="0"/>
              <a:t>ORDER BY economy </a:t>
            </a:r>
            <a:r>
              <a:rPr lang="en-US" sz="1700" b="1" dirty="0" err="1"/>
              <a:t>asc</a:t>
            </a:r>
            <a:endParaRPr lang="en-US" sz="1700" b="1" dirty="0"/>
          </a:p>
          <a:p>
            <a:pPr marL="36900" indent="0">
              <a:buNone/>
            </a:pPr>
            <a:r>
              <a:rPr lang="en-US" sz="1700" b="1" dirty="0"/>
              <a:t>LIMIT 10;</a:t>
            </a:r>
          </a:p>
        </p:txBody>
      </p:sp>
      <p:pic>
        <p:nvPicPr>
          <p:cNvPr id="5" name="Picture 4" descr="A screenshot of a computer&#10;&#10;Description automatically generated">
            <a:extLst>
              <a:ext uri="{FF2B5EF4-FFF2-40B4-BE49-F238E27FC236}">
                <a16:creationId xmlns:a16="http://schemas.microsoft.com/office/drawing/2014/main" id="{193BA8F3-99E7-DE38-EE05-396F5D1C4107}"/>
              </a:ext>
            </a:extLst>
          </p:cNvPr>
          <p:cNvPicPr>
            <a:picLocks noChangeAspect="1"/>
          </p:cNvPicPr>
          <p:nvPr/>
        </p:nvPicPr>
        <p:blipFill>
          <a:blip r:embed="rId2"/>
          <a:stretch>
            <a:fillRect/>
          </a:stretch>
        </p:blipFill>
        <p:spPr>
          <a:xfrm>
            <a:off x="6367513" y="2034144"/>
            <a:ext cx="5014395" cy="3949406"/>
          </a:xfrm>
          <a:prstGeom prst="rect">
            <a:avLst/>
          </a:prstGeom>
        </p:spPr>
      </p:pic>
    </p:spTree>
    <p:extLst>
      <p:ext uri="{BB962C8B-B14F-4D97-AF65-F5344CB8AC3E}">
        <p14:creationId xmlns:p14="http://schemas.microsoft.com/office/powerpoint/2010/main" val="80508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DD85-2BB9-8E10-3ACA-AA2E5C768783}"/>
              </a:ext>
            </a:extLst>
          </p:cNvPr>
          <p:cNvSpPr>
            <a:spLocks noGrp="1"/>
          </p:cNvSpPr>
          <p:nvPr>
            <p:ph type="title"/>
          </p:nvPr>
        </p:nvSpPr>
        <p:spPr/>
        <p:txBody>
          <a:bodyPr/>
          <a:lstStyle/>
          <a:p>
            <a:r>
              <a:rPr lang="en-US" dirty="0"/>
              <a:t>TASK-4</a:t>
            </a:r>
            <a:endParaRPr lang="en-IN" dirty="0"/>
          </a:p>
        </p:txBody>
      </p:sp>
      <p:graphicFrame>
        <p:nvGraphicFramePr>
          <p:cNvPr id="3" name="Chart 2">
            <a:extLst>
              <a:ext uri="{FF2B5EF4-FFF2-40B4-BE49-F238E27FC236}">
                <a16:creationId xmlns:a16="http://schemas.microsoft.com/office/drawing/2014/main" id="{3D93B31A-5C38-3381-35E8-FA10C83D2014}"/>
              </a:ext>
            </a:extLst>
          </p:cNvPr>
          <p:cNvGraphicFramePr>
            <a:graphicFrameLocks/>
          </p:cNvGraphicFramePr>
          <p:nvPr>
            <p:extLst>
              <p:ext uri="{D42A27DB-BD31-4B8C-83A1-F6EECF244321}">
                <p14:modId xmlns:p14="http://schemas.microsoft.com/office/powerpoint/2010/main" val="3119866000"/>
              </p:ext>
            </p:extLst>
          </p:nvPr>
        </p:nvGraphicFramePr>
        <p:xfrm>
          <a:off x="1864311" y="1781174"/>
          <a:ext cx="8389397" cy="42023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393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6A56-D9F3-4C48-3C0B-9906D5D4D012}"/>
              </a:ext>
            </a:extLst>
          </p:cNvPr>
          <p:cNvSpPr>
            <a:spLocks noGrp="1"/>
          </p:cNvSpPr>
          <p:nvPr>
            <p:ph type="title"/>
          </p:nvPr>
        </p:nvSpPr>
        <p:spPr>
          <a:xfrm>
            <a:off x="913795" y="355107"/>
            <a:ext cx="10353762" cy="1150783"/>
          </a:xfrm>
        </p:spPr>
        <p:txBody>
          <a:bodyPr>
            <a:noAutofit/>
          </a:bodyPr>
          <a:lstStyle/>
          <a:p>
            <a:br>
              <a:rPr lang="en-US" sz="1200" b="1" i="0" dirty="0">
                <a:solidFill>
                  <a:schemeClr val="tx1"/>
                </a:solidFill>
                <a:effectLst/>
                <a:latin typeface="Inter var experimental"/>
              </a:rPr>
            </a:br>
            <a:br>
              <a:rPr lang="en-US" sz="1200" b="1" i="0" dirty="0">
                <a:solidFill>
                  <a:schemeClr val="tx1"/>
                </a:solidFill>
                <a:effectLst/>
                <a:latin typeface="Inter var experimental"/>
              </a:rPr>
            </a:br>
            <a:r>
              <a:rPr lang="en-US" sz="1400" b="1" i="0" dirty="0">
                <a:solidFill>
                  <a:schemeClr val="tx1"/>
                </a:solidFill>
                <a:effectLst/>
                <a:latin typeface="Inter var experimental"/>
              </a:rPr>
              <a:t>TASK-5</a:t>
            </a:r>
            <a:br>
              <a:rPr lang="en-US" sz="1200" b="1" i="0" dirty="0">
                <a:solidFill>
                  <a:schemeClr val="tx1"/>
                </a:solidFill>
                <a:effectLst/>
                <a:latin typeface="Inter var experimental"/>
              </a:rPr>
            </a:br>
            <a:r>
              <a:rPr lang="en-US" sz="1400" b="1" i="0" dirty="0">
                <a:solidFill>
                  <a:schemeClr val="tx1"/>
                </a:solidFill>
                <a:effectLst/>
                <a:latin typeface="Inter var experimental"/>
              </a:rPr>
              <a:t>you need to get 2-3 bowlers with the best strike rate and who have bowled at least 500 balls in IPL so </a:t>
            </a:r>
            <a:r>
              <a:rPr lang="en-US" sz="1400" b="1" i="0" dirty="0" err="1">
                <a:solidFill>
                  <a:schemeClr val="tx1"/>
                </a:solidFill>
                <a:effectLst/>
                <a:latin typeface="Inter var experimental"/>
              </a:rPr>
              <a:t>far.To</a:t>
            </a:r>
            <a:r>
              <a:rPr lang="en-US" sz="1400" b="1" i="0" dirty="0">
                <a:solidFill>
                  <a:schemeClr val="tx1"/>
                </a:solidFill>
                <a:effectLst/>
                <a:latin typeface="Inter var experimental"/>
              </a:rPr>
              <a:t> do that you have to make a list of 10 players you want to bid in the auction so that when you try to grab them in auction you should not pay the amount greater than you have in the purse for a particular player.</a:t>
            </a:r>
            <a:br>
              <a:rPr lang="en-US" sz="2800" b="1" dirty="0">
                <a:solidFill>
                  <a:schemeClr val="tx1"/>
                </a:solidFill>
              </a:rPr>
            </a:br>
            <a:endParaRPr lang="en-IN" sz="3200" b="1" dirty="0">
              <a:solidFill>
                <a:schemeClr val="tx1"/>
              </a:solidFill>
            </a:endParaRPr>
          </a:p>
        </p:txBody>
      </p:sp>
      <p:sp>
        <p:nvSpPr>
          <p:cNvPr id="4" name="Content Placeholder 3">
            <a:extLst>
              <a:ext uri="{FF2B5EF4-FFF2-40B4-BE49-F238E27FC236}">
                <a16:creationId xmlns:a16="http://schemas.microsoft.com/office/drawing/2014/main" id="{479DB48A-2BE7-A133-2858-2814A3E0FCA7}"/>
              </a:ext>
            </a:extLst>
          </p:cNvPr>
          <p:cNvSpPr>
            <a:spLocks noGrp="1"/>
          </p:cNvSpPr>
          <p:nvPr>
            <p:ph sz="half" idx="2"/>
          </p:nvPr>
        </p:nvSpPr>
        <p:spPr>
          <a:xfrm>
            <a:off x="6202892" y="1732449"/>
            <a:ext cx="5524510" cy="4428654"/>
          </a:xfrm>
          <a:ln>
            <a:solidFill>
              <a:schemeClr val="accent1"/>
            </a:solidFill>
          </a:ln>
        </p:spPr>
        <p:txBody>
          <a:bodyPr>
            <a:normAutofit fontScale="85000" lnSpcReduction="20000"/>
          </a:bodyPr>
          <a:lstStyle/>
          <a:p>
            <a:r>
              <a:rPr lang="en-US" dirty="0"/>
              <a:t>OUTPUT—</a:t>
            </a:r>
          </a:p>
          <a:p>
            <a:endParaRPr lang="en-US" dirty="0"/>
          </a:p>
          <a:p>
            <a:endParaRPr lang="en-IN" dirty="0"/>
          </a:p>
        </p:txBody>
      </p:sp>
      <p:sp>
        <p:nvSpPr>
          <p:cNvPr id="9" name="Content Placeholder 8">
            <a:extLst>
              <a:ext uri="{FF2B5EF4-FFF2-40B4-BE49-F238E27FC236}">
                <a16:creationId xmlns:a16="http://schemas.microsoft.com/office/drawing/2014/main" id="{9F082026-037B-484C-6012-B495E9A0EE9A}"/>
              </a:ext>
            </a:extLst>
          </p:cNvPr>
          <p:cNvSpPr>
            <a:spLocks noGrp="1"/>
          </p:cNvSpPr>
          <p:nvPr>
            <p:ph sz="half" idx="1"/>
          </p:nvPr>
        </p:nvSpPr>
        <p:spPr>
          <a:xfrm>
            <a:off x="913795" y="1652550"/>
            <a:ext cx="5060497" cy="4428653"/>
          </a:xfrm>
          <a:ln>
            <a:solidFill>
              <a:schemeClr val="accent1"/>
            </a:solidFill>
          </a:ln>
        </p:spPr>
        <p:txBody>
          <a:bodyPr>
            <a:normAutofit fontScale="85000" lnSpcReduction="20000"/>
          </a:bodyPr>
          <a:lstStyle/>
          <a:p>
            <a:r>
              <a:rPr lang="en-US" b="1" dirty="0"/>
              <a:t>QUERY USED—</a:t>
            </a:r>
          </a:p>
          <a:p>
            <a:endParaRPr lang="en-US" b="1" dirty="0"/>
          </a:p>
          <a:p>
            <a:r>
              <a:rPr lang="en-US" b="1" dirty="0"/>
              <a:t>SELECT</a:t>
            </a:r>
          </a:p>
          <a:p>
            <a:pPr marL="36900" indent="0">
              <a:buNone/>
            </a:pPr>
            <a:r>
              <a:rPr lang="en-US" b="1" dirty="0"/>
              <a:t>bowler,</a:t>
            </a:r>
          </a:p>
          <a:p>
            <a:pPr marL="36900" indent="0">
              <a:buNone/>
            </a:pPr>
            <a:r>
              <a:rPr lang="en-US" b="1" dirty="0"/>
              <a:t>COUNT(*) AS </a:t>
            </a:r>
            <a:r>
              <a:rPr lang="en-US" b="1" dirty="0" err="1"/>
              <a:t>total_balls</a:t>
            </a:r>
            <a:r>
              <a:rPr lang="en-US" b="1" dirty="0"/>
              <a:t>,</a:t>
            </a:r>
          </a:p>
          <a:p>
            <a:pPr marL="36900" indent="0">
              <a:buNone/>
            </a:pPr>
            <a:r>
              <a:rPr lang="en-US" b="1" dirty="0"/>
              <a:t>SUM(CAST(</a:t>
            </a:r>
            <a:r>
              <a:rPr lang="en-US" b="1" dirty="0" err="1"/>
              <a:t>is_wicket</a:t>
            </a:r>
            <a:r>
              <a:rPr lang="en-US" b="1" dirty="0"/>
              <a:t> AS INT)) AS </a:t>
            </a:r>
            <a:r>
              <a:rPr lang="en-US" b="1" dirty="0" err="1"/>
              <a:t>total_wickets</a:t>
            </a:r>
            <a:r>
              <a:rPr lang="en-US" b="1" dirty="0"/>
              <a:t>,</a:t>
            </a:r>
          </a:p>
          <a:p>
            <a:pPr marL="36900" indent="0">
              <a:buNone/>
            </a:pPr>
            <a:r>
              <a:rPr lang="en-US" b="1" dirty="0"/>
              <a:t>ROUND(cast(count(*) as decimal)/sum(</a:t>
            </a:r>
            <a:r>
              <a:rPr lang="en-US" b="1" dirty="0" err="1"/>
              <a:t>is_wicket</a:t>
            </a:r>
            <a:r>
              <a:rPr lang="en-US" b="1" dirty="0"/>
              <a:t>),2) as </a:t>
            </a:r>
            <a:r>
              <a:rPr lang="en-US" b="1" dirty="0" err="1"/>
              <a:t>bowling_strike_rate</a:t>
            </a:r>
            <a:endParaRPr lang="en-US" b="1" dirty="0"/>
          </a:p>
          <a:p>
            <a:pPr marL="36900" indent="0">
              <a:buNone/>
            </a:pPr>
            <a:r>
              <a:rPr lang="en-US" b="1" dirty="0"/>
              <a:t>FROM </a:t>
            </a:r>
            <a:r>
              <a:rPr lang="en-US" b="1" dirty="0" err="1"/>
              <a:t>IPL_ball</a:t>
            </a:r>
            <a:endParaRPr lang="en-US" b="1" dirty="0"/>
          </a:p>
          <a:p>
            <a:pPr marL="36900" indent="0">
              <a:buNone/>
            </a:pPr>
            <a:r>
              <a:rPr lang="en-US" b="1" dirty="0"/>
              <a:t>GROUP BY bowler</a:t>
            </a:r>
          </a:p>
          <a:p>
            <a:pPr marL="36900" indent="0">
              <a:buNone/>
            </a:pPr>
            <a:r>
              <a:rPr lang="en-US" b="1" dirty="0"/>
              <a:t>HAVING COUNT(*) &gt;= 500</a:t>
            </a:r>
          </a:p>
          <a:p>
            <a:pPr marL="36900" indent="0">
              <a:buNone/>
            </a:pPr>
            <a:r>
              <a:rPr lang="en-US" b="1" dirty="0"/>
              <a:t>ORDER BY </a:t>
            </a:r>
            <a:r>
              <a:rPr lang="en-US" b="1" dirty="0" err="1"/>
              <a:t>bowling_strike_rate</a:t>
            </a:r>
            <a:r>
              <a:rPr lang="en-US" b="1" dirty="0"/>
              <a:t> </a:t>
            </a:r>
            <a:r>
              <a:rPr lang="en-US" b="1" dirty="0" err="1"/>
              <a:t>asc</a:t>
            </a:r>
            <a:endParaRPr lang="en-US" b="1" dirty="0"/>
          </a:p>
          <a:p>
            <a:pPr marL="36900" indent="0">
              <a:buNone/>
            </a:pPr>
            <a:r>
              <a:rPr lang="en-US" b="1" dirty="0"/>
              <a:t>LIMIT 10;</a:t>
            </a:r>
          </a:p>
        </p:txBody>
      </p:sp>
      <p:pic>
        <p:nvPicPr>
          <p:cNvPr id="6" name="Picture 5">
            <a:extLst>
              <a:ext uri="{FF2B5EF4-FFF2-40B4-BE49-F238E27FC236}">
                <a16:creationId xmlns:a16="http://schemas.microsoft.com/office/drawing/2014/main" id="{94399199-3766-4534-04BD-C8CE572A5119}"/>
              </a:ext>
            </a:extLst>
          </p:cNvPr>
          <p:cNvPicPr>
            <a:picLocks noChangeAspect="1"/>
          </p:cNvPicPr>
          <p:nvPr/>
        </p:nvPicPr>
        <p:blipFill>
          <a:blip r:embed="rId2"/>
          <a:stretch>
            <a:fillRect/>
          </a:stretch>
        </p:blipFill>
        <p:spPr>
          <a:xfrm>
            <a:off x="6343640" y="2111489"/>
            <a:ext cx="5243014" cy="3889815"/>
          </a:xfrm>
          <a:prstGeom prst="rect">
            <a:avLst/>
          </a:prstGeom>
        </p:spPr>
      </p:pic>
    </p:spTree>
    <p:extLst>
      <p:ext uri="{BB962C8B-B14F-4D97-AF65-F5344CB8AC3E}">
        <p14:creationId xmlns:p14="http://schemas.microsoft.com/office/powerpoint/2010/main" val="350268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C180C5-E5D5-BBA4-B612-480A85914477}"/>
              </a:ext>
            </a:extLst>
          </p:cNvPr>
          <p:cNvSpPr>
            <a:spLocks noGrp="1"/>
          </p:cNvSpPr>
          <p:nvPr>
            <p:ph type="title"/>
          </p:nvPr>
        </p:nvSpPr>
        <p:spPr/>
        <p:txBody>
          <a:bodyPr/>
          <a:lstStyle/>
          <a:p>
            <a:r>
              <a:rPr lang="en-US" dirty="0"/>
              <a:t>TASK-5</a:t>
            </a:r>
            <a:endParaRPr lang="en-IN" dirty="0"/>
          </a:p>
        </p:txBody>
      </p:sp>
      <p:graphicFrame>
        <p:nvGraphicFramePr>
          <p:cNvPr id="7" name="Chart 6">
            <a:extLst>
              <a:ext uri="{FF2B5EF4-FFF2-40B4-BE49-F238E27FC236}">
                <a16:creationId xmlns:a16="http://schemas.microsoft.com/office/drawing/2014/main" id="{665351FB-6364-D06B-D568-45CE746C3044}"/>
              </a:ext>
            </a:extLst>
          </p:cNvPr>
          <p:cNvGraphicFramePr>
            <a:graphicFrameLocks/>
          </p:cNvGraphicFramePr>
          <p:nvPr>
            <p:extLst>
              <p:ext uri="{D42A27DB-BD31-4B8C-83A1-F6EECF244321}">
                <p14:modId xmlns:p14="http://schemas.microsoft.com/office/powerpoint/2010/main" val="2764537473"/>
              </p:ext>
            </p:extLst>
          </p:nvPr>
        </p:nvGraphicFramePr>
        <p:xfrm>
          <a:off x="1908699" y="1800225"/>
          <a:ext cx="8123067" cy="4192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674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7C06-7EB1-038F-350D-047A48AC08D9}"/>
              </a:ext>
            </a:extLst>
          </p:cNvPr>
          <p:cNvSpPr>
            <a:spLocks noGrp="1"/>
          </p:cNvSpPr>
          <p:nvPr>
            <p:ph type="title"/>
          </p:nvPr>
        </p:nvSpPr>
        <p:spPr>
          <a:xfrm>
            <a:off x="919119" y="609599"/>
            <a:ext cx="10353762" cy="1236955"/>
          </a:xfrm>
        </p:spPr>
        <p:txBody>
          <a:bodyPr>
            <a:normAutofit fontScale="90000"/>
          </a:bodyPr>
          <a:lstStyle/>
          <a:p>
            <a:r>
              <a:rPr lang="en-US" sz="2800" dirty="0"/>
              <a:t>TASK-6</a:t>
            </a:r>
            <a:br>
              <a:rPr lang="en-US" sz="3600" dirty="0">
                <a:solidFill>
                  <a:schemeClr val="tx1"/>
                </a:solidFill>
              </a:rPr>
            </a:br>
            <a:r>
              <a:rPr lang="en-US" sz="1600" b="1" i="0" dirty="0">
                <a:solidFill>
                  <a:schemeClr val="tx1"/>
                </a:solidFill>
                <a:effectLst/>
                <a:latin typeface="Inter var experimental"/>
              </a:rPr>
              <a:t>you need to get 2-3 </a:t>
            </a:r>
            <a:r>
              <a:rPr lang="en-US" sz="1600" b="1" i="0" dirty="0" err="1">
                <a:solidFill>
                  <a:schemeClr val="tx1"/>
                </a:solidFill>
                <a:effectLst/>
                <a:latin typeface="Inter var experimental"/>
              </a:rPr>
              <a:t>All_rounders</a:t>
            </a:r>
            <a:r>
              <a:rPr lang="en-US" sz="1600" b="1" i="0" dirty="0">
                <a:solidFill>
                  <a:schemeClr val="tx1"/>
                </a:solidFill>
                <a:effectLst/>
                <a:latin typeface="Inter var experimental"/>
              </a:rPr>
              <a:t> with the best batting as well as bowling strike rate and who have faced at least 500 balls in IPL so far and have bowled minimum 300 </a:t>
            </a:r>
            <a:r>
              <a:rPr lang="en-US" sz="1600" b="1" i="0" dirty="0" err="1">
                <a:solidFill>
                  <a:schemeClr val="tx1"/>
                </a:solidFill>
                <a:effectLst/>
                <a:latin typeface="Inter var experimental"/>
              </a:rPr>
              <a:t>balls.To</a:t>
            </a:r>
            <a:r>
              <a:rPr lang="en-US" sz="1600" b="1" i="0" dirty="0">
                <a:solidFill>
                  <a:schemeClr val="tx1"/>
                </a:solidFill>
                <a:effectLst/>
                <a:latin typeface="Inter var experimental"/>
              </a:rPr>
              <a:t> do that you have to make a list of 10 players you want to bid in the auction so that when you try to grab them in auction you should not pay the amount greater than you have in the purse for a particular player.</a:t>
            </a:r>
            <a:br>
              <a:rPr lang="en-US" sz="1600" b="1" i="0" dirty="0">
                <a:solidFill>
                  <a:schemeClr val="tx1"/>
                </a:solidFill>
                <a:effectLst/>
                <a:latin typeface="Inter var experimental"/>
              </a:rPr>
            </a:br>
            <a:br>
              <a:rPr lang="en-US" sz="1600" b="1" i="0" dirty="0">
                <a:solidFill>
                  <a:schemeClr val="tx1"/>
                </a:solidFill>
                <a:effectLst/>
                <a:latin typeface="Inter var experimental"/>
              </a:rPr>
            </a:br>
            <a:r>
              <a:rPr lang="en-US" sz="2000" b="1" i="0" dirty="0">
                <a:solidFill>
                  <a:schemeClr val="tx1"/>
                </a:solidFill>
                <a:effectLst/>
                <a:latin typeface="Inter var experimental"/>
              </a:rPr>
              <a:t>USED QUERY</a:t>
            </a:r>
            <a:br>
              <a:rPr lang="en-US" sz="1600" b="1" i="0" dirty="0">
                <a:solidFill>
                  <a:schemeClr val="tx1"/>
                </a:solidFill>
                <a:effectLst/>
                <a:latin typeface="Inter var experimental"/>
              </a:rPr>
            </a:br>
            <a:endParaRPr lang="en-IN" sz="2800" dirty="0">
              <a:solidFill>
                <a:schemeClr val="tx1"/>
              </a:solidFill>
            </a:endParaRPr>
          </a:p>
        </p:txBody>
      </p:sp>
      <p:pic>
        <p:nvPicPr>
          <p:cNvPr id="4" name="Picture 3" descr="A screenshot of a computer screen&#10;&#10;Description automatically generated">
            <a:extLst>
              <a:ext uri="{FF2B5EF4-FFF2-40B4-BE49-F238E27FC236}">
                <a16:creationId xmlns:a16="http://schemas.microsoft.com/office/drawing/2014/main" id="{2B69CF7A-AD06-3AAF-C7BC-91DD4F4B1A34}"/>
              </a:ext>
            </a:extLst>
          </p:cNvPr>
          <p:cNvPicPr>
            <a:picLocks noChangeAspect="1"/>
          </p:cNvPicPr>
          <p:nvPr/>
        </p:nvPicPr>
        <p:blipFill>
          <a:blip r:embed="rId2"/>
          <a:stretch>
            <a:fillRect/>
          </a:stretch>
        </p:blipFill>
        <p:spPr>
          <a:xfrm>
            <a:off x="919119" y="1775534"/>
            <a:ext cx="10426543" cy="4851902"/>
          </a:xfrm>
          <a:prstGeom prst="rect">
            <a:avLst/>
          </a:prstGeom>
        </p:spPr>
      </p:pic>
    </p:spTree>
    <p:extLst>
      <p:ext uri="{BB962C8B-B14F-4D97-AF65-F5344CB8AC3E}">
        <p14:creationId xmlns:p14="http://schemas.microsoft.com/office/powerpoint/2010/main" val="57812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17E01-0E4C-D730-4738-1D46C80FEA57}"/>
              </a:ext>
            </a:extLst>
          </p:cNvPr>
          <p:cNvSpPr>
            <a:spLocks noGrp="1"/>
          </p:cNvSpPr>
          <p:nvPr>
            <p:ph type="title"/>
          </p:nvPr>
        </p:nvSpPr>
        <p:spPr>
          <a:xfrm>
            <a:off x="919119" y="609601"/>
            <a:ext cx="10353762" cy="970450"/>
          </a:xfrm>
        </p:spPr>
        <p:txBody>
          <a:bodyPr>
            <a:normAutofit fontScale="90000"/>
          </a:bodyPr>
          <a:lstStyle/>
          <a:p>
            <a:r>
              <a:rPr lang="en-US" dirty="0"/>
              <a:t>TASK-6</a:t>
            </a:r>
            <a:br>
              <a:rPr lang="en-US" dirty="0"/>
            </a:br>
            <a:br>
              <a:rPr lang="en-US" dirty="0"/>
            </a:br>
            <a:r>
              <a:rPr lang="en-US" u="sng" dirty="0"/>
              <a:t>OUTPUT</a:t>
            </a:r>
            <a:endParaRPr lang="en-IN" u="sng" dirty="0"/>
          </a:p>
        </p:txBody>
      </p:sp>
      <p:pic>
        <p:nvPicPr>
          <p:cNvPr id="4" name="Picture 3" descr="A screenshot of a computer&#10;&#10;Description automatically generated">
            <a:extLst>
              <a:ext uri="{FF2B5EF4-FFF2-40B4-BE49-F238E27FC236}">
                <a16:creationId xmlns:a16="http://schemas.microsoft.com/office/drawing/2014/main" id="{A06B911C-3D3F-9202-76F4-F802185931A3}"/>
              </a:ext>
            </a:extLst>
          </p:cNvPr>
          <p:cNvPicPr>
            <a:picLocks noChangeAspect="1"/>
          </p:cNvPicPr>
          <p:nvPr/>
        </p:nvPicPr>
        <p:blipFill>
          <a:blip r:embed="rId2"/>
          <a:stretch>
            <a:fillRect/>
          </a:stretch>
        </p:blipFill>
        <p:spPr>
          <a:xfrm>
            <a:off x="1207364" y="2030372"/>
            <a:ext cx="9827580" cy="4218027"/>
          </a:xfrm>
          <a:prstGeom prst="rect">
            <a:avLst/>
          </a:prstGeom>
        </p:spPr>
      </p:pic>
    </p:spTree>
    <p:extLst>
      <p:ext uri="{BB962C8B-B14F-4D97-AF65-F5344CB8AC3E}">
        <p14:creationId xmlns:p14="http://schemas.microsoft.com/office/powerpoint/2010/main" val="351870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3610-F0ED-DD66-EF7C-717AE8813F5D}"/>
              </a:ext>
            </a:extLst>
          </p:cNvPr>
          <p:cNvSpPr>
            <a:spLocks noGrp="1"/>
          </p:cNvSpPr>
          <p:nvPr>
            <p:ph type="title"/>
          </p:nvPr>
        </p:nvSpPr>
        <p:spPr/>
        <p:txBody>
          <a:bodyPr/>
          <a:lstStyle/>
          <a:p>
            <a:r>
              <a:rPr lang="en-US" dirty="0"/>
              <a:t>TASK-6</a:t>
            </a:r>
            <a:endParaRPr lang="en-IN" dirty="0"/>
          </a:p>
        </p:txBody>
      </p:sp>
      <p:graphicFrame>
        <p:nvGraphicFramePr>
          <p:cNvPr id="3" name="Chart 2">
            <a:extLst>
              <a:ext uri="{FF2B5EF4-FFF2-40B4-BE49-F238E27FC236}">
                <a16:creationId xmlns:a16="http://schemas.microsoft.com/office/drawing/2014/main" id="{5F085883-7747-1C84-1E39-AD95618513D9}"/>
              </a:ext>
            </a:extLst>
          </p:cNvPr>
          <p:cNvGraphicFramePr>
            <a:graphicFrameLocks/>
          </p:cNvGraphicFramePr>
          <p:nvPr>
            <p:extLst>
              <p:ext uri="{D42A27DB-BD31-4B8C-83A1-F6EECF244321}">
                <p14:modId xmlns:p14="http://schemas.microsoft.com/office/powerpoint/2010/main" val="683062224"/>
              </p:ext>
            </p:extLst>
          </p:nvPr>
        </p:nvGraphicFramePr>
        <p:xfrm>
          <a:off x="1535837" y="1636394"/>
          <a:ext cx="9259410" cy="450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98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269-DF00-6D30-8A5A-9D3A65F1F418}"/>
              </a:ext>
            </a:extLst>
          </p:cNvPr>
          <p:cNvSpPr>
            <a:spLocks noGrp="1"/>
          </p:cNvSpPr>
          <p:nvPr>
            <p:ph type="title"/>
          </p:nvPr>
        </p:nvSpPr>
        <p:spPr>
          <a:xfrm>
            <a:off x="1215502" y="651358"/>
            <a:ext cx="9590550" cy="4648611"/>
          </a:xfrm>
          <a:ln>
            <a:solidFill>
              <a:schemeClr val="accent1"/>
            </a:solidFill>
          </a:ln>
        </p:spPr>
        <p:txBody>
          <a:bodyPr>
            <a:noAutofit/>
          </a:bodyPr>
          <a:lstStyle/>
          <a:p>
            <a:r>
              <a:rPr lang="en-US" sz="1800" b="1" u="sng" dirty="0"/>
              <a:t>TASK -7</a:t>
            </a:r>
            <a:br>
              <a:rPr lang="en-US" sz="1600" b="1" u="sng" dirty="0"/>
            </a:br>
            <a:r>
              <a:rPr lang="en-US" sz="1600" b="1" u="sng" dirty="0"/>
              <a:t>WICKET-KEEPER CRITERIA</a:t>
            </a:r>
            <a:br>
              <a:rPr lang="en-US" sz="1600" dirty="0"/>
            </a:br>
            <a:br>
              <a:rPr lang="en-US" sz="1600" dirty="0"/>
            </a:br>
            <a:r>
              <a:rPr lang="en-US" sz="1800" b="1" dirty="0"/>
              <a:t>1)Batting Strike-rate- Wicket-keepers with high batting strike rate in the final overs, scoring quickly is essential</a:t>
            </a:r>
            <a:br>
              <a:rPr lang="en-US" sz="1800" b="1" dirty="0"/>
            </a:br>
            <a:r>
              <a:rPr lang="en-US" sz="1800" b="1" dirty="0"/>
              <a:t>2)Aggressive batting - Wicket-keepers who </a:t>
            </a:r>
            <a:r>
              <a:rPr lang="en-US" sz="1800" b="1" dirty="0" err="1"/>
              <a:t>playes</a:t>
            </a:r>
            <a:r>
              <a:rPr lang="en-US" sz="1800" b="1" dirty="0"/>
              <a:t> attacking shots/power-hitting to help quicky moves the score-card</a:t>
            </a:r>
            <a:br>
              <a:rPr lang="en-US" sz="1800" b="1" dirty="0"/>
            </a:br>
            <a:r>
              <a:rPr lang="en-US" sz="1800" b="1" dirty="0"/>
              <a:t>3)Experience-  Wicket-keepers having a good experience in T-20 format or having played more than 2-3 seasons</a:t>
            </a:r>
            <a:br>
              <a:rPr lang="en-US" sz="1800" b="1" dirty="0"/>
            </a:br>
            <a:r>
              <a:rPr lang="en-US" sz="1800" b="1" dirty="0"/>
              <a:t>4)Wicket-keeping skills- Having good skills including stumpings and catching, quick reflexes</a:t>
            </a:r>
            <a:br>
              <a:rPr lang="en-US" sz="1800" b="1" dirty="0"/>
            </a:br>
            <a:br>
              <a:rPr lang="en-US" sz="1800" b="1" dirty="0"/>
            </a:br>
            <a:r>
              <a:rPr lang="en-US" sz="1800" b="1" dirty="0"/>
              <a:t>5)Decision-making - Good understanding and decision making skills to help the captains making right decisions during review system(DRS) as he can asses behind the stumps(like LBW/Catches).</a:t>
            </a:r>
            <a:br>
              <a:rPr lang="en-US" sz="1800" b="1" dirty="0"/>
            </a:br>
            <a:r>
              <a:rPr lang="en-US" sz="1800" b="1" dirty="0"/>
              <a:t>6)Bowling- </a:t>
            </a:r>
            <a:r>
              <a:rPr lang="en-US" sz="1800" b="1" dirty="0" err="1"/>
              <a:t>Sometims</a:t>
            </a:r>
            <a:r>
              <a:rPr lang="en-US" sz="1800" b="1" dirty="0"/>
              <a:t> they can chip in with 1-2 overs with their bowling with some spin </a:t>
            </a:r>
            <a:r>
              <a:rPr lang="en-US" sz="1800" b="1" dirty="0" err="1"/>
              <a:t>oe</a:t>
            </a:r>
            <a:r>
              <a:rPr lang="en-US" sz="1800" b="1" dirty="0"/>
              <a:t> medium pace which adds to the teams bowling options</a:t>
            </a:r>
            <a:endParaRPr lang="en-IN" sz="1600" b="1" dirty="0"/>
          </a:p>
        </p:txBody>
      </p:sp>
      <p:sp>
        <p:nvSpPr>
          <p:cNvPr id="3" name="Text Placeholder 2">
            <a:extLst>
              <a:ext uri="{FF2B5EF4-FFF2-40B4-BE49-F238E27FC236}">
                <a16:creationId xmlns:a16="http://schemas.microsoft.com/office/drawing/2014/main" id="{A34FB9BE-5DBC-0C95-50A6-8302CB2C1E09}"/>
              </a:ext>
            </a:extLst>
          </p:cNvPr>
          <p:cNvSpPr>
            <a:spLocks noGrp="1"/>
          </p:cNvSpPr>
          <p:nvPr>
            <p:ph type="body" idx="1"/>
          </p:nvPr>
        </p:nvSpPr>
        <p:spPr>
          <a:xfrm>
            <a:off x="11310150" y="638925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48547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634F-E9AD-A225-CB94-59B43C8CC2D3}"/>
              </a:ext>
            </a:extLst>
          </p:cNvPr>
          <p:cNvSpPr>
            <a:spLocks noGrp="1"/>
          </p:cNvSpPr>
          <p:nvPr>
            <p:ph type="title"/>
          </p:nvPr>
        </p:nvSpPr>
        <p:spPr/>
        <p:txBody>
          <a:bodyPr>
            <a:normAutofit fontScale="90000"/>
          </a:bodyPr>
          <a:lstStyle/>
          <a:p>
            <a:r>
              <a:rPr lang="en-US" b="1" u="sng" dirty="0" err="1"/>
              <a:t>Additonal</a:t>
            </a:r>
            <a:r>
              <a:rPr lang="en-US" b="1" u="sng" dirty="0"/>
              <a:t> Questions</a:t>
            </a:r>
            <a:br>
              <a:rPr lang="en-US" dirty="0"/>
            </a:br>
            <a:r>
              <a:rPr lang="en-US" dirty="0"/>
              <a:t>Create tables query</a:t>
            </a:r>
            <a:endParaRPr lang="en-IN" dirty="0"/>
          </a:p>
        </p:txBody>
      </p:sp>
      <p:sp>
        <p:nvSpPr>
          <p:cNvPr id="3" name="Content Placeholder 2">
            <a:extLst>
              <a:ext uri="{FF2B5EF4-FFF2-40B4-BE49-F238E27FC236}">
                <a16:creationId xmlns:a16="http://schemas.microsoft.com/office/drawing/2014/main" id="{06880968-7F97-73A0-9701-E9CB16EBDC20}"/>
              </a:ext>
            </a:extLst>
          </p:cNvPr>
          <p:cNvSpPr>
            <a:spLocks noGrp="1"/>
          </p:cNvSpPr>
          <p:nvPr>
            <p:ph sz="half" idx="1"/>
          </p:nvPr>
        </p:nvSpPr>
        <p:spPr>
          <a:ln>
            <a:solidFill>
              <a:schemeClr val="accent1"/>
            </a:solidFill>
          </a:ln>
        </p:spPr>
        <p:txBody>
          <a:bodyPr/>
          <a:lstStyle/>
          <a:p>
            <a:r>
              <a:rPr lang="en-US" dirty="0"/>
              <a:t>1) Creating the Deliveries Table from IPL </a:t>
            </a:r>
          </a:p>
          <a:p>
            <a:pPr marL="36900" indent="0">
              <a:buNone/>
            </a:pPr>
            <a:r>
              <a:rPr lang="en-US" dirty="0"/>
              <a:t>Ball table</a:t>
            </a:r>
          </a:p>
          <a:p>
            <a:pPr marL="36900" indent="0">
              <a:buNone/>
            </a:pPr>
            <a:r>
              <a:rPr lang="en-US" dirty="0"/>
              <a:t>Used Query—</a:t>
            </a:r>
          </a:p>
          <a:p>
            <a:pPr marL="36900" indent="0">
              <a:buNone/>
            </a:pPr>
            <a:endParaRPr lang="en-US" dirty="0"/>
          </a:p>
          <a:p>
            <a:pPr marL="36900" indent="0">
              <a:buNone/>
            </a:pPr>
            <a:r>
              <a:rPr lang="en-US" dirty="0"/>
              <a:t>CREATE TABLE Deliveries AS</a:t>
            </a:r>
          </a:p>
          <a:p>
            <a:pPr marL="36900" indent="0">
              <a:buNone/>
            </a:pPr>
            <a:r>
              <a:rPr lang="en-US" dirty="0"/>
              <a:t>SELECT * FROM </a:t>
            </a:r>
            <a:r>
              <a:rPr lang="en-US" dirty="0" err="1"/>
              <a:t>IPL_Ball</a:t>
            </a:r>
            <a:r>
              <a:rPr lang="en-US" dirty="0"/>
              <a:t>;</a:t>
            </a:r>
          </a:p>
          <a:p>
            <a:pPr marL="36900" indent="0">
              <a:buNone/>
            </a:pPr>
            <a:endParaRPr lang="en-US" dirty="0"/>
          </a:p>
          <a:p>
            <a:pPr marL="36900" indent="0">
              <a:buNone/>
            </a:pPr>
            <a:endParaRPr lang="en-IN" dirty="0"/>
          </a:p>
        </p:txBody>
      </p:sp>
      <p:sp>
        <p:nvSpPr>
          <p:cNvPr id="4" name="Content Placeholder 3">
            <a:extLst>
              <a:ext uri="{FF2B5EF4-FFF2-40B4-BE49-F238E27FC236}">
                <a16:creationId xmlns:a16="http://schemas.microsoft.com/office/drawing/2014/main" id="{BF892179-0C91-00D7-B717-825835763626}"/>
              </a:ext>
            </a:extLst>
          </p:cNvPr>
          <p:cNvSpPr>
            <a:spLocks noGrp="1"/>
          </p:cNvSpPr>
          <p:nvPr>
            <p:ph sz="half" idx="2"/>
          </p:nvPr>
        </p:nvSpPr>
        <p:spPr>
          <a:ln>
            <a:solidFill>
              <a:schemeClr val="accent1"/>
            </a:solidFill>
          </a:ln>
        </p:spPr>
        <p:txBody>
          <a:bodyPr/>
          <a:lstStyle/>
          <a:p>
            <a:r>
              <a:rPr lang="en-US" dirty="0"/>
              <a:t>2) Creating the Matches Table from IPL </a:t>
            </a:r>
          </a:p>
          <a:p>
            <a:pPr marL="36900" indent="0">
              <a:buNone/>
            </a:pPr>
            <a:r>
              <a:rPr lang="en-US" dirty="0"/>
              <a:t>Matches table</a:t>
            </a:r>
          </a:p>
          <a:p>
            <a:pPr marL="36900" indent="0">
              <a:buNone/>
            </a:pPr>
            <a:r>
              <a:rPr lang="en-US" dirty="0"/>
              <a:t>Used Query—</a:t>
            </a:r>
          </a:p>
          <a:p>
            <a:pPr marL="36900" indent="0">
              <a:buNone/>
            </a:pPr>
            <a:endParaRPr lang="en-US" dirty="0"/>
          </a:p>
          <a:p>
            <a:pPr marL="36900" indent="0">
              <a:buNone/>
            </a:pPr>
            <a:r>
              <a:rPr lang="en-US" dirty="0"/>
              <a:t>CREATE TABLE Matches AS</a:t>
            </a:r>
          </a:p>
          <a:p>
            <a:pPr marL="36900" indent="0">
              <a:buNone/>
            </a:pPr>
            <a:r>
              <a:rPr lang="en-US" dirty="0"/>
              <a:t>SELECT * FROM </a:t>
            </a:r>
            <a:r>
              <a:rPr lang="en-US" dirty="0" err="1"/>
              <a:t>IPL_Matches</a:t>
            </a:r>
            <a:r>
              <a:rPr lang="en-US" dirty="0"/>
              <a:t>;</a:t>
            </a:r>
            <a:endParaRPr lang="en-IN" dirty="0"/>
          </a:p>
        </p:txBody>
      </p:sp>
    </p:spTree>
    <p:extLst>
      <p:ext uri="{BB962C8B-B14F-4D97-AF65-F5344CB8AC3E}">
        <p14:creationId xmlns:p14="http://schemas.microsoft.com/office/powerpoint/2010/main" val="342526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p:txBody>
          <a:bodyPr>
            <a:normAutofit fontScale="90000"/>
          </a:bodyPr>
          <a:lstStyle/>
          <a:p>
            <a:r>
              <a:rPr lang="en-US" dirty="0"/>
              <a:t>Q-1</a:t>
            </a:r>
            <a:br>
              <a:rPr lang="en-US" sz="3600" dirty="0">
                <a:solidFill>
                  <a:schemeClr val="tx1"/>
                </a:solidFill>
              </a:rPr>
            </a:br>
            <a:r>
              <a:rPr lang="en-US" sz="3600" b="0" i="0" dirty="0">
                <a:solidFill>
                  <a:schemeClr val="tx1"/>
                </a:solidFill>
                <a:effectLst/>
                <a:latin typeface="Inter var experimental"/>
              </a:rPr>
              <a:t>Get the count of cities that have hosted an IPL match.</a:t>
            </a:r>
            <a:br>
              <a:rPr lang="en-US" sz="3600" b="0" i="0" dirty="0">
                <a:solidFill>
                  <a:schemeClr val="tx1"/>
                </a:solidFill>
                <a:effectLst/>
                <a:latin typeface="Inter var experimental"/>
              </a:rPr>
            </a:br>
            <a:endParaRPr lang="en-IN"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ln>
            <a:solidFill>
              <a:schemeClr val="accent1"/>
            </a:solidFill>
          </a:ln>
        </p:spPr>
        <p:txBody>
          <a:bodyPr/>
          <a:lstStyle/>
          <a:p>
            <a:r>
              <a:rPr lang="en-US" dirty="0"/>
              <a:t>USED QUERY—</a:t>
            </a:r>
          </a:p>
          <a:p>
            <a:pPr marL="36900" indent="0">
              <a:buNone/>
            </a:pPr>
            <a:endParaRPr lang="en-US" dirty="0"/>
          </a:p>
          <a:p>
            <a:pPr marL="36900" indent="0">
              <a:buNone/>
            </a:pPr>
            <a:endParaRPr lang="en-US" dirty="0"/>
          </a:p>
          <a:p>
            <a:pPr marL="36900" indent="0">
              <a:buNone/>
            </a:pPr>
            <a:r>
              <a:rPr lang="en-US" dirty="0"/>
              <a:t>SELECT COUNT(DISTINCT city) AS </a:t>
            </a:r>
            <a:r>
              <a:rPr lang="en-US" dirty="0" err="1"/>
              <a:t>total_cities</a:t>
            </a:r>
            <a:endParaRPr lang="en-US" dirty="0"/>
          </a:p>
          <a:p>
            <a:pPr marL="36900" indent="0">
              <a:buNone/>
            </a:pPr>
            <a:r>
              <a:rPr lang="en-US" dirty="0"/>
              <a:t>FROM matches;</a:t>
            </a:r>
            <a:endParaRPr lang="en-IN" dirty="0"/>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ln>
            <a:solidFill>
              <a:schemeClr val="accent1"/>
            </a:solidFill>
          </a:ln>
        </p:spPr>
        <p:txBody>
          <a:bodyPr/>
          <a:lstStyle/>
          <a:p>
            <a:r>
              <a:rPr lang="en-US" dirty="0"/>
              <a:t>OUTPUT—</a:t>
            </a:r>
          </a:p>
          <a:p>
            <a:pPr marL="36900" indent="0">
              <a:buNone/>
            </a:pPr>
            <a:endParaRPr lang="en-IN" dirty="0"/>
          </a:p>
        </p:txBody>
      </p:sp>
      <p:pic>
        <p:nvPicPr>
          <p:cNvPr id="6" name="Picture 5" descr="A screenshot of a computer&#10;&#10;Description automatically generated">
            <a:extLst>
              <a:ext uri="{FF2B5EF4-FFF2-40B4-BE49-F238E27FC236}">
                <a16:creationId xmlns:a16="http://schemas.microsoft.com/office/drawing/2014/main" id="{D16E5B82-5781-6317-16A0-433A154C0932}"/>
              </a:ext>
            </a:extLst>
          </p:cNvPr>
          <p:cNvPicPr>
            <a:picLocks noChangeAspect="1"/>
          </p:cNvPicPr>
          <p:nvPr/>
        </p:nvPicPr>
        <p:blipFill>
          <a:blip r:embed="rId2"/>
          <a:stretch>
            <a:fillRect/>
          </a:stretch>
        </p:blipFill>
        <p:spPr>
          <a:xfrm>
            <a:off x="7421732" y="2701697"/>
            <a:ext cx="2583401" cy="2083051"/>
          </a:xfrm>
          <a:prstGeom prst="rect">
            <a:avLst/>
          </a:prstGeom>
        </p:spPr>
      </p:pic>
    </p:spTree>
    <p:extLst>
      <p:ext uri="{BB962C8B-B14F-4D97-AF65-F5344CB8AC3E}">
        <p14:creationId xmlns:p14="http://schemas.microsoft.com/office/powerpoint/2010/main" val="80199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3BDD-AC7B-0B2C-52B6-003D73953C13}"/>
              </a:ext>
            </a:extLst>
          </p:cNvPr>
          <p:cNvSpPr>
            <a:spLocks noGrp="1"/>
          </p:cNvSpPr>
          <p:nvPr>
            <p:ph type="title"/>
          </p:nvPr>
        </p:nvSpPr>
        <p:spPr>
          <a:xfrm>
            <a:off x="913795" y="346230"/>
            <a:ext cx="10353762" cy="594804"/>
          </a:xfrm>
        </p:spPr>
        <p:txBody>
          <a:bodyPr>
            <a:noAutofit/>
          </a:bodyPr>
          <a:lstStyle/>
          <a:p>
            <a:r>
              <a:rPr lang="en-US" sz="2800" b="1" u="sng" dirty="0"/>
              <a:t>CREATE TABLE QUERIES</a:t>
            </a:r>
            <a:endParaRPr lang="en-IN" sz="2800" b="1" u="sng" dirty="0"/>
          </a:p>
        </p:txBody>
      </p:sp>
      <p:sp>
        <p:nvSpPr>
          <p:cNvPr id="3" name="Content Placeholder 2">
            <a:extLst>
              <a:ext uri="{FF2B5EF4-FFF2-40B4-BE49-F238E27FC236}">
                <a16:creationId xmlns:a16="http://schemas.microsoft.com/office/drawing/2014/main" id="{339D0FAA-7FC8-61EE-3FFA-E3333DE50A44}"/>
              </a:ext>
            </a:extLst>
          </p:cNvPr>
          <p:cNvSpPr>
            <a:spLocks noGrp="1"/>
          </p:cNvSpPr>
          <p:nvPr>
            <p:ph sz="half" idx="1"/>
          </p:nvPr>
        </p:nvSpPr>
        <p:spPr>
          <a:xfrm>
            <a:off x="913795" y="941034"/>
            <a:ext cx="5060497" cy="5570736"/>
          </a:xfrm>
          <a:ln>
            <a:solidFill>
              <a:schemeClr val="accent1"/>
            </a:solidFill>
          </a:ln>
        </p:spPr>
        <p:txBody>
          <a:bodyPr>
            <a:normAutofit fontScale="55000" lnSpcReduction="20000"/>
          </a:bodyPr>
          <a:lstStyle/>
          <a:p>
            <a:r>
              <a:rPr lang="en-US" sz="2200" b="1" dirty="0"/>
              <a:t>1) IPL_BALL Tabl</a:t>
            </a:r>
            <a:r>
              <a:rPr lang="en-US" dirty="0"/>
              <a:t>e</a:t>
            </a:r>
          </a:p>
          <a:p>
            <a:endParaRPr lang="en-IN" dirty="0"/>
          </a:p>
          <a:p>
            <a:r>
              <a:rPr lang="en-IN" b="1" dirty="0"/>
              <a:t>CREATE TABLE </a:t>
            </a:r>
            <a:r>
              <a:rPr lang="en-IN" b="1" dirty="0" err="1"/>
              <a:t>IPL_ball</a:t>
            </a:r>
            <a:r>
              <a:rPr lang="en-IN" b="1" dirty="0"/>
              <a:t> (</a:t>
            </a:r>
          </a:p>
          <a:p>
            <a:r>
              <a:rPr lang="en-IN" b="1" dirty="0"/>
              <a:t>    id INT,</a:t>
            </a:r>
          </a:p>
          <a:p>
            <a:r>
              <a:rPr lang="en-IN" b="1" dirty="0"/>
              <a:t>    inning INT,</a:t>
            </a:r>
          </a:p>
          <a:p>
            <a:r>
              <a:rPr lang="en-IN" b="1" dirty="0"/>
              <a:t>    over INT,</a:t>
            </a:r>
          </a:p>
          <a:p>
            <a:r>
              <a:rPr lang="en-IN" b="1" dirty="0"/>
              <a:t>    ball INT,</a:t>
            </a:r>
          </a:p>
          <a:p>
            <a:r>
              <a:rPr lang="en-IN" b="1" dirty="0"/>
              <a:t>    batsman VARCHAR(255),</a:t>
            </a:r>
          </a:p>
          <a:p>
            <a:r>
              <a:rPr lang="en-IN" b="1" dirty="0"/>
              <a:t>    </a:t>
            </a:r>
            <a:r>
              <a:rPr lang="en-IN" b="1" dirty="0" err="1"/>
              <a:t>non_striker</a:t>
            </a:r>
            <a:r>
              <a:rPr lang="en-IN" b="1" dirty="0"/>
              <a:t> VARCHAR(255),</a:t>
            </a:r>
          </a:p>
          <a:p>
            <a:r>
              <a:rPr lang="en-IN" b="1" dirty="0"/>
              <a:t>    bowler VARCHAR(255),</a:t>
            </a:r>
          </a:p>
          <a:p>
            <a:r>
              <a:rPr lang="en-IN" b="1" dirty="0"/>
              <a:t>    </a:t>
            </a:r>
            <a:r>
              <a:rPr lang="en-IN" b="1" dirty="0" err="1"/>
              <a:t>batsman_runs</a:t>
            </a:r>
            <a:r>
              <a:rPr lang="en-IN" b="1" dirty="0"/>
              <a:t> INT,</a:t>
            </a:r>
          </a:p>
          <a:p>
            <a:r>
              <a:rPr lang="en-IN" b="1" dirty="0"/>
              <a:t>    </a:t>
            </a:r>
            <a:r>
              <a:rPr lang="en-IN" b="1" dirty="0" err="1"/>
              <a:t>extra_runs</a:t>
            </a:r>
            <a:r>
              <a:rPr lang="en-IN" b="1" dirty="0"/>
              <a:t> INT,</a:t>
            </a:r>
          </a:p>
          <a:p>
            <a:r>
              <a:rPr lang="en-IN" b="1" dirty="0"/>
              <a:t>    </a:t>
            </a:r>
            <a:r>
              <a:rPr lang="en-IN" b="1" dirty="0" err="1"/>
              <a:t>total_runs</a:t>
            </a:r>
            <a:r>
              <a:rPr lang="en-IN" b="1" dirty="0"/>
              <a:t> INT,</a:t>
            </a:r>
          </a:p>
          <a:p>
            <a:r>
              <a:rPr lang="en-IN" b="1" dirty="0"/>
              <a:t>    </a:t>
            </a:r>
            <a:r>
              <a:rPr lang="en-IN" b="1" dirty="0" err="1"/>
              <a:t>is_wicket</a:t>
            </a:r>
            <a:r>
              <a:rPr lang="en-IN" b="1" dirty="0"/>
              <a:t> INT,</a:t>
            </a:r>
          </a:p>
          <a:p>
            <a:r>
              <a:rPr lang="en-IN" b="1" dirty="0"/>
              <a:t>    </a:t>
            </a:r>
            <a:r>
              <a:rPr lang="en-IN" b="1" dirty="0" err="1"/>
              <a:t>dismissal_kind</a:t>
            </a:r>
            <a:r>
              <a:rPr lang="en-IN" b="1" dirty="0"/>
              <a:t> VARCHAR(255),</a:t>
            </a:r>
          </a:p>
          <a:p>
            <a:r>
              <a:rPr lang="en-IN" b="1" dirty="0"/>
              <a:t>    </a:t>
            </a:r>
            <a:r>
              <a:rPr lang="en-IN" b="1" dirty="0" err="1"/>
              <a:t>player_dismissed</a:t>
            </a:r>
            <a:r>
              <a:rPr lang="en-IN" b="1" dirty="0"/>
              <a:t> VARCHAR(255),</a:t>
            </a:r>
          </a:p>
          <a:p>
            <a:r>
              <a:rPr lang="en-IN" b="1" dirty="0"/>
              <a:t>    fielder VARCHAR(255),</a:t>
            </a:r>
          </a:p>
          <a:p>
            <a:r>
              <a:rPr lang="en-IN" b="1" dirty="0"/>
              <a:t>    </a:t>
            </a:r>
            <a:r>
              <a:rPr lang="en-IN" b="1" dirty="0" err="1"/>
              <a:t>extras_type</a:t>
            </a:r>
            <a:r>
              <a:rPr lang="en-IN" b="1" dirty="0"/>
              <a:t> VARCHAR(255),</a:t>
            </a:r>
          </a:p>
          <a:p>
            <a:r>
              <a:rPr lang="en-IN" b="1" dirty="0"/>
              <a:t>    </a:t>
            </a:r>
            <a:r>
              <a:rPr lang="en-IN" b="1" dirty="0" err="1"/>
              <a:t>batting_team</a:t>
            </a:r>
            <a:r>
              <a:rPr lang="en-IN" b="1" dirty="0"/>
              <a:t> VARCHAR(255),</a:t>
            </a:r>
          </a:p>
          <a:p>
            <a:r>
              <a:rPr lang="en-IN" b="1" dirty="0"/>
              <a:t>    </a:t>
            </a:r>
            <a:r>
              <a:rPr lang="en-IN" b="1" dirty="0" err="1"/>
              <a:t>bowling_team</a:t>
            </a:r>
            <a:r>
              <a:rPr lang="en-IN" b="1" dirty="0"/>
              <a:t> VARCHAR(255)</a:t>
            </a:r>
          </a:p>
          <a:p>
            <a:r>
              <a:rPr lang="en-IN" b="1" dirty="0"/>
              <a:t>);</a:t>
            </a:r>
          </a:p>
        </p:txBody>
      </p:sp>
      <p:sp>
        <p:nvSpPr>
          <p:cNvPr id="4" name="Content Placeholder 3">
            <a:extLst>
              <a:ext uri="{FF2B5EF4-FFF2-40B4-BE49-F238E27FC236}">
                <a16:creationId xmlns:a16="http://schemas.microsoft.com/office/drawing/2014/main" id="{866D1AA2-ACC3-9F2A-D86A-E08984C2B57E}"/>
              </a:ext>
            </a:extLst>
          </p:cNvPr>
          <p:cNvSpPr>
            <a:spLocks noGrp="1"/>
          </p:cNvSpPr>
          <p:nvPr>
            <p:ph sz="half" idx="2"/>
          </p:nvPr>
        </p:nvSpPr>
        <p:spPr>
          <a:xfrm>
            <a:off x="6202892" y="941035"/>
            <a:ext cx="5064665" cy="5637318"/>
          </a:xfrm>
          <a:ln>
            <a:solidFill>
              <a:schemeClr val="accent1"/>
            </a:solidFill>
          </a:ln>
        </p:spPr>
        <p:txBody>
          <a:bodyPr>
            <a:normAutofit fontScale="55000" lnSpcReduction="20000"/>
          </a:bodyPr>
          <a:lstStyle/>
          <a:p>
            <a:r>
              <a:rPr lang="en-US" sz="2200" b="1" dirty="0"/>
              <a:t>1) </a:t>
            </a:r>
            <a:r>
              <a:rPr lang="en-US" sz="2200" b="1" dirty="0" err="1"/>
              <a:t>IPL_Matches</a:t>
            </a:r>
            <a:r>
              <a:rPr lang="en-US" sz="2200" b="1" dirty="0"/>
              <a:t> Tabl</a:t>
            </a:r>
            <a:r>
              <a:rPr lang="en-US" b="1" dirty="0"/>
              <a:t>e</a:t>
            </a:r>
          </a:p>
          <a:p>
            <a:endParaRPr lang="en-IN" dirty="0"/>
          </a:p>
          <a:p>
            <a:r>
              <a:rPr lang="en-IN" b="1" dirty="0"/>
              <a:t>CREATE TABLE </a:t>
            </a:r>
            <a:r>
              <a:rPr lang="en-IN" b="1" dirty="0" err="1"/>
              <a:t>IPL_matches</a:t>
            </a:r>
            <a:r>
              <a:rPr lang="en-IN" b="1" dirty="0"/>
              <a:t> (</a:t>
            </a:r>
          </a:p>
          <a:p>
            <a:r>
              <a:rPr lang="en-IN" b="1" dirty="0"/>
              <a:t>    id INT,</a:t>
            </a:r>
          </a:p>
          <a:p>
            <a:r>
              <a:rPr lang="en-IN" b="1" dirty="0"/>
              <a:t>    city VARCHAR(255),</a:t>
            </a:r>
          </a:p>
          <a:p>
            <a:r>
              <a:rPr lang="en-IN" b="1" dirty="0"/>
              <a:t>    date </a:t>
            </a:r>
            <a:r>
              <a:rPr lang="en-IN" b="1" dirty="0" err="1"/>
              <a:t>DATE</a:t>
            </a:r>
            <a:r>
              <a:rPr lang="en-IN" b="1" dirty="0"/>
              <a:t>,</a:t>
            </a:r>
          </a:p>
          <a:p>
            <a:r>
              <a:rPr lang="en-IN" b="1" dirty="0"/>
              <a:t>    </a:t>
            </a:r>
            <a:r>
              <a:rPr lang="en-IN" b="1" dirty="0" err="1"/>
              <a:t>player_of_match</a:t>
            </a:r>
            <a:r>
              <a:rPr lang="en-IN" b="1" dirty="0"/>
              <a:t> VARCHAR(255),</a:t>
            </a:r>
          </a:p>
          <a:p>
            <a:r>
              <a:rPr lang="en-IN" b="1" dirty="0"/>
              <a:t>    venue VARCHAR(255),</a:t>
            </a:r>
          </a:p>
          <a:p>
            <a:r>
              <a:rPr lang="en-IN" b="1" dirty="0"/>
              <a:t>    </a:t>
            </a:r>
            <a:r>
              <a:rPr lang="en-IN" b="1" dirty="0" err="1"/>
              <a:t>neutral_venue</a:t>
            </a:r>
            <a:r>
              <a:rPr lang="en-IN" b="1" dirty="0"/>
              <a:t> INT,</a:t>
            </a:r>
          </a:p>
          <a:p>
            <a:r>
              <a:rPr lang="en-IN" b="1" dirty="0"/>
              <a:t>    team1 VARCHAR(255),</a:t>
            </a:r>
          </a:p>
          <a:p>
            <a:r>
              <a:rPr lang="en-IN" b="1" dirty="0"/>
              <a:t>    team2 VARCHAR(255),</a:t>
            </a:r>
          </a:p>
          <a:p>
            <a:r>
              <a:rPr lang="en-IN" b="1" dirty="0"/>
              <a:t>    </a:t>
            </a:r>
            <a:r>
              <a:rPr lang="en-IN" b="1" dirty="0" err="1"/>
              <a:t>toss_winner</a:t>
            </a:r>
            <a:r>
              <a:rPr lang="en-IN" b="1" dirty="0"/>
              <a:t> VARCHAR(255),</a:t>
            </a:r>
          </a:p>
          <a:p>
            <a:r>
              <a:rPr lang="en-IN" b="1" dirty="0"/>
              <a:t>    </a:t>
            </a:r>
            <a:r>
              <a:rPr lang="en-IN" b="1" dirty="0" err="1"/>
              <a:t>toss_decision</a:t>
            </a:r>
            <a:r>
              <a:rPr lang="en-IN" b="1" dirty="0"/>
              <a:t> VARCHAR(255),</a:t>
            </a:r>
          </a:p>
          <a:p>
            <a:r>
              <a:rPr lang="en-IN" b="1" dirty="0"/>
              <a:t>    winner VARCHAR(255),</a:t>
            </a:r>
          </a:p>
          <a:p>
            <a:r>
              <a:rPr lang="en-IN" b="1" dirty="0"/>
              <a:t>    result VARCHAR(255),</a:t>
            </a:r>
          </a:p>
          <a:p>
            <a:r>
              <a:rPr lang="en-IN" b="1" dirty="0"/>
              <a:t>    </a:t>
            </a:r>
            <a:r>
              <a:rPr lang="en-IN" b="1" dirty="0" err="1"/>
              <a:t>result_margin</a:t>
            </a:r>
            <a:r>
              <a:rPr lang="en-IN" b="1" dirty="0"/>
              <a:t> VARCHAR(255),</a:t>
            </a:r>
          </a:p>
          <a:p>
            <a:r>
              <a:rPr lang="en-IN" b="1" dirty="0"/>
              <a:t>    eliminator VARCHAR(255),</a:t>
            </a:r>
          </a:p>
          <a:p>
            <a:r>
              <a:rPr lang="en-IN" b="1" dirty="0"/>
              <a:t>    method VARCHAR(255),</a:t>
            </a:r>
          </a:p>
          <a:p>
            <a:r>
              <a:rPr lang="en-IN" b="1" dirty="0"/>
              <a:t>    umpire1 VARCHAR(255),</a:t>
            </a:r>
          </a:p>
          <a:p>
            <a:r>
              <a:rPr lang="en-IN" b="1" dirty="0"/>
              <a:t>    umpire2 VARCHAR(255)</a:t>
            </a:r>
          </a:p>
          <a:p>
            <a:r>
              <a:rPr lang="en-IN" b="1" dirty="0"/>
              <a:t>);</a:t>
            </a:r>
            <a:endParaRPr lang="en-IN" dirty="0"/>
          </a:p>
        </p:txBody>
      </p:sp>
    </p:spTree>
    <p:extLst>
      <p:ext uri="{BB962C8B-B14F-4D97-AF65-F5344CB8AC3E}">
        <p14:creationId xmlns:p14="http://schemas.microsoft.com/office/powerpoint/2010/main" val="224381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a:xfrm>
            <a:off x="913795" y="625965"/>
            <a:ext cx="10353762" cy="970450"/>
          </a:xfrm>
        </p:spPr>
        <p:txBody>
          <a:bodyPr>
            <a:normAutofit fontScale="90000"/>
          </a:bodyPr>
          <a:lstStyle/>
          <a:p>
            <a:r>
              <a:rPr lang="en-US" dirty="0"/>
              <a:t>Q-2</a:t>
            </a:r>
            <a:br>
              <a:rPr lang="en-US" sz="3600" dirty="0">
                <a:solidFill>
                  <a:schemeClr val="tx1"/>
                </a:solidFill>
              </a:rPr>
            </a:br>
            <a:r>
              <a:rPr lang="en-US" sz="1800" b="0" i="0" dirty="0">
                <a:solidFill>
                  <a:schemeClr val="tx1"/>
                </a:solidFill>
                <a:effectLst/>
                <a:latin typeface="Inter var experimental"/>
              </a:rPr>
              <a:t>Create table </a:t>
            </a:r>
            <a:r>
              <a:rPr lang="en-US" sz="1800" b="0" i="1" dirty="0">
                <a:solidFill>
                  <a:schemeClr val="tx1"/>
                </a:solidFill>
                <a:effectLst/>
                <a:latin typeface="Inter var experimental"/>
              </a:rPr>
              <a:t>deliveries_v02 </a:t>
            </a:r>
            <a:r>
              <a:rPr lang="en-US" sz="1800" b="0" i="0" dirty="0">
                <a:solidFill>
                  <a:schemeClr val="tx1"/>
                </a:solidFill>
                <a:effectLst/>
                <a:latin typeface="Inter var experimental"/>
              </a:rPr>
              <a:t>with all the columns of the table ‘</a:t>
            </a:r>
            <a:r>
              <a:rPr lang="en-US" sz="1800" b="0" i="1" dirty="0">
                <a:solidFill>
                  <a:schemeClr val="tx1"/>
                </a:solidFill>
                <a:effectLst/>
                <a:latin typeface="Inter var experimental"/>
              </a:rPr>
              <a:t>deliveries’ </a:t>
            </a:r>
            <a:r>
              <a:rPr lang="en-US" sz="1800" b="0" i="0" dirty="0">
                <a:solidFill>
                  <a:schemeClr val="tx1"/>
                </a:solidFill>
                <a:effectLst/>
                <a:latin typeface="Inter var experimental"/>
              </a:rPr>
              <a:t>and an additional column </a:t>
            </a:r>
            <a:r>
              <a:rPr lang="en-US" sz="1800" b="0" i="1" dirty="0" err="1">
                <a:solidFill>
                  <a:schemeClr val="tx1"/>
                </a:solidFill>
                <a:effectLst/>
                <a:latin typeface="Inter var experimental"/>
              </a:rPr>
              <a:t>ball_result</a:t>
            </a:r>
            <a:r>
              <a:rPr lang="en-US" sz="1800" b="0" i="1" dirty="0">
                <a:solidFill>
                  <a:schemeClr val="tx1"/>
                </a:solidFill>
                <a:effectLst/>
                <a:latin typeface="Inter var experimental"/>
              </a:rPr>
              <a:t> </a:t>
            </a:r>
            <a:r>
              <a:rPr lang="en-US" sz="1800" b="0" i="0" dirty="0">
                <a:solidFill>
                  <a:schemeClr val="tx1"/>
                </a:solidFill>
                <a:effectLst/>
                <a:latin typeface="Inter var experimental"/>
              </a:rPr>
              <a:t>containing values </a:t>
            </a:r>
            <a:r>
              <a:rPr lang="en-US" sz="1800" b="0" i="1" dirty="0">
                <a:solidFill>
                  <a:schemeClr val="tx1"/>
                </a:solidFill>
                <a:effectLst/>
                <a:latin typeface="Inter var experimental"/>
              </a:rPr>
              <a:t>boundary</a:t>
            </a:r>
            <a:r>
              <a:rPr lang="en-US" sz="1800" b="0" i="0" dirty="0">
                <a:solidFill>
                  <a:schemeClr val="tx1"/>
                </a:solidFill>
                <a:effectLst/>
                <a:latin typeface="Inter var experimental"/>
              </a:rPr>
              <a:t>, </a:t>
            </a:r>
            <a:r>
              <a:rPr lang="en-US" sz="1800" b="0" i="1" dirty="0">
                <a:solidFill>
                  <a:schemeClr val="tx1"/>
                </a:solidFill>
                <a:effectLst/>
                <a:latin typeface="Inter var experimental"/>
              </a:rPr>
              <a:t>dot </a:t>
            </a:r>
            <a:r>
              <a:rPr lang="en-US" sz="1800" b="0" i="0" dirty="0">
                <a:solidFill>
                  <a:schemeClr val="tx1"/>
                </a:solidFill>
                <a:effectLst/>
                <a:latin typeface="Inter var experimental"/>
              </a:rPr>
              <a:t>or </a:t>
            </a:r>
            <a:r>
              <a:rPr lang="en-US" sz="1800" b="0" i="1" dirty="0">
                <a:solidFill>
                  <a:schemeClr val="tx1"/>
                </a:solidFill>
                <a:effectLst/>
                <a:latin typeface="Inter var experimental"/>
              </a:rPr>
              <a:t>other </a:t>
            </a:r>
            <a:r>
              <a:rPr lang="en-US" sz="1800" b="0" i="0" dirty="0">
                <a:solidFill>
                  <a:schemeClr val="tx1"/>
                </a:solidFill>
                <a:effectLst/>
                <a:latin typeface="Inter var experimental"/>
              </a:rPr>
              <a:t>depending on the </a:t>
            </a:r>
            <a:r>
              <a:rPr lang="en-US" sz="1800" b="0" i="1" dirty="0" err="1">
                <a:solidFill>
                  <a:schemeClr val="tx1"/>
                </a:solidFill>
                <a:effectLst/>
                <a:latin typeface="Inter var experimental"/>
              </a:rPr>
              <a:t>total_run</a:t>
            </a:r>
            <a:r>
              <a:rPr lang="en-US" sz="1800" b="0" i="1" dirty="0">
                <a:solidFill>
                  <a:schemeClr val="tx1"/>
                </a:solidFill>
                <a:effectLst/>
                <a:latin typeface="Inter var experimental"/>
              </a:rPr>
              <a:t> </a:t>
            </a:r>
            <a:r>
              <a:rPr lang="en-US" sz="1800" b="0" i="0" dirty="0">
                <a:solidFill>
                  <a:schemeClr val="tx1"/>
                </a:solidFill>
                <a:effectLst/>
                <a:latin typeface="Inter var experimental"/>
              </a:rPr>
              <a:t>(boundary for &gt;= 4, dot for 0 and other for any other number)</a:t>
            </a:r>
            <a:endParaRPr lang="en-IN"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ln>
            <a:solidFill>
              <a:schemeClr val="accent1"/>
            </a:solidFill>
          </a:ln>
        </p:spPr>
        <p:txBody>
          <a:bodyPr>
            <a:normAutofit/>
          </a:bodyPr>
          <a:lstStyle/>
          <a:p>
            <a:r>
              <a:rPr lang="en-US" dirty="0"/>
              <a:t>USED QUERY—</a:t>
            </a:r>
          </a:p>
          <a:p>
            <a:endParaRPr lang="en-US" dirty="0"/>
          </a:p>
          <a:p>
            <a:pPr marL="36900" indent="0">
              <a:buNone/>
            </a:pPr>
            <a:r>
              <a:rPr lang="en-US" sz="1600" dirty="0">
                <a:solidFill>
                  <a:schemeClr val="tx1"/>
                </a:solidFill>
              </a:rPr>
              <a:t>CREATE TABLE deliveries_v02 AS</a:t>
            </a:r>
          </a:p>
          <a:p>
            <a:pPr marL="36900" indent="0">
              <a:buNone/>
            </a:pPr>
            <a:r>
              <a:rPr lang="en-US" sz="1600" dirty="0">
                <a:solidFill>
                  <a:schemeClr val="tx1"/>
                </a:solidFill>
              </a:rPr>
              <a:t>SELECT *, </a:t>
            </a:r>
          </a:p>
          <a:p>
            <a:pPr marL="36900" indent="0">
              <a:buNone/>
            </a:pPr>
            <a:r>
              <a:rPr lang="en-US" sz="1600" dirty="0">
                <a:solidFill>
                  <a:schemeClr val="tx1"/>
                </a:solidFill>
              </a:rPr>
              <a:t>       CASE </a:t>
            </a:r>
          </a:p>
          <a:p>
            <a:pPr marL="36900" indent="0">
              <a:buNone/>
            </a:pPr>
            <a:r>
              <a:rPr lang="en-US" sz="1600" dirty="0">
                <a:solidFill>
                  <a:schemeClr val="tx1"/>
                </a:solidFill>
              </a:rPr>
              <a:t>           WHEN </a:t>
            </a:r>
            <a:r>
              <a:rPr lang="en-US" sz="1600" dirty="0" err="1">
                <a:solidFill>
                  <a:schemeClr val="tx1"/>
                </a:solidFill>
              </a:rPr>
              <a:t>total_runs</a:t>
            </a:r>
            <a:r>
              <a:rPr lang="en-US" sz="1600" dirty="0">
                <a:solidFill>
                  <a:schemeClr val="tx1"/>
                </a:solidFill>
              </a:rPr>
              <a:t> &gt;= 4 THEN 'boundary'</a:t>
            </a:r>
          </a:p>
          <a:p>
            <a:pPr marL="36900" indent="0">
              <a:buNone/>
            </a:pPr>
            <a:r>
              <a:rPr lang="en-US" sz="1600" dirty="0">
                <a:solidFill>
                  <a:schemeClr val="tx1"/>
                </a:solidFill>
              </a:rPr>
              <a:t>           WHEN </a:t>
            </a:r>
            <a:r>
              <a:rPr lang="en-US" sz="1600" dirty="0" err="1">
                <a:solidFill>
                  <a:schemeClr val="tx1"/>
                </a:solidFill>
              </a:rPr>
              <a:t>total_runs</a:t>
            </a:r>
            <a:r>
              <a:rPr lang="en-US" sz="1600" dirty="0">
                <a:solidFill>
                  <a:schemeClr val="tx1"/>
                </a:solidFill>
              </a:rPr>
              <a:t> = 0 THEN 'dot'</a:t>
            </a:r>
          </a:p>
          <a:p>
            <a:pPr marL="36900" indent="0">
              <a:buNone/>
            </a:pPr>
            <a:r>
              <a:rPr lang="en-US" sz="1600" dirty="0">
                <a:solidFill>
                  <a:schemeClr val="tx1"/>
                </a:solidFill>
              </a:rPr>
              <a:t>           ELSE 'other'</a:t>
            </a:r>
          </a:p>
          <a:p>
            <a:pPr marL="36900" indent="0">
              <a:buNone/>
            </a:pPr>
            <a:r>
              <a:rPr lang="en-US" sz="1600" dirty="0">
                <a:solidFill>
                  <a:schemeClr val="tx1"/>
                </a:solidFill>
              </a:rPr>
              <a:t>       END AS </a:t>
            </a:r>
            <a:r>
              <a:rPr lang="en-US" sz="1600" dirty="0" err="1">
                <a:solidFill>
                  <a:schemeClr val="tx1"/>
                </a:solidFill>
              </a:rPr>
              <a:t>ball_result</a:t>
            </a:r>
            <a:endParaRPr lang="en-US" sz="1600" dirty="0">
              <a:solidFill>
                <a:schemeClr val="tx1"/>
              </a:solidFill>
            </a:endParaRPr>
          </a:p>
          <a:p>
            <a:pPr marL="36900" indent="0">
              <a:buNone/>
            </a:pPr>
            <a:r>
              <a:rPr lang="en-US" sz="1600" dirty="0">
                <a:solidFill>
                  <a:schemeClr val="tx1"/>
                </a:solidFill>
              </a:rPr>
              <a:t>FROM deliveries;</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ln>
            <a:solidFill>
              <a:schemeClr val="accent1"/>
            </a:solidFill>
          </a:ln>
        </p:spPr>
        <p:txBody>
          <a:bodyPr>
            <a:normAutofit/>
          </a:bodyPr>
          <a:lstStyle/>
          <a:p>
            <a:r>
              <a:rPr lang="en-US" dirty="0"/>
              <a:t>Note-</a:t>
            </a:r>
          </a:p>
          <a:p>
            <a:pPr marL="36900" indent="0">
              <a:buNone/>
            </a:pPr>
            <a:r>
              <a:rPr lang="en-US" dirty="0"/>
              <a:t>As the table is too big I have just shared the </a:t>
            </a:r>
            <a:r>
              <a:rPr lang="en-IN" dirty="0"/>
              <a:t>create table query for </a:t>
            </a:r>
            <a:r>
              <a:rPr lang="en-US" dirty="0"/>
              <a:t>deliveries_v02</a:t>
            </a:r>
            <a:r>
              <a:rPr lang="en-IN" dirty="0"/>
              <a:t> .</a:t>
            </a:r>
          </a:p>
          <a:p>
            <a:pPr marL="36900" indent="0">
              <a:buNone/>
            </a:pPr>
            <a:endParaRPr lang="en-IN" dirty="0"/>
          </a:p>
          <a:p>
            <a:pPr marL="36900" indent="0">
              <a:buNone/>
            </a:pPr>
            <a:r>
              <a:rPr lang="en-IN" dirty="0"/>
              <a:t>Check with select Query—</a:t>
            </a:r>
          </a:p>
          <a:p>
            <a:pPr marL="36900" indent="0">
              <a:buNone/>
            </a:pPr>
            <a:r>
              <a:rPr lang="en-US" dirty="0"/>
              <a:t>select * from deliveries_v02;</a:t>
            </a:r>
          </a:p>
        </p:txBody>
      </p:sp>
    </p:spTree>
    <p:extLst>
      <p:ext uri="{BB962C8B-B14F-4D97-AF65-F5344CB8AC3E}">
        <p14:creationId xmlns:p14="http://schemas.microsoft.com/office/powerpoint/2010/main" val="365161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p:txBody>
          <a:bodyPr>
            <a:noAutofit/>
          </a:bodyPr>
          <a:lstStyle/>
          <a:p>
            <a:r>
              <a:rPr lang="en-US" sz="2000" dirty="0">
                <a:solidFill>
                  <a:schemeClr val="tx1"/>
                </a:solidFill>
              </a:rPr>
              <a:t>Q-3</a:t>
            </a:r>
            <a:br>
              <a:rPr lang="en-US" sz="2000" dirty="0">
                <a:solidFill>
                  <a:schemeClr val="tx1"/>
                </a:solidFill>
              </a:rPr>
            </a:br>
            <a:r>
              <a:rPr lang="en-US" sz="2000" b="0" i="0" dirty="0">
                <a:solidFill>
                  <a:schemeClr val="tx1"/>
                </a:solidFill>
                <a:effectLst/>
                <a:latin typeface="Inter var experimental"/>
              </a:rPr>
              <a:t>Write a query to fetch the total number of boundaries and dot balls from the </a:t>
            </a:r>
            <a:r>
              <a:rPr lang="en-US" sz="2000" b="0" i="1" dirty="0">
                <a:solidFill>
                  <a:schemeClr val="tx1"/>
                </a:solidFill>
                <a:effectLst/>
                <a:latin typeface="Inter var experimental"/>
              </a:rPr>
              <a:t>deliveries_v02 </a:t>
            </a:r>
            <a:r>
              <a:rPr lang="en-US" sz="2000" b="0" i="0" dirty="0">
                <a:solidFill>
                  <a:schemeClr val="tx1"/>
                </a:solidFill>
                <a:effectLst/>
                <a:latin typeface="Inter var experimental"/>
              </a:rPr>
              <a:t>table.</a:t>
            </a:r>
            <a:br>
              <a:rPr lang="en-US" sz="2000" b="0" i="0" dirty="0">
                <a:solidFill>
                  <a:schemeClr val="tx1"/>
                </a:solidFill>
                <a:effectLst/>
                <a:latin typeface="Inter var experimental"/>
              </a:rPr>
            </a:br>
            <a:br>
              <a:rPr lang="en-US" sz="2000" dirty="0">
                <a:solidFill>
                  <a:schemeClr val="tx1"/>
                </a:solidFil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ln>
            <a:solidFill>
              <a:schemeClr val="accent1"/>
            </a:solidFill>
          </a:ln>
        </p:spPr>
        <p:txBody>
          <a:bodyPr>
            <a:normAutofit/>
          </a:bodyPr>
          <a:lstStyle/>
          <a:p>
            <a:r>
              <a:rPr lang="en-US" dirty="0"/>
              <a:t>USED QUERY—</a:t>
            </a:r>
          </a:p>
          <a:p>
            <a:pPr marL="36900" indent="0">
              <a:buNone/>
            </a:pPr>
            <a:endParaRPr lang="en-US" dirty="0"/>
          </a:p>
          <a:p>
            <a:pPr marL="36900" indent="0">
              <a:buNone/>
            </a:pPr>
            <a:r>
              <a:rPr lang="en-US" dirty="0"/>
              <a:t>SELECT</a:t>
            </a:r>
          </a:p>
          <a:p>
            <a:pPr marL="36900" indent="0">
              <a:buNone/>
            </a:pPr>
            <a:r>
              <a:rPr lang="en-US" dirty="0"/>
              <a:t>  </a:t>
            </a:r>
            <a:r>
              <a:rPr lang="en-US" dirty="0" err="1"/>
              <a:t>ball_result</a:t>
            </a:r>
            <a:r>
              <a:rPr lang="en-US" dirty="0"/>
              <a:t>,</a:t>
            </a:r>
          </a:p>
          <a:p>
            <a:pPr marL="36900" indent="0">
              <a:buNone/>
            </a:pPr>
            <a:r>
              <a:rPr lang="en-US" dirty="0"/>
              <a:t>  COUNT(*) AS </a:t>
            </a:r>
            <a:r>
              <a:rPr lang="en-US" dirty="0" err="1"/>
              <a:t>total_count</a:t>
            </a:r>
            <a:endParaRPr lang="en-US" dirty="0"/>
          </a:p>
          <a:p>
            <a:pPr marL="36900" indent="0">
              <a:buNone/>
            </a:pPr>
            <a:r>
              <a:rPr lang="en-US" dirty="0"/>
              <a:t>FROM</a:t>
            </a:r>
          </a:p>
          <a:p>
            <a:pPr marL="36900" indent="0">
              <a:buNone/>
            </a:pPr>
            <a:r>
              <a:rPr lang="en-US" dirty="0"/>
              <a:t>  deliveries_v02</a:t>
            </a:r>
          </a:p>
          <a:p>
            <a:pPr marL="36900" indent="0">
              <a:buNone/>
            </a:pPr>
            <a:r>
              <a:rPr lang="en-US" dirty="0"/>
              <a:t>GROUP BY</a:t>
            </a:r>
          </a:p>
          <a:p>
            <a:pPr marL="36900" indent="0">
              <a:buNone/>
            </a:pPr>
            <a:r>
              <a:rPr lang="en-US" dirty="0"/>
              <a:t>  </a:t>
            </a:r>
            <a:r>
              <a:rPr lang="en-US" dirty="0" err="1"/>
              <a:t>ball_result</a:t>
            </a:r>
            <a:r>
              <a:rPr lang="en-US" dirty="0"/>
              <a:t>;</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ln>
            <a:solidFill>
              <a:schemeClr val="accent1"/>
            </a:solidFill>
          </a:ln>
        </p:spPr>
        <p:txBody>
          <a:bodyPr>
            <a:normAutofit/>
          </a:bodyPr>
          <a:lstStyle/>
          <a:p>
            <a:r>
              <a:rPr lang="en-US" dirty="0"/>
              <a:t>OUTPUT—</a:t>
            </a:r>
          </a:p>
          <a:p>
            <a:pPr marL="3690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3F9BBDD3-2537-83D6-9BB0-C42C6AC99CBB}"/>
              </a:ext>
            </a:extLst>
          </p:cNvPr>
          <p:cNvPicPr>
            <a:picLocks noChangeAspect="1"/>
          </p:cNvPicPr>
          <p:nvPr/>
        </p:nvPicPr>
        <p:blipFill>
          <a:blip r:embed="rId2"/>
          <a:stretch>
            <a:fillRect/>
          </a:stretch>
        </p:blipFill>
        <p:spPr>
          <a:xfrm>
            <a:off x="7146524" y="2557760"/>
            <a:ext cx="3213717" cy="2440368"/>
          </a:xfrm>
          <a:prstGeom prst="rect">
            <a:avLst/>
          </a:prstGeom>
        </p:spPr>
      </p:pic>
    </p:spTree>
    <p:extLst>
      <p:ext uri="{BB962C8B-B14F-4D97-AF65-F5344CB8AC3E}">
        <p14:creationId xmlns:p14="http://schemas.microsoft.com/office/powerpoint/2010/main" val="64513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5D97-6408-CED1-D034-76D1DC8F8E9F}"/>
              </a:ext>
            </a:extLst>
          </p:cNvPr>
          <p:cNvSpPr>
            <a:spLocks noGrp="1"/>
          </p:cNvSpPr>
          <p:nvPr>
            <p:ph type="title"/>
          </p:nvPr>
        </p:nvSpPr>
        <p:spPr/>
        <p:txBody>
          <a:bodyPr>
            <a:noAutofit/>
          </a:bodyPr>
          <a:lstStyle/>
          <a:p>
            <a:r>
              <a:rPr lang="en-US" sz="2400" dirty="0"/>
              <a:t>Q-3</a:t>
            </a:r>
            <a:br>
              <a:rPr lang="en-US" sz="2400" dirty="0"/>
            </a:br>
            <a:r>
              <a:rPr lang="en-US" sz="2400" b="0" i="0" dirty="0">
                <a:solidFill>
                  <a:schemeClr val="tx1"/>
                </a:solidFill>
                <a:effectLst/>
                <a:latin typeface="Inter var experimental"/>
              </a:rPr>
              <a:t>Write a query to fetch the total number of boundaries and dot balls from the </a:t>
            </a:r>
            <a:r>
              <a:rPr lang="en-US" sz="2400" b="0" i="1" dirty="0">
                <a:solidFill>
                  <a:schemeClr val="tx1"/>
                </a:solidFill>
                <a:effectLst/>
                <a:latin typeface="Inter var experimental"/>
              </a:rPr>
              <a:t>deliveries_v02 </a:t>
            </a:r>
            <a:r>
              <a:rPr lang="en-US" sz="2400" b="0" i="0" dirty="0">
                <a:solidFill>
                  <a:schemeClr val="tx1"/>
                </a:solidFill>
                <a:effectLst/>
                <a:latin typeface="Inter var experimental"/>
              </a:rPr>
              <a:t>table.</a:t>
            </a:r>
            <a:br>
              <a:rPr lang="en-US" sz="2400" b="0" i="0" dirty="0">
                <a:solidFill>
                  <a:schemeClr val="tx1"/>
                </a:solidFill>
                <a:effectLst/>
                <a:latin typeface="Inter var experimental"/>
              </a:rPr>
            </a:br>
            <a:br>
              <a:rPr lang="en-US" sz="2400" dirty="0"/>
            </a:br>
            <a:endParaRPr lang="en-IN" sz="2400" dirty="0"/>
          </a:p>
        </p:txBody>
      </p:sp>
      <p:graphicFrame>
        <p:nvGraphicFramePr>
          <p:cNvPr id="3" name="Chart 2">
            <a:extLst>
              <a:ext uri="{FF2B5EF4-FFF2-40B4-BE49-F238E27FC236}">
                <a16:creationId xmlns:a16="http://schemas.microsoft.com/office/drawing/2014/main" id="{62E8F277-AE44-2959-8439-66DBF9EA69E9}"/>
              </a:ext>
            </a:extLst>
          </p:cNvPr>
          <p:cNvGraphicFramePr>
            <a:graphicFrameLocks/>
          </p:cNvGraphicFramePr>
          <p:nvPr>
            <p:extLst>
              <p:ext uri="{D42A27DB-BD31-4B8C-83A1-F6EECF244321}">
                <p14:modId xmlns:p14="http://schemas.microsoft.com/office/powerpoint/2010/main" val="4021816521"/>
              </p:ext>
            </p:extLst>
          </p:nvPr>
        </p:nvGraphicFramePr>
        <p:xfrm>
          <a:off x="1953088" y="1818444"/>
          <a:ext cx="7803471" cy="4429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4691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p:txBody>
          <a:bodyPr>
            <a:noAutofit/>
          </a:bodyPr>
          <a:lstStyle/>
          <a:p>
            <a:r>
              <a:rPr lang="en-US" sz="2000" dirty="0">
                <a:solidFill>
                  <a:schemeClr val="tx1"/>
                </a:solidFill>
              </a:rPr>
              <a:t>Q-4</a:t>
            </a:r>
            <a:br>
              <a:rPr lang="en-US" sz="3200" dirty="0">
                <a:solidFill>
                  <a:schemeClr val="tx1"/>
                </a:solidFill>
              </a:rPr>
            </a:br>
            <a:r>
              <a:rPr lang="en-US" sz="1400" b="0" i="0" dirty="0">
                <a:solidFill>
                  <a:schemeClr val="tx1"/>
                </a:solidFill>
                <a:effectLst/>
                <a:latin typeface="Inter var experimental"/>
              </a:rPr>
              <a:t>Write a query to fetch the total number of boundaries scored by each team from the </a:t>
            </a:r>
            <a:r>
              <a:rPr lang="en-US" sz="1400" b="0" i="1" dirty="0">
                <a:solidFill>
                  <a:schemeClr val="tx1"/>
                </a:solidFill>
                <a:effectLst/>
                <a:latin typeface="Inter var experimental"/>
              </a:rPr>
              <a:t>deliveries_v02 </a:t>
            </a:r>
            <a:r>
              <a:rPr lang="en-US" sz="1400" b="0" i="0" dirty="0">
                <a:solidFill>
                  <a:schemeClr val="tx1"/>
                </a:solidFill>
                <a:effectLst/>
                <a:latin typeface="Inter var experimental"/>
              </a:rPr>
              <a:t>table and order it in descending order of the number of boundaries scored.</a:t>
            </a: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fontScale="92500" lnSpcReduction="10000"/>
          </a:bodyPr>
          <a:lstStyle/>
          <a:p>
            <a:r>
              <a:rPr lang="en-US" dirty="0"/>
              <a:t>USED QUERY—</a:t>
            </a:r>
          </a:p>
          <a:p>
            <a:pPr marL="36900" indent="0">
              <a:buNone/>
            </a:pPr>
            <a:r>
              <a:rPr lang="en-US" sz="1900" dirty="0"/>
              <a:t>SELECT</a:t>
            </a:r>
          </a:p>
          <a:p>
            <a:pPr marL="36900" indent="0">
              <a:buNone/>
            </a:pPr>
            <a:r>
              <a:rPr lang="en-US" sz="1900" dirty="0"/>
              <a:t>  </a:t>
            </a:r>
            <a:r>
              <a:rPr lang="en-US" sz="1900" dirty="0" err="1"/>
              <a:t>batting_team</a:t>
            </a:r>
            <a:r>
              <a:rPr lang="en-US" sz="1900" dirty="0"/>
              <a:t>,</a:t>
            </a:r>
          </a:p>
          <a:p>
            <a:pPr marL="36900" indent="0">
              <a:buNone/>
            </a:pPr>
            <a:r>
              <a:rPr lang="en-US" sz="1900" dirty="0"/>
              <a:t>  COUNT(*) AS </a:t>
            </a:r>
            <a:r>
              <a:rPr lang="en-US" sz="1900" dirty="0" err="1"/>
              <a:t>total_boundaries</a:t>
            </a:r>
            <a:endParaRPr lang="en-US" sz="1900" dirty="0"/>
          </a:p>
          <a:p>
            <a:pPr marL="36900" indent="0">
              <a:buNone/>
            </a:pPr>
            <a:r>
              <a:rPr lang="en-US" sz="1900" dirty="0"/>
              <a:t>FROM</a:t>
            </a:r>
          </a:p>
          <a:p>
            <a:pPr marL="36900" indent="0">
              <a:buNone/>
            </a:pPr>
            <a:r>
              <a:rPr lang="en-US" sz="1900" dirty="0"/>
              <a:t>  deliveries_v02</a:t>
            </a:r>
          </a:p>
          <a:p>
            <a:pPr marL="36900" indent="0">
              <a:buNone/>
            </a:pPr>
            <a:r>
              <a:rPr lang="en-US" sz="1900" dirty="0"/>
              <a:t>WHERE</a:t>
            </a:r>
          </a:p>
          <a:p>
            <a:pPr marL="36900" indent="0">
              <a:buNone/>
            </a:pPr>
            <a:r>
              <a:rPr lang="en-US" sz="1900" dirty="0"/>
              <a:t>  </a:t>
            </a:r>
            <a:r>
              <a:rPr lang="en-US" sz="1900" dirty="0" err="1"/>
              <a:t>ball_result</a:t>
            </a:r>
            <a:r>
              <a:rPr lang="en-US" sz="1900" dirty="0"/>
              <a:t> = 'boundary'</a:t>
            </a:r>
          </a:p>
          <a:p>
            <a:pPr marL="36900" indent="0">
              <a:buNone/>
            </a:pPr>
            <a:r>
              <a:rPr lang="en-US" sz="1900" dirty="0"/>
              <a:t>GROUP BY</a:t>
            </a:r>
          </a:p>
          <a:p>
            <a:pPr marL="36900" indent="0">
              <a:buNone/>
            </a:pPr>
            <a:r>
              <a:rPr lang="en-US" sz="1900" dirty="0"/>
              <a:t>  </a:t>
            </a:r>
            <a:r>
              <a:rPr lang="en-US" sz="1900" dirty="0" err="1"/>
              <a:t>batting_team</a:t>
            </a:r>
            <a:endParaRPr lang="en-US" sz="1900" dirty="0"/>
          </a:p>
          <a:p>
            <a:pPr marL="36900" indent="0">
              <a:buNone/>
            </a:pPr>
            <a:r>
              <a:rPr lang="en-US" sz="1900" dirty="0"/>
              <a:t>ORDER BY</a:t>
            </a:r>
          </a:p>
          <a:p>
            <a:pPr marL="36900" indent="0">
              <a:buNone/>
            </a:pPr>
            <a:r>
              <a:rPr lang="en-US" sz="1900" dirty="0"/>
              <a:t>  </a:t>
            </a:r>
            <a:r>
              <a:rPr lang="en-US" sz="1900" dirty="0" err="1"/>
              <a:t>total_boundaries</a:t>
            </a:r>
            <a:r>
              <a:rPr lang="en-US" sz="1900" dirty="0"/>
              <a:t> DESC;</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9"/>
            <a:ext cx="5064665" cy="4515951"/>
          </a:xfrm>
          <a:ln>
            <a:solidFill>
              <a:schemeClr val="accent1"/>
            </a:solidFill>
          </a:ln>
        </p:spPr>
        <p:txBody>
          <a:bodyPr>
            <a:normAutofit fontScale="92500" lnSpcReduction="10000"/>
          </a:bodyPr>
          <a:lstStyle/>
          <a:p>
            <a:r>
              <a:rPr lang="en-US" dirty="0"/>
              <a:t>OUTPUT—</a:t>
            </a:r>
          </a:p>
          <a:p>
            <a:pPr marL="36900" indent="0">
              <a:buNone/>
            </a:pPr>
            <a:endParaRPr lang="en-US" dirty="0"/>
          </a:p>
          <a:p>
            <a:pPr marL="36900" indent="0">
              <a:buNone/>
            </a:pPr>
            <a:endParaRPr lang="en-US" dirty="0"/>
          </a:p>
        </p:txBody>
      </p:sp>
      <p:pic>
        <p:nvPicPr>
          <p:cNvPr id="7" name="Picture 6" descr="A screenshot of a table&#10;&#10;Description automatically generated">
            <a:extLst>
              <a:ext uri="{FF2B5EF4-FFF2-40B4-BE49-F238E27FC236}">
                <a16:creationId xmlns:a16="http://schemas.microsoft.com/office/drawing/2014/main" id="{B6C61445-245A-DD11-9798-7BECE0EB5D8A}"/>
              </a:ext>
            </a:extLst>
          </p:cNvPr>
          <p:cNvPicPr>
            <a:picLocks noChangeAspect="1"/>
          </p:cNvPicPr>
          <p:nvPr/>
        </p:nvPicPr>
        <p:blipFill>
          <a:blip r:embed="rId2"/>
          <a:stretch>
            <a:fillRect/>
          </a:stretch>
        </p:blipFill>
        <p:spPr>
          <a:xfrm>
            <a:off x="6862439" y="1995451"/>
            <a:ext cx="3888419" cy="4038950"/>
          </a:xfrm>
          <a:prstGeom prst="rect">
            <a:avLst/>
          </a:prstGeom>
        </p:spPr>
      </p:pic>
    </p:spTree>
    <p:extLst>
      <p:ext uri="{BB962C8B-B14F-4D97-AF65-F5344CB8AC3E}">
        <p14:creationId xmlns:p14="http://schemas.microsoft.com/office/powerpoint/2010/main" val="1689702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F8F7-10C5-EB93-8923-A4C33B82E8EF}"/>
              </a:ext>
            </a:extLst>
          </p:cNvPr>
          <p:cNvSpPr>
            <a:spLocks noGrp="1"/>
          </p:cNvSpPr>
          <p:nvPr>
            <p:ph type="title"/>
          </p:nvPr>
        </p:nvSpPr>
        <p:spPr/>
        <p:txBody>
          <a:bodyPr>
            <a:noAutofit/>
          </a:bodyPr>
          <a:lstStyle/>
          <a:p>
            <a:r>
              <a:rPr lang="en-US" sz="3200" dirty="0">
                <a:solidFill>
                  <a:schemeClr val="tx1"/>
                </a:solidFill>
              </a:rPr>
              <a:t>Q-4</a:t>
            </a:r>
            <a:br>
              <a:rPr lang="en-US" dirty="0">
                <a:solidFill>
                  <a:schemeClr val="tx1"/>
                </a:solidFill>
              </a:rPr>
            </a:br>
            <a:r>
              <a:rPr lang="en-US" sz="1800" b="0" i="0" dirty="0">
                <a:solidFill>
                  <a:schemeClr val="tx1"/>
                </a:solidFill>
                <a:effectLst/>
                <a:latin typeface="Inter var experimental"/>
              </a:rPr>
              <a:t>Write a query to fetch the total number of boundaries scored by each team from the </a:t>
            </a:r>
            <a:r>
              <a:rPr lang="en-US" sz="1800" b="0" i="1" dirty="0">
                <a:solidFill>
                  <a:schemeClr val="tx1"/>
                </a:solidFill>
                <a:effectLst/>
                <a:latin typeface="Inter var experimental"/>
              </a:rPr>
              <a:t>deliveries_v02 </a:t>
            </a:r>
            <a:r>
              <a:rPr lang="en-US" sz="1800" b="0" i="0" dirty="0">
                <a:solidFill>
                  <a:schemeClr val="tx1"/>
                </a:solidFill>
                <a:effectLst/>
                <a:latin typeface="Inter var experimental"/>
              </a:rPr>
              <a:t>table and order it in descending order of the number of boundaries scored.</a:t>
            </a:r>
            <a:endParaRPr lang="en-IN" sz="1800" dirty="0"/>
          </a:p>
        </p:txBody>
      </p:sp>
      <mc:AlternateContent xmlns:mc="http://schemas.openxmlformats.org/markup-compatibility/2006" xmlns:cx2="http://schemas.microsoft.com/office/drawing/2015/10/21/chartex">
        <mc:Choice Requires="cx2">
          <p:graphicFrame>
            <p:nvGraphicFramePr>
              <p:cNvPr id="3" name="Chart 2">
                <a:extLst>
                  <a:ext uri="{FF2B5EF4-FFF2-40B4-BE49-F238E27FC236}">
                    <a16:creationId xmlns:a16="http://schemas.microsoft.com/office/drawing/2014/main" id="{52A97521-129E-7316-E3DA-2A71CB6CA350}"/>
                  </a:ext>
                </a:extLst>
              </p:cNvPr>
              <p:cNvGraphicFramePr/>
              <p:nvPr>
                <p:extLst>
                  <p:ext uri="{D42A27DB-BD31-4B8C-83A1-F6EECF244321}">
                    <p14:modId xmlns:p14="http://schemas.microsoft.com/office/powerpoint/2010/main" val="3293088612"/>
                  </p:ext>
                </p:extLst>
              </p:nvPr>
            </p:nvGraphicFramePr>
            <p:xfrm>
              <a:off x="1837678" y="1737360"/>
              <a:ext cx="8646850" cy="451104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52A97521-129E-7316-E3DA-2A71CB6CA350}"/>
                  </a:ext>
                </a:extLst>
              </p:cNvPr>
              <p:cNvPicPr>
                <a:picLocks noGrp="1" noRot="1" noChangeAspect="1" noMove="1" noResize="1" noEditPoints="1" noAdjustHandles="1" noChangeArrowheads="1" noChangeShapeType="1"/>
              </p:cNvPicPr>
              <p:nvPr/>
            </p:nvPicPr>
            <p:blipFill>
              <a:blip r:embed="rId3"/>
              <a:stretch>
                <a:fillRect/>
              </a:stretch>
            </p:blipFill>
            <p:spPr>
              <a:xfrm>
                <a:off x="1837678" y="1737360"/>
                <a:ext cx="8646850" cy="4511040"/>
              </a:xfrm>
              <a:prstGeom prst="rect">
                <a:avLst/>
              </a:prstGeom>
            </p:spPr>
          </p:pic>
        </mc:Fallback>
      </mc:AlternateContent>
    </p:spTree>
    <p:extLst>
      <p:ext uri="{BB962C8B-B14F-4D97-AF65-F5344CB8AC3E}">
        <p14:creationId xmlns:p14="http://schemas.microsoft.com/office/powerpoint/2010/main" val="987927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p:txBody>
          <a:bodyPr>
            <a:noAutofit/>
          </a:bodyPr>
          <a:lstStyle/>
          <a:p>
            <a:r>
              <a:rPr lang="en-US" sz="2000" dirty="0">
                <a:solidFill>
                  <a:schemeClr val="tx1"/>
                </a:solidFill>
              </a:rPr>
              <a:t>Q-5</a:t>
            </a:r>
            <a:br>
              <a:rPr lang="en-US" sz="6600" dirty="0">
                <a:solidFill>
                  <a:schemeClr val="tx1"/>
                </a:solidFill>
              </a:rPr>
            </a:br>
            <a:r>
              <a:rPr lang="en-US" sz="1600" b="0" i="0" dirty="0">
                <a:solidFill>
                  <a:schemeClr val="tx1"/>
                </a:solidFill>
                <a:effectLst/>
                <a:latin typeface="Inter var experimental"/>
              </a:rPr>
              <a:t>Write a query to fetch the total number of dot balls bowled by each team and order it in descending order of the total number of dot balls bowled.</a:t>
            </a:r>
            <a:br>
              <a:rPr lang="en-US" sz="16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fontScale="92500" lnSpcReduction="20000"/>
          </a:bodyPr>
          <a:lstStyle/>
          <a:p>
            <a:r>
              <a:rPr lang="en-US" dirty="0"/>
              <a:t>USED QUERY—</a:t>
            </a:r>
          </a:p>
          <a:p>
            <a:pPr marL="36900" indent="0">
              <a:buNone/>
            </a:pPr>
            <a:r>
              <a:rPr lang="en-US" dirty="0"/>
              <a:t>SELECT</a:t>
            </a:r>
          </a:p>
          <a:p>
            <a:pPr marL="36900" indent="0">
              <a:buNone/>
            </a:pPr>
            <a:r>
              <a:rPr lang="en-US" dirty="0"/>
              <a:t>  </a:t>
            </a:r>
            <a:r>
              <a:rPr lang="en-US" dirty="0" err="1"/>
              <a:t>bowling_team</a:t>
            </a:r>
            <a:r>
              <a:rPr lang="en-US" dirty="0"/>
              <a:t>,</a:t>
            </a:r>
          </a:p>
          <a:p>
            <a:pPr marL="36900" indent="0">
              <a:buNone/>
            </a:pPr>
            <a:r>
              <a:rPr lang="en-US" dirty="0"/>
              <a:t>  COUNT(*) AS </a:t>
            </a:r>
            <a:r>
              <a:rPr lang="en-US" dirty="0" err="1"/>
              <a:t>total_dot_balls</a:t>
            </a:r>
            <a:endParaRPr lang="en-US" dirty="0"/>
          </a:p>
          <a:p>
            <a:pPr marL="36900" indent="0">
              <a:buNone/>
            </a:pPr>
            <a:r>
              <a:rPr lang="en-US" dirty="0"/>
              <a:t>FROM</a:t>
            </a:r>
          </a:p>
          <a:p>
            <a:pPr marL="36900" indent="0">
              <a:buNone/>
            </a:pPr>
            <a:r>
              <a:rPr lang="en-US" dirty="0"/>
              <a:t>  deliveries_v02</a:t>
            </a:r>
          </a:p>
          <a:p>
            <a:pPr marL="36900" indent="0">
              <a:buNone/>
            </a:pPr>
            <a:r>
              <a:rPr lang="en-US" dirty="0"/>
              <a:t>WHERE</a:t>
            </a:r>
          </a:p>
          <a:p>
            <a:pPr marL="36900" indent="0">
              <a:buNone/>
            </a:pPr>
            <a:r>
              <a:rPr lang="en-US" dirty="0"/>
              <a:t>  </a:t>
            </a:r>
            <a:r>
              <a:rPr lang="en-US" dirty="0" err="1"/>
              <a:t>ball_result</a:t>
            </a:r>
            <a:r>
              <a:rPr lang="en-US" dirty="0"/>
              <a:t> = 'dot'</a:t>
            </a:r>
          </a:p>
          <a:p>
            <a:pPr marL="36900" indent="0">
              <a:buNone/>
            </a:pPr>
            <a:r>
              <a:rPr lang="en-US" dirty="0"/>
              <a:t>GROUP BY</a:t>
            </a:r>
          </a:p>
          <a:p>
            <a:pPr marL="36900" indent="0">
              <a:buNone/>
            </a:pPr>
            <a:r>
              <a:rPr lang="en-US" dirty="0"/>
              <a:t>  </a:t>
            </a:r>
            <a:r>
              <a:rPr lang="en-US" dirty="0" err="1"/>
              <a:t>bowling_team</a:t>
            </a:r>
            <a:endParaRPr lang="en-US" dirty="0"/>
          </a:p>
          <a:p>
            <a:pPr marL="36900" indent="0">
              <a:buNone/>
            </a:pPr>
            <a:r>
              <a:rPr lang="en-US" dirty="0"/>
              <a:t>ORDER BY</a:t>
            </a:r>
          </a:p>
          <a:p>
            <a:pPr marL="36900" indent="0">
              <a:buNone/>
            </a:pPr>
            <a:r>
              <a:rPr lang="en-US" dirty="0"/>
              <a:t>  </a:t>
            </a:r>
            <a:r>
              <a:rPr lang="en-US" dirty="0" err="1"/>
              <a:t>total_dot_balls</a:t>
            </a:r>
            <a:r>
              <a:rPr lang="en-US" dirty="0"/>
              <a:t> DESC;</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766006"/>
          </a:xfrm>
          <a:ln>
            <a:solidFill>
              <a:schemeClr val="accent1"/>
            </a:solidFill>
          </a:ln>
        </p:spPr>
        <p:txBody>
          <a:bodyPr>
            <a:normAutofit fontScale="92500" lnSpcReduction="20000"/>
          </a:bodyPr>
          <a:lstStyle/>
          <a:p>
            <a:r>
              <a:rPr lang="en-US" dirty="0"/>
              <a:t>OUTPUT—</a:t>
            </a:r>
          </a:p>
          <a:p>
            <a:pPr marL="36900" indent="0">
              <a:buNone/>
            </a:pPr>
            <a:endParaRPr lang="en-US" dirty="0"/>
          </a:p>
        </p:txBody>
      </p:sp>
      <p:pic>
        <p:nvPicPr>
          <p:cNvPr id="6" name="Picture 5" descr="A screenshot of a table&#10;&#10;Description automatically generated">
            <a:extLst>
              <a:ext uri="{FF2B5EF4-FFF2-40B4-BE49-F238E27FC236}">
                <a16:creationId xmlns:a16="http://schemas.microsoft.com/office/drawing/2014/main" id="{1634E889-FE80-4951-2DE6-C6461FBA5734}"/>
              </a:ext>
            </a:extLst>
          </p:cNvPr>
          <p:cNvPicPr>
            <a:picLocks noChangeAspect="1"/>
          </p:cNvPicPr>
          <p:nvPr/>
        </p:nvPicPr>
        <p:blipFill>
          <a:blip r:embed="rId2"/>
          <a:stretch>
            <a:fillRect/>
          </a:stretch>
        </p:blipFill>
        <p:spPr>
          <a:xfrm>
            <a:off x="6871317" y="2034159"/>
            <a:ext cx="3817398" cy="4366638"/>
          </a:xfrm>
          <a:prstGeom prst="rect">
            <a:avLst/>
          </a:prstGeom>
        </p:spPr>
      </p:pic>
    </p:spTree>
    <p:extLst>
      <p:ext uri="{BB962C8B-B14F-4D97-AF65-F5344CB8AC3E}">
        <p14:creationId xmlns:p14="http://schemas.microsoft.com/office/powerpoint/2010/main" val="286308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92B5-F7A0-9883-1F75-1B797F0F213E}"/>
              </a:ext>
            </a:extLst>
          </p:cNvPr>
          <p:cNvSpPr>
            <a:spLocks noGrp="1"/>
          </p:cNvSpPr>
          <p:nvPr>
            <p:ph type="title"/>
          </p:nvPr>
        </p:nvSpPr>
        <p:spPr/>
        <p:txBody>
          <a:bodyPr>
            <a:noAutofit/>
          </a:bodyPr>
          <a:lstStyle/>
          <a:p>
            <a:r>
              <a:rPr lang="en-US" sz="2800" dirty="0">
                <a:solidFill>
                  <a:schemeClr val="tx1"/>
                </a:solidFill>
              </a:rPr>
              <a:t>Q-5</a:t>
            </a:r>
            <a:br>
              <a:rPr lang="en-US" sz="6000" dirty="0">
                <a:solidFill>
                  <a:schemeClr val="tx1"/>
                </a:solidFill>
              </a:rPr>
            </a:br>
            <a:r>
              <a:rPr lang="en-US" sz="2000" b="0" i="0" dirty="0">
                <a:solidFill>
                  <a:schemeClr val="tx1"/>
                </a:solidFill>
                <a:effectLst/>
                <a:latin typeface="Inter var experimental"/>
              </a:rPr>
              <a:t>Write a query to fetch the total number of dot balls bowled by each team and order it in descending order of the total number of dot balls bowled.</a:t>
            </a:r>
            <a:endParaRPr lang="en-IN" sz="2000" dirty="0"/>
          </a:p>
        </p:txBody>
      </p:sp>
      <mc:AlternateContent xmlns:mc="http://schemas.openxmlformats.org/markup-compatibility/2006" xmlns:cx2="http://schemas.microsoft.com/office/drawing/2015/10/21/chartex">
        <mc:Choice Requires="cx2">
          <p:graphicFrame>
            <p:nvGraphicFramePr>
              <p:cNvPr id="3" name="Chart 2">
                <a:extLst>
                  <a:ext uri="{FF2B5EF4-FFF2-40B4-BE49-F238E27FC236}">
                    <a16:creationId xmlns:a16="http://schemas.microsoft.com/office/drawing/2014/main" id="{FE0413A3-BAD6-9C23-3156-05B26FFE388D}"/>
                  </a:ext>
                </a:extLst>
              </p:cNvPr>
              <p:cNvGraphicFramePr/>
              <p:nvPr>
                <p:extLst>
                  <p:ext uri="{D42A27DB-BD31-4B8C-83A1-F6EECF244321}">
                    <p14:modId xmlns:p14="http://schemas.microsoft.com/office/powerpoint/2010/main" val="2228993938"/>
                  </p:ext>
                </p:extLst>
              </p:nvPr>
            </p:nvGraphicFramePr>
            <p:xfrm>
              <a:off x="1953086" y="1600200"/>
              <a:ext cx="8352963" cy="455295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FE0413A3-BAD6-9C23-3156-05B26FFE388D}"/>
                  </a:ext>
                </a:extLst>
              </p:cNvPr>
              <p:cNvPicPr>
                <a:picLocks noGrp="1" noRot="1" noChangeAspect="1" noMove="1" noResize="1" noEditPoints="1" noAdjustHandles="1" noChangeArrowheads="1" noChangeShapeType="1"/>
              </p:cNvPicPr>
              <p:nvPr/>
            </p:nvPicPr>
            <p:blipFill>
              <a:blip r:embed="rId3"/>
              <a:stretch>
                <a:fillRect/>
              </a:stretch>
            </p:blipFill>
            <p:spPr>
              <a:xfrm>
                <a:off x="1953086" y="1600200"/>
                <a:ext cx="8352963" cy="4552950"/>
              </a:xfrm>
              <a:prstGeom prst="rect">
                <a:avLst/>
              </a:prstGeom>
            </p:spPr>
          </p:pic>
        </mc:Fallback>
      </mc:AlternateContent>
    </p:spTree>
    <p:extLst>
      <p:ext uri="{BB962C8B-B14F-4D97-AF65-F5344CB8AC3E}">
        <p14:creationId xmlns:p14="http://schemas.microsoft.com/office/powerpoint/2010/main" val="378796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p:txBody>
          <a:bodyPr>
            <a:noAutofit/>
          </a:bodyPr>
          <a:lstStyle/>
          <a:p>
            <a:r>
              <a:rPr lang="en-US" sz="2000" dirty="0">
                <a:solidFill>
                  <a:schemeClr val="tx1"/>
                </a:solidFill>
              </a:rPr>
              <a:t>Q-6</a:t>
            </a:r>
            <a:br>
              <a:rPr lang="en-US" sz="16600" dirty="0">
                <a:solidFill>
                  <a:schemeClr val="tx1"/>
                </a:solidFill>
              </a:rPr>
            </a:br>
            <a:r>
              <a:rPr lang="en-US" sz="1800" b="0" i="0" dirty="0">
                <a:solidFill>
                  <a:schemeClr val="tx1"/>
                </a:solidFill>
                <a:effectLst/>
                <a:latin typeface="Inter var experimental"/>
              </a:rPr>
              <a:t>Write a query to fetch the total number of dismissals by dismissal kinds where dismissal kind is not NA</a:t>
            </a:r>
            <a:br>
              <a:rPr lang="en-US" sz="1800" b="0" i="0" dirty="0">
                <a:solidFill>
                  <a:schemeClr val="tx1"/>
                </a:solidFill>
                <a:effectLst/>
                <a:latin typeface="Inter var experimental"/>
              </a:rPr>
            </a:br>
            <a:br>
              <a:rPr lang="en-US" sz="16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a:bodyPr>
          <a:lstStyle/>
          <a:p>
            <a:r>
              <a:rPr lang="en-US" dirty="0"/>
              <a:t>USED QUERY—</a:t>
            </a:r>
          </a:p>
          <a:p>
            <a:pPr marL="36900" indent="0">
              <a:buNone/>
            </a:pPr>
            <a:r>
              <a:rPr lang="en-US" sz="1800" dirty="0"/>
              <a:t>SELECT</a:t>
            </a:r>
          </a:p>
          <a:p>
            <a:pPr marL="36900" indent="0">
              <a:buNone/>
            </a:pPr>
            <a:r>
              <a:rPr lang="en-US" sz="1800" dirty="0"/>
              <a:t>  </a:t>
            </a:r>
            <a:r>
              <a:rPr lang="en-US" sz="1800" dirty="0" err="1"/>
              <a:t>dismissal_kind</a:t>
            </a:r>
            <a:r>
              <a:rPr lang="en-US" sz="1800" dirty="0"/>
              <a:t>,</a:t>
            </a:r>
          </a:p>
          <a:p>
            <a:pPr marL="36900" indent="0">
              <a:buNone/>
            </a:pPr>
            <a:r>
              <a:rPr lang="en-US" sz="1800" dirty="0"/>
              <a:t>  COUNT(*) AS </a:t>
            </a:r>
            <a:r>
              <a:rPr lang="en-US" sz="1800" dirty="0" err="1"/>
              <a:t>total_dismissals</a:t>
            </a:r>
            <a:endParaRPr lang="en-US" sz="1800" dirty="0"/>
          </a:p>
          <a:p>
            <a:pPr marL="36900" indent="0">
              <a:buNone/>
            </a:pPr>
            <a:r>
              <a:rPr lang="en-US" sz="1800" dirty="0"/>
              <a:t>FROM</a:t>
            </a:r>
          </a:p>
          <a:p>
            <a:pPr marL="36900" indent="0">
              <a:buNone/>
            </a:pPr>
            <a:r>
              <a:rPr lang="en-US" sz="1800" dirty="0"/>
              <a:t>  deliveries_v02</a:t>
            </a:r>
          </a:p>
          <a:p>
            <a:pPr marL="36900" indent="0">
              <a:buNone/>
            </a:pPr>
            <a:r>
              <a:rPr lang="en-US" sz="1800" dirty="0"/>
              <a:t>WHERE</a:t>
            </a:r>
          </a:p>
          <a:p>
            <a:pPr marL="36900" indent="0">
              <a:buNone/>
            </a:pPr>
            <a:r>
              <a:rPr lang="en-US" sz="1800" dirty="0"/>
              <a:t>  </a:t>
            </a:r>
            <a:r>
              <a:rPr lang="en-US" sz="1800" dirty="0" err="1"/>
              <a:t>dismissal_kind</a:t>
            </a:r>
            <a:r>
              <a:rPr lang="en-US" sz="1800" dirty="0"/>
              <a:t> IS NOT NULL</a:t>
            </a:r>
          </a:p>
          <a:p>
            <a:pPr marL="36900" indent="0">
              <a:buNone/>
            </a:pPr>
            <a:r>
              <a:rPr lang="en-US" sz="1800" dirty="0"/>
              <a:t>  AND </a:t>
            </a:r>
            <a:r>
              <a:rPr lang="en-US" sz="1800" dirty="0" err="1"/>
              <a:t>dismissal_kind</a:t>
            </a:r>
            <a:r>
              <a:rPr lang="en-US" sz="1800" dirty="0"/>
              <a:t> &lt;&gt; 'NA'</a:t>
            </a:r>
          </a:p>
          <a:p>
            <a:pPr marL="36900" indent="0">
              <a:buNone/>
            </a:pPr>
            <a:r>
              <a:rPr lang="en-US" sz="1800" dirty="0"/>
              <a:t>GROUP BY</a:t>
            </a:r>
          </a:p>
          <a:p>
            <a:pPr marL="36900" indent="0">
              <a:buNone/>
            </a:pPr>
            <a:r>
              <a:rPr lang="en-US" sz="1800" dirty="0"/>
              <a:t>  </a:t>
            </a:r>
            <a:r>
              <a:rPr lang="en-US" sz="1800" dirty="0" err="1"/>
              <a:t>dismissal_kind</a:t>
            </a:r>
            <a:r>
              <a:rPr lang="en-US" sz="1800" dirty="0"/>
              <a:t>;</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582627"/>
          </a:xfrm>
          <a:ln>
            <a:solidFill>
              <a:schemeClr val="accent1"/>
            </a:solidFill>
          </a:ln>
        </p:spPr>
        <p:txBody>
          <a:bodyPr>
            <a:normAutofit/>
          </a:bodyPr>
          <a:lstStyle/>
          <a:p>
            <a:r>
              <a:rPr lang="en-US" dirty="0"/>
              <a:t>OUTPUT—</a:t>
            </a:r>
          </a:p>
          <a:p>
            <a:pPr marL="36900" indent="0">
              <a:buNone/>
            </a:pPr>
            <a:endParaRPr lang="en-US" dirty="0"/>
          </a:p>
          <a:p>
            <a:pPr marL="36900" indent="0">
              <a:buNone/>
            </a:pPr>
            <a:endParaRPr lang="en-US" dirty="0"/>
          </a:p>
        </p:txBody>
      </p:sp>
      <p:pic>
        <p:nvPicPr>
          <p:cNvPr id="7" name="Picture 6" descr="A screenshot of a computer&#10;&#10;Description automatically generated">
            <a:extLst>
              <a:ext uri="{FF2B5EF4-FFF2-40B4-BE49-F238E27FC236}">
                <a16:creationId xmlns:a16="http://schemas.microsoft.com/office/drawing/2014/main" id="{5D1A38BB-467C-F8CF-635A-6465FF750DD5}"/>
              </a:ext>
            </a:extLst>
          </p:cNvPr>
          <p:cNvPicPr>
            <a:picLocks noChangeAspect="1"/>
          </p:cNvPicPr>
          <p:nvPr/>
        </p:nvPicPr>
        <p:blipFill>
          <a:blip r:embed="rId2"/>
          <a:stretch>
            <a:fillRect/>
          </a:stretch>
        </p:blipFill>
        <p:spPr>
          <a:xfrm>
            <a:off x="6734175" y="2224925"/>
            <a:ext cx="3933825" cy="3785349"/>
          </a:xfrm>
          <a:prstGeom prst="rect">
            <a:avLst/>
          </a:prstGeom>
        </p:spPr>
      </p:pic>
    </p:spTree>
    <p:extLst>
      <p:ext uri="{BB962C8B-B14F-4D97-AF65-F5344CB8AC3E}">
        <p14:creationId xmlns:p14="http://schemas.microsoft.com/office/powerpoint/2010/main" val="376036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BEBD-82F2-AC79-C226-B2F27ACB6E78}"/>
              </a:ext>
            </a:extLst>
          </p:cNvPr>
          <p:cNvSpPr>
            <a:spLocks noGrp="1"/>
          </p:cNvSpPr>
          <p:nvPr>
            <p:ph type="title"/>
          </p:nvPr>
        </p:nvSpPr>
        <p:spPr/>
        <p:txBody>
          <a:bodyPr>
            <a:noAutofit/>
          </a:bodyPr>
          <a:lstStyle/>
          <a:p>
            <a:r>
              <a:rPr lang="en-US" sz="2800" dirty="0">
                <a:solidFill>
                  <a:schemeClr val="tx1"/>
                </a:solidFill>
              </a:rPr>
              <a:t>Q-6</a:t>
            </a:r>
            <a:br>
              <a:rPr lang="en-US" sz="19300" dirty="0">
                <a:solidFill>
                  <a:schemeClr val="tx1"/>
                </a:solidFill>
              </a:rPr>
            </a:br>
            <a:r>
              <a:rPr lang="en-US" sz="2400" b="0" i="0" dirty="0">
                <a:solidFill>
                  <a:schemeClr val="tx1"/>
                </a:solidFill>
                <a:effectLst/>
                <a:latin typeface="Inter var experimental"/>
              </a:rPr>
              <a:t>Write a query to fetch the total number of dismissals by dismissal kinds where dismissal kind is not NA</a:t>
            </a:r>
            <a:endParaRPr lang="en-IN" sz="2400" dirty="0"/>
          </a:p>
        </p:txBody>
      </p:sp>
      <p:graphicFrame>
        <p:nvGraphicFramePr>
          <p:cNvPr id="3" name="Chart 2">
            <a:extLst>
              <a:ext uri="{FF2B5EF4-FFF2-40B4-BE49-F238E27FC236}">
                <a16:creationId xmlns:a16="http://schemas.microsoft.com/office/drawing/2014/main" id="{DD3CD392-0116-50BD-DD9B-4C63375E6863}"/>
              </a:ext>
            </a:extLst>
          </p:cNvPr>
          <p:cNvGraphicFramePr>
            <a:graphicFrameLocks/>
          </p:cNvGraphicFramePr>
          <p:nvPr>
            <p:extLst>
              <p:ext uri="{D42A27DB-BD31-4B8C-83A1-F6EECF244321}">
                <p14:modId xmlns:p14="http://schemas.microsoft.com/office/powerpoint/2010/main" val="1766867382"/>
              </p:ext>
            </p:extLst>
          </p:nvPr>
        </p:nvGraphicFramePr>
        <p:xfrm>
          <a:off x="1580323" y="2057399"/>
          <a:ext cx="9362660" cy="40750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1492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a:xfrm>
            <a:off x="913795" y="609600"/>
            <a:ext cx="10353762" cy="818047"/>
          </a:xfrm>
        </p:spPr>
        <p:txBody>
          <a:bodyPr>
            <a:noAutofit/>
          </a:bodyPr>
          <a:lstStyle/>
          <a:p>
            <a:r>
              <a:rPr lang="en-US" sz="2000" dirty="0">
                <a:solidFill>
                  <a:schemeClr val="tx1"/>
                </a:solidFill>
              </a:rPr>
              <a:t>Q-7</a:t>
            </a:r>
            <a:br>
              <a:rPr lang="en-US" sz="16600" dirty="0">
                <a:solidFill>
                  <a:schemeClr val="tx1"/>
                </a:solidFill>
              </a:rPr>
            </a:br>
            <a:r>
              <a:rPr lang="en-US" sz="1800" b="0" i="0" dirty="0">
                <a:solidFill>
                  <a:schemeClr val="tx1"/>
                </a:solidFill>
                <a:effectLst/>
                <a:latin typeface="Inter var experimental"/>
              </a:rPr>
              <a:t>Write a query to get the top 5 bowlers who conceded maximum extra runs from the </a:t>
            </a:r>
            <a:r>
              <a:rPr lang="en-US" sz="1800" b="0" i="1" dirty="0">
                <a:solidFill>
                  <a:schemeClr val="tx1"/>
                </a:solidFill>
                <a:effectLst/>
                <a:latin typeface="Inter var experimental"/>
              </a:rPr>
              <a:t>deliveries </a:t>
            </a:r>
            <a:r>
              <a:rPr lang="en-US" sz="1800" b="0" i="0" dirty="0">
                <a:solidFill>
                  <a:schemeClr val="tx1"/>
                </a:solidFill>
                <a:effectLst/>
                <a:latin typeface="Inter var experimental"/>
              </a:rPr>
              <a:t>table</a:t>
            </a:r>
            <a:br>
              <a:rPr lang="en-US" sz="1800" b="0" i="0" dirty="0">
                <a:solidFill>
                  <a:schemeClr val="tx1"/>
                </a:solidFill>
                <a:effectLst/>
                <a:latin typeface="Inter var experimental"/>
              </a:rPr>
            </a:br>
            <a:br>
              <a:rPr lang="en-US" sz="1800" b="0" i="0" dirty="0">
                <a:solidFill>
                  <a:schemeClr val="tx1"/>
                </a:solidFill>
                <a:effectLst/>
                <a:latin typeface="Inter var experimental"/>
              </a:rPr>
            </a:br>
            <a:br>
              <a:rPr lang="en-US" sz="16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a:bodyPr>
          <a:lstStyle/>
          <a:p>
            <a:r>
              <a:rPr lang="en-US" dirty="0"/>
              <a:t>USED QUERY—</a:t>
            </a:r>
          </a:p>
          <a:p>
            <a:pPr marL="36900" indent="0">
              <a:buNone/>
            </a:pPr>
            <a:r>
              <a:rPr lang="en-US" sz="1800" dirty="0"/>
              <a:t>SELECT</a:t>
            </a:r>
          </a:p>
          <a:p>
            <a:pPr marL="36900" indent="0">
              <a:buNone/>
            </a:pPr>
            <a:r>
              <a:rPr lang="en-US" sz="1800" dirty="0"/>
              <a:t>  bowler,</a:t>
            </a:r>
          </a:p>
          <a:p>
            <a:pPr marL="36900" indent="0">
              <a:buNone/>
            </a:pPr>
            <a:r>
              <a:rPr lang="en-US" sz="1800" dirty="0"/>
              <a:t>  SUM(</a:t>
            </a:r>
            <a:r>
              <a:rPr lang="en-US" sz="1800" dirty="0" err="1"/>
              <a:t>extra_runs</a:t>
            </a:r>
            <a:r>
              <a:rPr lang="en-US" sz="1800" dirty="0"/>
              <a:t>) AS </a:t>
            </a:r>
            <a:r>
              <a:rPr lang="en-US" sz="1800" dirty="0" err="1"/>
              <a:t>total_extra_runs</a:t>
            </a:r>
            <a:endParaRPr lang="en-US" sz="1800" dirty="0"/>
          </a:p>
          <a:p>
            <a:pPr marL="36900" indent="0">
              <a:buNone/>
            </a:pPr>
            <a:r>
              <a:rPr lang="en-US" sz="1800" dirty="0"/>
              <a:t>FROM</a:t>
            </a:r>
          </a:p>
          <a:p>
            <a:pPr marL="36900" indent="0">
              <a:buNone/>
            </a:pPr>
            <a:r>
              <a:rPr lang="en-US" sz="1800" dirty="0"/>
              <a:t>  deliveries</a:t>
            </a:r>
          </a:p>
          <a:p>
            <a:pPr marL="36900" indent="0">
              <a:buNone/>
            </a:pPr>
            <a:r>
              <a:rPr lang="en-US" sz="1800" dirty="0"/>
              <a:t>GROUP BY</a:t>
            </a:r>
          </a:p>
          <a:p>
            <a:pPr marL="36900" indent="0">
              <a:buNone/>
            </a:pPr>
            <a:r>
              <a:rPr lang="en-US" sz="1800" dirty="0"/>
              <a:t>  bowler</a:t>
            </a:r>
          </a:p>
          <a:p>
            <a:pPr marL="36900" indent="0">
              <a:buNone/>
            </a:pPr>
            <a:r>
              <a:rPr lang="en-US" sz="1800" dirty="0"/>
              <a:t>ORDER BY</a:t>
            </a:r>
          </a:p>
          <a:p>
            <a:pPr marL="36900" indent="0">
              <a:buNone/>
            </a:pPr>
            <a:r>
              <a:rPr lang="en-US" sz="1800" dirty="0"/>
              <a:t>  </a:t>
            </a:r>
            <a:r>
              <a:rPr lang="en-US" sz="1800" dirty="0" err="1"/>
              <a:t>total_extra_runs</a:t>
            </a:r>
            <a:r>
              <a:rPr lang="en-US" sz="1800" dirty="0"/>
              <a:t> DESC</a:t>
            </a:r>
          </a:p>
          <a:p>
            <a:pPr marL="36900" indent="0">
              <a:buNone/>
            </a:pPr>
            <a:r>
              <a:rPr lang="en-US" sz="1800" dirty="0"/>
              <a:t>LIMIT 5;</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582627"/>
          </a:xfrm>
          <a:ln>
            <a:solidFill>
              <a:schemeClr val="accent1"/>
            </a:solidFill>
          </a:ln>
        </p:spPr>
        <p:txBody>
          <a:bodyPr>
            <a:normAutofit/>
          </a:bodyPr>
          <a:lstStyle/>
          <a:p>
            <a:r>
              <a:rPr lang="en-US" dirty="0"/>
              <a:t>OUTPUT—</a:t>
            </a:r>
          </a:p>
          <a:p>
            <a:pPr marL="36900" indent="0">
              <a:buNone/>
            </a:pPr>
            <a:endParaRPr lang="en-US" dirty="0"/>
          </a:p>
          <a:p>
            <a:pPr marL="36900" indent="0">
              <a:buNone/>
            </a:pPr>
            <a:endParaRPr lang="en-US" dirty="0"/>
          </a:p>
        </p:txBody>
      </p:sp>
      <p:pic>
        <p:nvPicPr>
          <p:cNvPr id="6" name="Picture 5" descr="A screenshot of a computer&#10;&#10;Description automatically generated">
            <a:extLst>
              <a:ext uri="{FF2B5EF4-FFF2-40B4-BE49-F238E27FC236}">
                <a16:creationId xmlns:a16="http://schemas.microsoft.com/office/drawing/2014/main" id="{E040D9BA-9559-1904-CDC8-1E1507EA9C20}"/>
              </a:ext>
            </a:extLst>
          </p:cNvPr>
          <p:cNvPicPr>
            <a:picLocks noChangeAspect="1"/>
          </p:cNvPicPr>
          <p:nvPr/>
        </p:nvPicPr>
        <p:blipFill>
          <a:blip r:embed="rId2"/>
          <a:stretch>
            <a:fillRect/>
          </a:stretch>
        </p:blipFill>
        <p:spPr>
          <a:xfrm>
            <a:off x="6781800" y="2329119"/>
            <a:ext cx="3800475" cy="3166806"/>
          </a:xfrm>
          <a:prstGeom prst="rect">
            <a:avLst/>
          </a:prstGeom>
        </p:spPr>
      </p:pic>
    </p:spTree>
    <p:extLst>
      <p:ext uri="{BB962C8B-B14F-4D97-AF65-F5344CB8AC3E}">
        <p14:creationId xmlns:p14="http://schemas.microsoft.com/office/powerpoint/2010/main" val="126196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CC22-B328-4A8E-D7CB-D8BC38903257}"/>
              </a:ext>
            </a:extLst>
          </p:cNvPr>
          <p:cNvSpPr>
            <a:spLocks noGrp="1"/>
          </p:cNvSpPr>
          <p:nvPr>
            <p:ph type="title"/>
          </p:nvPr>
        </p:nvSpPr>
        <p:spPr>
          <a:xfrm>
            <a:off x="797411" y="254494"/>
            <a:ext cx="10353762" cy="970450"/>
          </a:xfrm>
          <a:ln>
            <a:solidFill>
              <a:schemeClr val="bg1"/>
            </a:solidFill>
          </a:ln>
        </p:spPr>
        <p:txBody>
          <a:bodyPr>
            <a:normAutofit/>
          </a:bodyPr>
          <a:lstStyle/>
          <a:p>
            <a:r>
              <a:rPr lang="en-US" sz="3200" b="1" u="sng" dirty="0"/>
              <a:t>COPY COMMAND QUERIES</a:t>
            </a:r>
            <a:endParaRPr lang="en-IN" sz="3200" b="1" u="sng" dirty="0"/>
          </a:p>
        </p:txBody>
      </p:sp>
      <p:sp>
        <p:nvSpPr>
          <p:cNvPr id="3" name="Content Placeholder 2">
            <a:extLst>
              <a:ext uri="{FF2B5EF4-FFF2-40B4-BE49-F238E27FC236}">
                <a16:creationId xmlns:a16="http://schemas.microsoft.com/office/drawing/2014/main" id="{EC14E0D9-F388-59CB-FBD2-23CC5FEF6579}"/>
              </a:ext>
            </a:extLst>
          </p:cNvPr>
          <p:cNvSpPr>
            <a:spLocks noGrp="1"/>
          </p:cNvSpPr>
          <p:nvPr>
            <p:ph sz="half" idx="1"/>
          </p:nvPr>
        </p:nvSpPr>
        <p:spPr>
          <a:ln>
            <a:solidFill>
              <a:schemeClr val="accent1"/>
            </a:solidFill>
          </a:ln>
        </p:spPr>
        <p:txBody>
          <a:bodyPr/>
          <a:lstStyle/>
          <a:p>
            <a:r>
              <a:rPr lang="en-US" dirty="0"/>
              <a:t>1) Copy command query for </a:t>
            </a:r>
            <a:r>
              <a:rPr lang="en-US" dirty="0" err="1"/>
              <a:t>IPL_Ball</a:t>
            </a:r>
            <a:endParaRPr lang="en-US" dirty="0"/>
          </a:p>
          <a:p>
            <a:pPr marL="36900" indent="0">
              <a:buNone/>
            </a:pPr>
            <a:r>
              <a:rPr lang="en-US" dirty="0"/>
              <a:t>     Table to insert data--</a:t>
            </a:r>
          </a:p>
          <a:p>
            <a:endParaRPr lang="en-US" dirty="0"/>
          </a:p>
          <a:p>
            <a:r>
              <a:rPr lang="en-US" dirty="0"/>
              <a:t>copy </a:t>
            </a:r>
            <a:r>
              <a:rPr lang="en-US" dirty="0" err="1"/>
              <a:t>IPL_ball</a:t>
            </a:r>
            <a:r>
              <a:rPr lang="en-US" dirty="0"/>
              <a:t> from 'C:\Program Files\PostgreSQL\16\data\IPL_Ball.csv' delimiter ',' csv header;</a:t>
            </a:r>
          </a:p>
          <a:p>
            <a:endParaRPr lang="en-US" dirty="0"/>
          </a:p>
          <a:p>
            <a:r>
              <a:rPr lang="en-US" dirty="0">
                <a:solidFill>
                  <a:schemeClr val="tx1"/>
                </a:solidFill>
              </a:rPr>
              <a:t>Check using Select Query--</a:t>
            </a:r>
          </a:p>
          <a:p>
            <a:pPr marL="36900" indent="0">
              <a:buNone/>
            </a:pPr>
            <a:r>
              <a:rPr lang="en-US" dirty="0">
                <a:solidFill>
                  <a:schemeClr val="tx1"/>
                </a:solidFill>
              </a:rPr>
              <a:t>      select * from </a:t>
            </a:r>
            <a:r>
              <a:rPr lang="en-US" dirty="0" err="1">
                <a:solidFill>
                  <a:schemeClr val="tx1"/>
                </a:solidFill>
              </a:rPr>
              <a:t>IPL_Ball</a:t>
            </a:r>
            <a:r>
              <a:rPr lang="en-US" dirty="0">
                <a:solidFill>
                  <a:schemeClr val="tx1"/>
                </a:solidFill>
              </a:rPr>
              <a:t>;</a:t>
            </a:r>
          </a:p>
          <a:p>
            <a:endParaRPr lang="en-US" dirty="0"/>
          </a:p>
        </p:txBody>
      </p:sp>
      <p:sp>
        <p:nvSpPr>
          <p:cNvPr id="4" name="Content Placeholder 3">
            <a:extLst>
              <a:ext uri="{FF2B5EF4-FFF2-40B4-BE49-F238E27FC236}">
                <a16:creationId xmlns:a16="http://schemas.microsoft.com/office/drawing/2014/main" id="{F80A4889-A8FE-3AA7-1120-DD1BFA2604FC}"/>
              </a:ext>
            </a:extLst>
          </p:cNvPr>
          <p:cNvSpPr>
            <a:spLocks noGrp="1"/>
          </p:cNvSpPr>
          <p:nvPr>
            <p:ph sz="half" idx="2"/>
          </p:nvPr>
        </p:nvSpPr>
        <p:spPr>
          <a:ln>
            <a:solidFill>
              <a:schemeClr val="accent1"/>
            </a:solidFill>
          </a:ln>
        </p:spPr>
        <p:txBody>
          <a:bodyPr/>
          <a:lstStyle/>
          <a:p>
            <a:r>
              <a:rPr lang="en-US" dirty="0"/>
              <a:t>1) Copy command query for </a:t>
            </a:r>
            <a:r>
              <a:rPr lang="en-US" dirty="0" err="1"/>
              <a:t>IPL_Matches</a:t>
            </a:r>
            <a:r>
              <a:rPr lang="en-US" dirty="0"/>
              <a:t> Table to insert data--</a:t>
            </a:r>
          </a:p>
          <a:p>
            <a:endParaRPr lang="en-US" dirty="0"/>
          </a:p>
          <a:p>
            <a:r>
              <a:rPr lang="en-US" dirty="0"/>
              <a:t>copy </a:t>
            </a:r>
            <a:r>
              <a:rPr lang="en-US" dirty="0" err="1"/>
              <a:t>IPL_matches</a:t>
            </a:r>
            <a:r>
              <a:rPr lang="en-US" dirty="0"/>
              <a:t> from 'C:\Program Files\PostgreSQL\16\data\IPL_matches.csv' delimiter ',' csv header;</a:t>
            </a:r>
          </a:p>
          <a:p>
            <a:endParaRPr lang="en-US" dirty="0"/>
          </a:p>
          <a:p>
            <a:r>
              <a:rPr lang="en-US" dirty="0"/>
              <a:t>Check using Select Query--</a:t>
            </a:r>
          </a:p>
          <a:p>
            <a:pPr marL="36900" indent="0">
              <a:buNone/>
            </a:pPr>
            <a:r>
              <a:rPr lang="en-US" dirty="0"/>
              <a:t>      select * from </a:t>
            </a:r>
            <a:r>
              <a:rPr lang="en-US" dirty="0" err="1"/>
              <a:t>IPL_Matches</a:t>
            </a:r>
            <a:r>
              <a:rPr lang="en-US" dirty="0"/>
              <a:t>;</a:t>
            </a:r>
          </a:p>
          <a:p>
            <a:endParaRPr lang="en-IN" dirty="0"/>
          </a:p>
        </p:txBody>
      </p:sp>
    </p:spTree>
    <p:extLst>
      <p:ext uri="{BB962C8B-B14F-4D97-AF65-F5344CB8AC3E}">
        <p14:creationId xmlns:p14="http://schemas.microsoft.com/office/powerpoint/2010/main" val="975323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DF67-F3D4-B8B1-A641-8112A7FBB693}"/>
              </a:ext>
            </a:extLst>
          </p:cNvPr>
          <p:cNvSpPr>
            <a:spLocks noGrp="1"/>
          </p:cNvSpPr>
          <p:nvPr>
            <p:ph type="title"/>
          </p:nvPr>
        </p:nvSpPr>
        <p:spPr/>
        <p:txBody>
          <a:bodyPr>
            <a:noAutofit/>
          </a:bodyPr>
          <a:lstStyle/>
          <a:p>
            <a:r>
              <a:rPr lang="en-US" sz="2800" dirty="0">
                <a:solidFill>
                  <a:schemeClr val="tx1"/>
                </a:solidFill>
              </a:rPr>
              <a:t>Q-7</a:t>
            </a:r>
            <a:br>
              <a:rPr lang="en-US" sz="19300" dirty="0">
                <a:solidFill>
                  <a:schemeClr val="tx1"/>
                </a:solidFill>
              </a:rPr>
            </a:br>
            <a:r>
              <a:rPr lang="en-US" sz="2400" b="0" i="0" dirty="0">
                <a:solidFill>
                  <a:schemeClr val="tx1"/>
                </a:solidFill>
                <a:effectLst/>
                <a:latin typeface="Inter var experimental"/>
              </a:rPr>
              <a:t>Write a query to get the top 5 bowlers who conceded maximum extra runs from the </a:t>
            </a:r>
            <a:r>
              <a:rPr lang="en-US" sz="2400" b="0" i="1" dirty="0">
                <a:solidFill>
                  <a:schemeClr val="tx1"/>
                </a:solidFill>
                <a:effectLst/>
                <a:latin typeface="Inter var experimental"/>
              </a:rPr>
              <a:t>deliveries </a:t>
            </a:r>
            <a:r>
              <a:rPr lang="en-US" sz="2400" b="0" i="0" dirty="0">
                <a:solidFill>
                  <a:schemeClr val="tx1"/>
                </a:solidFill>
                <a:effectLst/>
                <a:latin typeface="Inter var experimental"/>
              </a:rPr>
              <a:t>table</a:t>
            </a:r>
            <a:endParaRPr lang="en-IN" sz="2400" dirty="0"/>
          </a:p>
        </p:txBody>
      </p:sp>
      <p:graphicFrame>
        <p:nvGraphicFramePr>
          <p:cNvPr id="3" name="Chart 2">
            <a:extLst>
              <a:ext uri="{FF2B5EF4-FFF2-40B4-BE49-F238E27FC236}">
                <a16:creationId xmlns:a16="http://schemas.microsoft.com/office/drawing/2014/main" id="{2AEBE04C-C861-F704-BB8D-CBEE60753F3B}"/>
              </a:ext>
            </a:extLst>
          </p:cNvPr>
          <p:cNvGraphicFramePr>
            <a:graphicFrameLocks/>
          </p:cNvGraphicFramePr>
          <p:nvPr>
            <p:extLst>
              <p:ext uri="{D42A27DB-BD31-4B8C-83A1-F6EECF244321}">
                <p14:modId xmlns:p14="http://schemas.microsoft.com/office/powerpoint/2010/main" val="908454765"/>
              </p:ext>
            </p:extLst>
          </p:nvPr>
        </p:nvGraphicFramePr>
        <p:xfrm>
          <a:off x="1553593" y="2057399"/>
          <a:ext cx="8806648" cy="38728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8772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a:xfrm>
            <a:off x="913795" y="609600"/>
            <a:ext cx="10353762" cy="818047"/>
          </a:xfrm>
        </p:spPr>
        <p:txBody>
          <a:bodyPr>
            <a:noAutofit/>
          </a:bodyPr>
          <a:lstStyle/>
          <a:p>
            <a:br>
              <a:rPr lang="en-US" sz="2000" dirty="0">
                <a:solidFill>
                  <a:schemeClr val="tx1"/>
                </a:solidFill>
              </a:rPr>
            </a:br>
            <a:br>
              <a:rPr lang="en-US" sz="2000" dirty="0">
                <a:solidFill>
                  <a:schemeClr val="tx1"/>
                </a:solidFill>
              </a:rPr>
            </a:br>
            <a:r>
              <a:rPr lang="en-US" sz="2000" dirty="0">
                <a:solidFill>
                  <a:schemeClr val="tx1"/>
                </a:solidFill>
              </a:rPr>
              <a:t>Q-8</a:t>
            </a:r>
            <a:br>
              <a:rPr lang="en-US" sz="49600" dirty="0">
                <a:solidFill>
                  <a:schemeClr val="tx1"/>
                </a:solidFill>
              </a:rPr>
            </a:br>
            <a:r>
              <a:rPr lang="en-US" sz="1800" b="0" i="0" dirty="0">
                <a:solidFill>
                  <a:schemeClr val="tx1"/>
                </a:solidFill>
                <a:effectLst/>
                <a:latin typeface="Inter var experimental"/>
              </a:rPr>
              <a:t>Write a query to create a table named </a:t>
            </a:r>
            <a:r>
              <a:rPr lang="en-US" sz="1800" b="0" i="1" dirty="0">
                <a:solidFill>
                  <a:schemeClr val="tx1"/>
                </a:solidFill>
                <a:effectLst/>
                <a:latin typeface="Inter var experimental"/>
              </a:rPr>
              <a:t>deliveries_v03 </a:t>
            </a:r>
            <a:r>
              <a:rPr lang="en-US" sz="1800" b="0" i="0" dirty="0">
                <a:solidFill>
                  <a:schemeClr val="tx1"/>
                </a:solidFill>
                <a:effectLst/>
                <a:latin typeface="Inter var experimental"/>
              </a:rPr>
              <a:t>with all the columns of </a:t>
            </a:r>
            <a:r>
              <a:rPr lang="en-US" sz="1800" b="0" i="1" dirty="0">
                <a:solidFill>
                  <a:schemeClr val="tx1"/>
                </a:solidFill>
                <a:effectLst/>
                <a:latin typeface="Inter var experimental"/>
              </a:rPr>
              <a:t>deliveries_v02 </a:t>
            </a:r>
            <a:r>
              <a:rPr lang="en-US" sz="1800" b="0" i="0" dirty="0">
                <a:solidFill>
                  <a:schemeClr val="tx1"/>
                </a:solidFill>
                <a:effectLst/>
                <a:latin typeface="Inter var experimental"/>
              </a:rPr>
              <a:t>table and two additional column (named </a:t>
            </a:r>
            <a:r>
              <a:rPr lang="en-US" sz="1800" b="0" i="1" dirty="0">
                <a:solidFill>
                  <a:schemeClr val="tx1"/>
                </a:solidFill>
                <a:effectLst/>
                <a:latin typeface="Inter var experimental"/>
              </a:rPr>
              <a:t>venue </a:t>
            </a:r>
            <a:r>
              <a:rPr lang="en-US" sz="1800" b="0" i="0" dirty="0">
                <a:solidFill>
                  <a:schemeClr val="tx1"/>
                </a:solidFill>
                <a:effectLst/>
                <a:latin typeface="Inter var experimental"/>
              </a:rPr>
              <a:t>and </a:t>
            </a:r>
            <a:r>
              <a:rPr lang="en-US" sz="1800" b="0" i="1" dirty="0" err="1">
                <a:solidFill>
                  <a:schemeClr val="tx1"/>
                </a:solidFill>
                <a:effectLst/>
                <a:latin typeface="Inter var experimental"/>
              </a:rPr>
              <a:t>match_date</a:t>
            </a:r>
            <a:r>
              <a:rPr lang="en-US" sz="1800" b="0" i="0" dirty="0">
                <a:solidFill>
                  <a:schemeClr val="tx1"/>
                </a:solidFill>
                <a:effectLst/>
                <a:latin typeface="Inter var experimental"/>
              </a:rPr>
              <a:t>) of </a:t>
            </a:r>
            <a:r>
              <a:rPr lang="en-US" sz="1800" b="0" i="1" dirty="0">
                <a:solidFill>
                  <a:schemeClr val="tx1"/>
                </a:solidFill>
                <a:effectLst/>
                <a:latin typeface="Inter var experimental"/>
              </a:rPr>
              <a:t>venue </a:t>
            </a:r>
            <a:r>
              <a:rPr lang="en-US" sz="1800" b="0" i="0" dirty="0">
                <a:solidFill>
                  <a:schemeClr val="tx1"/>
                </a:solidFill>
                <a:effectLst/>
                <a:latin typeface="Inter var experimental"/>
              </a:rPr>
              <a:t>and </a:t>
            </a:r>
            <a:r>
              <a:rPr lang="en-US" sz="1800" b="0" i="1" dirty="0">
                <a:solidFill>
                  <a:schemeClr val="tx1"/>
                </a:solidFill>
                <a:effectLst/>
                <a:latin typeface="Inter var experimental"/>
              </a:rPr>
              <a:t>date </a:t>
            </a:r>
            <a:r>
              <a:rPr lang="en-US" sz="1800" b="0" i="0" dirty="0">
                <a:solidFill>
                  <a:schemeClr val="tx1"/>
                </a:solidFill>
                <a:effectLst/>
                <a:latin typeface="Inter var experimental"/>
              </a:rPr>
              <a:t>from table </a:t>
            </a:r>
            <a:r>
              <a:rPr lang="en-US" sz="1800" b="0" i="1" dirty="0">
                <a:solidFill>
                  <a:schemeClr val="tx1"/>
                </a:solidFill>
                <a:effectLst/>
                <a:latin typeface="Inter var experimental"/>
              </a:rPr>
              <a:t>matches</a:t>
            </a:r>
            <a:br>
              <a:rPr lang="en-US" sz="1800" b="0" i="0" dirty="0">
                <a:solidFill>
                  <a:schemeClr val="tx1"/>
                </a:solidFill>
                <a:effectLst/>
                <a:latin typeface="Inter var experimental"/>
              </a:rPr>
            </a:br>
            <a:br>
              <a:rPr lang="en-US" sz="1800" b="0" i="0" dirty="0">
                <a:solidFill>
                  <a:schemeClr val="tx1"/>
                </a:solidFill>
                <a:effectLst/>
                <a:latin typeface="Inter var experimental"/>
              </a:rPr>
            </a:br>
            <a:br>
              <a:rPr lang="en-US" sz="18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a:bodyPr>
          <a:lstStyle/>
          <a:p>
            <a:r>
              <a:rPr lang="en-US" dirty="0"/>
              <a:t>USED QUERY—</a:t>
            </a:r>
          </a:p>
          <a:p>
            <a:pPr marL="36900" indent="0">
              <a:buNone/>
            </a:pPr>
            <a:endParaRPr lang="en-US" dirty="0"/>
          </a:p>
          <a:p>
            <a:pPr marL="36900" indent="0">
              <a:buNone/>
            </a:pPr>
            <a:r>
              <a:rPr lang="en-US" sz="1800" dirty="0"/>
              <a:t>CREATE TABLE deliveries_v03 AS</a:t>
            </a:r>
          </a:p>
          <a:p>
            <a:pPr marL="36900" indent="0">
              <a:buNone/>
            </a:pPr>
            <a:r>
              <a:rPr lang="en-US" sz="1800" dirty="0"/>
              <a:t>SELECT</a:t>
            </a:r>
          </a:p>
          <a:p>
            <a:pPr marL="36900" indent="0">
              <a:buNone/>
            </a:pPr>
            <a:r>
              <a:rPr lang="en-US" sz="1800" dirty="0"/>
              <a:t>  a.*,</a:t>
            </a:r>
          </a:p>
          <a:p>
            <a:pPr marL="36900" indent="0">
              <a:buNone/>
            </a:pPr>
            <a:r>
              <a:rPr lang="en-US" sz="1800" dirty="0"/>
              <a:t>  </a:t>
            </a:r>
            <a:r>
              <a:rPr lang="en-US" sz="1800" dirty="0" err="1"/>
              <a:t>m.venue</a:t>
            </a:r>
            <a:r>
              <a:rPr lang="en-US" sz="1800" dirty="0"/>
              <a:t>,</a:t>
            </a:r>
          </a:p>
          <a:p>
            <a:pPr marL="36900" indent="0">
              <a:buNone/>
            </a:pPr>
            <a:r>
              <a:rPr lang="en-US" sz="1800" dirty="0"/>
              <a:t>  </a:t>
            </a:r>
            <a:r>
              <a:rPr lang="en-US" sz="1800" dirty="0" err="1"/>
              <a:t>m.date</a:t>
            </a:r>
            <a:r>
              <a:rPr lang="en-US" sz="1800" dirty="0"/>
              <a:t> AS </a:t>
            </a:r>
            <a:r>
              <a:rPr lang="en-US" sz="1800" dirty="0" err="1"/>
              <a:t>match_date</a:t>
            </a:r>
            <a:endParaRPr lang="en-US" sz="1800" dirty="0"/>
          </a:p>
          <a:p>
            <a:pPr marL="36900" indent="0">
              <a:buNone/>
            </a:pPr>
            <a:r>
              <a:rPr lang="en-US" sz="1800" dirty="0"/>
              <a:t>FROM</a:t>
            </a:r>
          </a:p>
          <a:p>
            <a:pPr marL="36900" indent="0">
              <a:buNone/>
            </a:pPr>
            <a:r>
              <a:rPr lang="en-US" sz="1800" dirty="0"/>
              <a:t>  deliveries_v02 as a</a:t>
            </a:r>
          </a:p>
          <a:p>
            <a:pPr marL="36900" indent="0">
              <a:buNone/>
            </a:pPr>
            <a:r>
              <a:rPr lang="en-US" sz="1800" dirty="0"/>
              <a:t>JOIN</a:t>
            </a:r>
          </a:p>
          <a:p>
            <a:pPr marL="36900" indent="0">
              <a:buNone/>
            </a:pPr>
            <a:r>
              <a:rPr lang="en-US" sz="1800" dirty="0"/>
              <a:t>  matches m ON a.id = m.id;</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582627"/>
          </a:xfrm>
          <a:ln>
            <a:solidFill>
              <a:schemeClr val="accent1"/>
            </a:solidFill>
          </a:ln>
        </p:spPr>
        <p:txBody>
          <a:bodyPr>
            <a:normAutofit/>
          </a:bodyPr>
          <a:lstStyle/>
          <a:p>
            <a:r>
              <a:rPr lang="en-US" dirty="0"/>
              <a:t>Note-</a:t>
            </a:r>
          </a:p>
          <a:p>
            <a:pPr marL="36900" indent="0">
              <a:buNone/>
            </a:pPr>
            <a:r>
              <a:rPr lang="en-US" dirty="0"/>
              <a:t>As the table is too big I have just shared the </a:t>
            </a:r>
            <a:r>
              <a:rPr lang="en-IN" dirty="0"/>
              <a:t> create table query for </a:t>
            </a:r>
            <a:r>
              <a:rPr lang="en-US" dirty="0"/>
              <a:t>deliveries_v03</a:t>
            </a:r>
            <a:r>
              <a:rPr lang="en-IN" dirty="0"/>
              <a:t> .</a:t>
            </a:r>
          </a:p>
          <a:p>
            <a:pPr marL="36900" indent="0">
              <a:buNone/>
            </a:pPr>
            <a:endParaRPr lang="en-IN" dirty="0"/>
          </a:p>
          <a:p>
            <a:pPr marL="36900" indent="0">
              <a:buNone/>
            </a:pPr>
            <a:r>
              <a:rPr lang="en-IN" dirty="0"/>
              <a:t>Check with select Query—</a:t>
            </a:r>
          </a:p>
          <a:p>
            <a:pPr marL="36900" indent="0">
              <a:buNone/>
            </a:pPr>
            <a:r>
              <a:rPr lang="en-US" dirty="0"/>
              <a:t>select * from deliveries_v03;</a:t>
            </a:r>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340325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a:xfrm>
            <a:off x="913795" y="609600"/>
            <a:ext cx="10353762" cy="818047"/>
          </a:xfrm>
        </p:spPr>
        <p:txBody>
          <a:bodyPr>
            <a:noAutofit/>
          </a:bodyPr>
          <a:lstStyle/>
          <a:p>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Q-9</a:t>
            </a:r>
            <a:br>
              <a:rPr lang="en-US" sz="41300" dirty="0">
                <a:solidFill>
                  <a:schemeClr val="tx1"/>
                </a:solidFill>
              </a:rPr>
            </a:br>
            <a:r>
              <a:rPr lang="en-US" sz="1600" b="0" i="0" dirty="0">
                <a:solidFill>
                  <a:schemeClr val="tx1"/>
                </a:solidFill>
                <a:effectLst/>
                <a:latin typeface="Inter var experimental"/>
              </a:rPr>
              <a:t>Wri</a:t>
            </a:r>
            <a:r>
              <a:rPr lang="en-US" sz="1800" b="0" i="0" dirty="0">
                <a:solidFill>
                  <a:schemeClr val="tx1"/>
                </a:solidFill>
                <a:effectLst/>
                <a:latin typeface="Inter var experimental"/>
              </a:rPr>
              <a:t>te a query to fetch the total runs scored for each venue and order it in the descending order of total runs scored.</a:t>
            </a:r>
            <a:br>
              <a:rPr lang="en-US" sz="1600" b="0" i="0" dirty="0">
                <a:solidFill>
                  <a:schemeClr val="tx1"/>
                </a:solidFill>
                <a:effectLst/>
                <a:latin typeface="Inter var experimental"/>
              </a:rPr>
            </a:br>
            <a:br>
              <a:rPr lang="en-US" sz="1800" b="0" i="0" dirty="0">
                <a:solidFill>
                  <a:schemeClr val="tx1"/>
                </a:solidFill>
                <a:effectLst/>
                <a:latin typeface="Inter var experimental"/>
              </a:rPr>
            </a:br>
            <a:br>
              <a:rPr lang="en-US" sz="1800" b="0" i="0" dirty="0">
                <a:solidFill>
                  <a:schemeClr val="tx1"/>
                </a:solidFill>
                <a:effectLst/>
                <a:latin typeface="Inter var experimental"/>
              </a:rPr>
            </a:br>
            <a:br>
              <a:rPr lang="en-US" sz="16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a:bodyPr>
          <a:lstStyle/>
          <a:p>
            <a:r>
              <a:rPr lang="en-US" dirty="0"/>
              <a:t>USED QUERY—</a:t>
            </a:r>
          </a:p>
          <a:p>
            <a:pPr marL="36900" indent="0">
              <a:buNone/>
            </a:pPr>
            <a:r>
              <a:rPr lang="en-US" sz="1800" dirty="0"/>
              <a:t>SELECT</a:t>
            </a:r>
          </a:p>
          <a:p>
            <a:pPr marL="36900" indent="0">
              <a:buNone/>
            </a:pPr>
            <a:r>
              <a:rPr lang="en-US" sz="1800" dirty="0"/>
              <a:t>  venue,</a:t>
            </a:r>
          </a:p>
          <a:p>
            <a:pPr marL="36900" indent="0">
              <a:buNone/>
            </a:pPr>
            <a:r>
              <a:rPr lang="en-US" sz="1800" dirty="0"/>
              <a:t>  SUM(</a:t>
            </a:r>
            <a:r>
              <a:rPr lang="en-US" sz="1800" dirty="0" err="1"/>
              <a:t>total_runs</a:t>
            </a:r>
            <a:r>
              <a:rPr lang="en-US" sz="1800" dirty="0"/>
              <a:t>) AS </a:t>
            </a:r>
            <a:r>
              <a:rPr lang="en-US" sz="1800" dirty="0" err="1"/>
              <a:t>total_runs_scored</a:t>
            </a:r>
            <a:endParaRPr lang="en-US" sz="1800" dirty="0"/>
          </a:p>
          <a:p>
            <a:pPr marL="36900" indent="0">
              <a:buNone/>
            </a:pPr>
            <a:r>
              <a:rPr lang="en-US" sz="1800" dirty="0"/>
              <a:t>FROM</a:t>
            </a:r>
          </a:p>
          <a:p>
            <a:pPr marL="36900" indent="0">
              <a:buNone/>
            </a:pPr>
            <a:r>
              <a:rPr lang="en-US" sz="1800" dirty="0"/>
              <a:t>  deliveries_v03</a:t>
            </a:r>
          </a:p>
          <a:p>
            <a:pPr marL="36900" indent="0">
              <a:buNone/>
            </a:pPr>
            <a:r>
              <a:rPr lang="en-US" sz="1800" dirty="0"/>
              <a:t>GROUP BY</a:t>
            </a:r>
          </a:p>
          <a:p>
            <a:pPr marL="36900" indent="0">
              <a:buNone/>
            </a:pPr>
            <a:r>
              <a:rPr lang="en-US" sz="1800" dirty="0"/>
              <a:t>  venue</a:t>
            </a:r>
          </a:p>
          <a:p>
            <a:pPr marL="36900" indent="0">
              <a:buNone/>
            </a:pPr>
            <a:r>
              <a:rPr lang="en-US" sz="1800" dirty="0"/>
              <a:t>ORDER BY</a:t>
            </a:r>
          </a:p>
          <a:p>
            <a:pPr marL="36900" indent="0">
              <a:buNone/>
            </a:pPr>
            <a:r>
              <a:rPr lang="en-US" sz="1800" dirty="0"/>
              <a:t>  </a:t>
            </a:r>
            <a:r>
              <a:rPr lang="en-US" sz="1800" dirty="0" err="1"/>
              <a:t>total_runs_scored</a:t>
            </a:r>
            <a:r>
              <a:rPr lang="en-US" sz="1800" dirty="0"/>
              <a:t> DESC;</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582627"/>
          </a:xfrm>
          <a:ln>
            <a:solidFill>
              <a:schemeClr val="accent1"/>
            </a:solidFill>
          </a:ln>
        </p:spPr>
        <p:txBody>
          <a:bodyPr>
            <a:normAutofit/>
          </a:bodyPr>
          <a:lstStyle/>
          <a:p>
            <a:r>
              <a:rPr lang="en-US" dirty="0"/>
              <a:t>OUTPUT—</a:t>
            </a:r>
          </a:p>
          <a:p>
            <a:pPr marL="36900" indent="0">
              <a:buNone/>
            </a:pPr>
            <a:endParaRPr lang="en-US" dirty="0"/>
          </a:p>
          <a:p>
            <a:pPr marL="36900" indent="0">
              <a:buNone/>
            </a:pPr>
            <a:endParaRPr lang="en-US" dirty="0"/>
          </a:p>
        </p:txBody>
      </p:sp>
      <p:pic>
        <p:nvPicPr>
          <p:cNvPr id="7" name="Picture 6" descr="A table with numbers and a list of sports teams&#10;&#10;Description automatically generated with medium confidence">
            <a:extLst>
              <a:ext uri="{FF2B5EF4-FFF2-40B4-BE49-F238E27FC236}">
                <a16:creationId xmlns:a16="http://schemas.microsoft.com/office/drawing/2014/main" id="{81C63AA0-715A-5CDC-036D-6699594E856D}"/>
              </a:ext>
            </a:extLst>
          </p:cNvPr>
          <p:cNvPicPr>
            <a:picLocks noChangeAspect="1"/>
          </p:cNvPicPr>
          <p:nvPr/>
        </p:nvPicPr>
        <p:blipFill>
          <a:blip r:embed="rId2"/>
          <a:stretch>
            <a:fillRect/>
          </a:stretch>
        </p:blipFill>
        <p:spPr>
          <a:xfrm>
            <a:off x="6441405" y="2047875"/>
            <a:ext cx="4587638" cy="4200524"/>
          </a:xfrm>
          <a:prstGeom prst="rect">
            <a:avLst/>
          </a:prstGeom>
        </p:spPr>
      </p:pic>
    </p:spTree>
    <p:extLst>
      <p:ext uri="{BB962C8B-B14F-4D97-AF65-F5344CB8AC3E}">
        <p14:creationId xmlns:p14="http://schemas.microsoft.com/office/powerpoint/2010/main" val="966423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84EC-F14E-1739-5829-B2E82C705D52}"/>
              </a:ext>
            </a:extLst>
          </p:cNvPr>
          <p:cNvSpPr>
            <a:spLocks noGrp="1"/>
          </p:cNvSpPr>
          <p:nvPr>
            <p:ph type="title"/>
          </p:nvPr>
        </p:nvSpPr>
        <p:spPr>
          <a:xfrm>
            <a:off x="913795" y="609600"/>
            <a:ext cx="10353762" cy="818047"/>
          </a:xfrm>
        </p:spPr>
        <p:txBody>
          <a:bodyPr>
            <a:noAutofit/>
          </a:bodyPr>
          <a:lstStyle/>
          <a:p>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Q-10</a:t>
            </a:r>
            <a:br>
              <a:rPr lang="en-US" sz="177700" dirty="0">
                <a:solidFill>
                  <a:schemeClr val="tx1"/>
                </a:solidFill>
              </a:rPr>
            </a:br>
            <a:r>
              <a:rPr lang="en-US" sz="2000" b="0" i="0" dirty="0">
                <a:solidFill>
                  <a:schemeClr val="tx1"/>
                </a:solidFill>
                <a:effectLst/>
                <a:latin typeface="Inter var experimental"/>
              </a:rPr>
              <a:t>Write a query to fetch the year-wise total runs scored at </a:t>
            </a:r>
            <a:r>
              <a:rPr lang="en-US" sz="2000" b="0" i="1" dirty="0">
                <a:solidFill>
                  <a:schemeClr val="tx1"/>
                </a:solidFill>
                <a:effectLst/>
                <a:latin typeface="Inter var experimental"/>
              </a:rPr>
              <a:t>Eden Gardens </a:t>
            </a:r>
            <a:r>
              <a:rPr lang="en-US" sz="2000" b="0" i="0" dirty="0">
                <a:solidFill>
                  <a:schemeClr val="tx1"/>
                </a:solidFill>
                <a:effectLst/>
                <a:latin typeface="Inter var experimental"/>
              </a:rPr>
              <a:t>and order it in the descending order of total runs scored.</a:t>
            </a:r>
            <a:br>
              <a:rPr lang="en-US" sz="2000" b="0" i="0" dirty="0">
                <a:solidFill>
                  <a:schemeClr val="tx1"/>
                </a:solidFill>
                <a:effectLst/>
                <a:latin typeface="Inter var experimental"/>
              </a:rPr>
            </a:br>
            <a:br>
              <a:rPr lang="en-US" sz="1600" b="0" i="0" dirty="0">
                <a:solidFill>
                  <a:schemeClr val="tx1"/>
                </a:solidFill>
                <a:effectLst/>
                <a:latin typeface="Inter var experimental"/>
              </a:rPr>
            </a:br>
            <a:br>
              <a:rPr lang="en-US" sz="1800" b="0" i="0" dirty="0">
                <a:solidFill>
                  <a:schemeClr val="tx1"/>
                </a:solidFill>
                <a:effectLst/>
                <a:latin typeface="Inter var experimental"/>
              </a:rPr>
            </a:br>
            <a:br>
              <a:rPr lang="en-US" sz="1800" b="0" i="0" dirty="0">
                <a:solidFill>
                  <a:schemeClr val="tx1"/>
                </a:solidFill>
                <a:effectLst/>
                <a:latin typeface="Inter var experimental"/>
              </a:rPr>
            </a:br>
            <a:br>
              <a:rPr lang="en-US" sz="1600" b="0" i="0" dirty="0">
                <a:solidFill>
                  <a:schemeClr val="tx1"/>
                </a:solidFill>
                <a:effectLst/>
                <a:latin typeface="Inter var experimental"/>
              </a:rPr>
            </a:br>
            <a:br>
              <a:rPr lang="en-US" sz="1400" b="0" i="0" dirty="0">
                <a:solidFill>
                  <a:schemeClr val="tx1"/>
                </a:solidFill>
                <a:effectLst/>
                <a:latin typeface="Inter var experimental"/>
              </a:rPr>
            </a:br>
            <a:endParaRPr lang="en-IN" sz="2000" dirty="0">
              <a:solidFill>
                <a:schemeClr val="tx1"/>
              </a:solidFill>
            </a:endParaRPr>
          </a:p>
        </p:txBody>
      </p:sp>
      <p:sp>
        <p:nvSpPr>
          <p:cNvPr id="3" name="Content Placeholder 2">
            <a:extLst>
              <a:ext uri="{FF2B5EF4-FFF2-40B4-BE49-F238E27FC236}">
                <a16:creationId xmlns:a16="http://schemas.microsoft.com/office/drawing/2014/main" id="{C0130BE6-C648-D895-BEBF-91091F16C31E}"/>
              </a:ext>
            </a:extLst>
          </p:cNvPr>
          <p:cNvSpPr>
            <a:spLocks noGrp="1"/>
          </p:cNvSpPr>
          <p:nvPr>
            <p:ph sz="half" idx="1"/>
          </p:nvPr>
        </p:nvSpPr>
        <p:spPr>
          <a:xfrm>
            <a:off x="913795" y="1732448"/>
            <a:ext cx="5060497" cy="4515951"/>
          </a:xfrm>
          <a:ln>
            <a:solidFill>
              <a:schemeClr val="accent1"/>
            </a:solidFill>
          </a:ln>
        </p:spPr>
        <p:txBody>
          <a:bodyPr>
            <a:normAutofit fontScale="92500" lnSpcReduction="10000"/>
          </a:bodyPr>
          <a:lstStyle/>
          <a:p>
            <a:r>
              <a:rPr lang="en-US" dirty="0"/>
              <a:t>USED QUERY—</a:t>
            </a:r>
          </a:p>
          <a:p>
            <a:pPr marL="36900" indent="0">
              <a:buNone/>
            </a:pPr>
            <a:r>
              <a:rPr lang="en-US" sz="1800" dirty="0"/>
              <a:t>SELECT</a:t>
            </a:r>
          </a:p>
          <a:p>
            <a:pPr marL="36900" indent="0">
              <a:buNone/>
            </a:pPr>
            <a:r>
              <a:rPr lang="en-US" sz="1800" dirty="0"/>
              <a:t>  EXTRACT(YEAR FROM </a:t>
            </a:r>
            <a:r>
              <a:rPr lang="en-US" sz="1800" dirty="0" err="1"/>
              <a:t>match_date</a:t>
            </a:r>
            <a:r>
              <a:rPr lang="en-US" sz="1800" dirty="0"/>
              <a:t>) AS year,</a:t>
            </a:r>
          </a:p>
          <a:p>
            <a:pPr marL="36900" indent="0">
              <a:buNone/>
            </a:pPr>
            <a:r>
              <a:rPr lang="en-US" sz="1800" dirty="0"/>
              <a:t>  SUM(</a:t>
            </a:r>
            <a:r>
              <a:rPr lang="en-US" sz="1800" dirty="0" err="1"/>
              <a:t>total_runs</a:t>
            </a:r>
            <a:r>
              <a:rPr lang="en-US" sz="1800" dirty="0"/>
              <a:t>) AS </a:t>
            </a:r>
            <a:r>
              <a:rPr lang="en-US" sz="1800" dirty="0" err="1"/>
              <a:t>total_runs_scored</a:t>
            </a:r>
            <a:endParaRPr lang="en-US" sz="1800" dirty="0"/>
          </a:p>
          <a:p>
            <a:pPr marL="36900" indent="0">
              <a:buNone/>
            </a:pPr>
            <a:r>
              <a:rPr lang="en-US" sz="1800" dirty="0"/>
              <a:t>FROM</a:t>
            </a:r>
          </a:p>
          <a:p>
            <a:pPr marL="36900" indent="0">
              <a:buNone/>
            </a:pPr>
            <a:r>
              <a:rPr lang="en-US" sz="1800" dirty="0"/>
              <a:t>  deliveries_v03</a:t>
            </a:r>
          </a:p>
          <a:p>
            <a:pPr marL="36900" indent="0">
              <a:buNone/>
            </a:pPr>
            <a:r>
              <a:rPr lang="en-US" sz="1800" dirty="0"/>
              <a:t>WHERE</a:t>
            </a:r>
          </a:p>
          <a:p>
            <a:pPr marL="36900" indent="0">
              <a:buNone/>
            </a:pPr>
            <a:r>
              <a:rPr lang="en-US" sz="1800" dirty="0"/>
              <a:t>  venue = 'Eden Gardens'</a:t>
            </a:r>
          </a:p>
          <a:p>
            <a:pPr marL="36900" indent="0">
              <a:buNone/>
            </a:pPr>
            <a:r>
              <a:rPr lang="en-US" sz="1800" dirty="0"/>
              <a:t>GROUP BY</a:t>
            </a:r>
          </a:p>
          <a:p>
            <a:pPr marL="36900" indent="0">
              <a:buNone/>
            </a:pPr>
            <a:r>
              <a:rPr lang="en-US" sz="1800" dirty="0"/>
              <a:t>  year</a:t>
            </a:r>
          </a:p>
          <a:p>
            <a:pPr marL="36900" indent="0">
              <a:buNone/>
            </a:pPr>
            <a:r>
              <a:rPr lang="en-US" sz="1800" dirty="0"/>
              <a:t>ORDER BY</a:t>
            </a:r>
          </a:p>
          <a:p>
            <a:pPr marL="36900" indent="0">
              <a:buNone/>
            </a:pPr>
            <a:r>
              <a:rPr lang="en-US" sz="1800" dirty="0"/>
              <a:t>  </a:t>
            </a:r>
            <a:r>
              <a:rPr lang="en-US" sz="1800" dirty="0" err="1"/>
              <a:t>total_runs_scored</a:t>
            </a:r>
            <a:r>
              <a:rPr lang="en-US" sz="1800" dirty="0"/>
              <a:t> DESC;</a:t>
            </a:r>
          </a:p>
        </p:txBody>
      </p:sp>
      <p:sp>
        <p:nvSpPr>
          <p:cNvPr id="4" name="Content Placeholder 3">
            <a:extLst>
              <a:ext uri="{FF2B5EF4-FFF2-40B4-BE49-F238E27FC236}">
                <a16:creationId xmlns:a16="http://schemas.microsoft.com/office/drawing/2014/main" id="{52CCEA8E-5287-793F-D313-98F4DA1D2806}"/>
              </a:ext>
            </a:extLst>
          </p:cNvPr>
          <p:cNvSpPr>
            <a:spLocks noGrp="1"/>
          </p:cNvSpPr>
          <p:nvPr>
            <p:ph sz="half" idx="2"/>
          </p:nvPr>
        </p:nvSpPr>
        <p:spPr>
          <a:xfrm>
            <a:off x="6202892" y="1732448"/>
            <a:ext cx="5064665" cy="4582627"/>
          </a:xfrm>
          <a:ln>
            <a:solidFill>
              <a:schemeClr val="accent1"/>
            </a:solidFill>
          </a:ln>
        </p:spPr>
        <p:txBody>
          <a:bodyPr>
            <a:normAutofit fontScale="92500" lnSpcReduction="10000"/>
          </a:bodyPr>
          <a:lstStyle/>
          <a:p>
            <a:r>
              <a:rPr lang="en-US" dirty="0"/>
              <a:t>OUTPUT—</a:t>
            </a:r>
          </a:p>
          <a:p>
            <a:pPr marL="36900" indent="0">
              <a:buNone/>
            </a:pPr>
            <a:endParaRPr lang="en-US" dirty="0"/>
          </a:p>
          <a:p>
            <a:pPr marL="36900" indent="0">
              <a:buNone/>
            </a:pPr>
            <a:endParaRPr lang="en-US" dirty="0"/>
          </a:p>
        </p:txBody>
      </p:sp>
      <p:pic>
        <p:nvPicPr>
          <p:cNvPr id="6" name="Picture 5" descr="A screenshot of a table&#10;&#10;Description automatically generated">
            <a:extLst>
              <a:ext uri="{FF2B5EF4-FFF2-40B4-BE49-F238E27FC236}">
                <a16:creationId xmlns:a16="http://schemas.microsoft.com/office/drawing/2014/main" id="{AC6BAF5F-4B9C-CCA5-B0BD-F3665D60DB20}"/>
              </a:ext>
            </a:extLst>
          </p:cNvPr>
          <p:cNvPicPr>
            <a:picLocks noChangeAspect="1"/>
          </p:cNvPicPr>
          <p:nvPr/>
        </p:nvPicPr>
        <p:blipFill>
          <a:blip r:embed="rId2"/>
          <a:stretch>
            <a:fillRect/>
          </a:stretch>
        </p:blipFill>
        <p:spPr>
          <a:xfrm>
            <a:off x="6562725" y="2082029"/>
            <a:ext cx="4162425" cy="3890146"/>
          </a:xfrm>
          <a:prstGeom prst="rect">
            <a:avLst/>
          </a:prstGeom>
        </p:spPr>
      </p:pic>
    </p:spTree>
    <p:extLst>
      <p:ext uri="{BB962C8B-B14F-4D97-AF65-F5344CB8AC3E}">
        <p14:creationId xmlns:p14="http://schemas.microsoft.com/office/powerpoint/2010/main" val="688516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D8EC-92DA-E4E1-053F-EC0354216C86}"/>
              </a:ext>
            </a:extLst>
          </p:cNvPr>
          <p:cNvSpPr>
            <a:spLocks noGrp="1"/>
          </p:cNvSpPr>
          <p:nvPr>
            <p:ph type="title"/>
          </p:nvPr>
        </p:nvSpPr>
        <p:spPr/>
        <p:txBody>
          <a:bodyPr>
            <a:noAutofit/>
          </a:bodyPr>
          <a:lstStyle/>
          <a:p>
            <a:r>
              <a:rPr lang="en-US" sz="2400" dirty="0">
                <a:solidFill>
                  <a:schemeClr val="tx1"/>
                </a:solidFill>
              </a:rPr>
              <a:t>Q-10</a:t>
            </a:r>
            <a:br>
              <a:rPr lang="en-US" sz="185200" dirty="0">
                <a:solidFill>
                  <a:schemeClr val="tx1"/>
                </a:solidFill>
              </a:rPr>
            </a:br>
            <a:r>
              <a:rPr lang="en-US" sz="2400" b="0" i="0" dirty="0">
                <a:solidFill>
                  <a:schemeClr val="tx1"/>
                </a:solidFill>
                <a:effectLst/>
                <a:latin typeface="Inter var experimental"/>
              </a:rPr>
              <a:t>Write a query to fetch the year-wise total runs scored at </a:t>
            </a:r>
            <a:r>
              <a:rPr lang="en-US" sz="2400" b="0" i="1" dirty="0">
                <a:solidFill>
                  <a:schemeClr val="tx1"/>
                </a:solidFill>
                <a:effectLst/>
                <a:latin typeface="Inter var experimental"/>
              </a:rPr>
              <a:t>Eden Gardens </a:t>
            </a:r>
            <a:r>
              <a:rPr lang="en-US" sz="2400" b="0" i="0" dirty="0">
                <a:solidFill>
                  <a:schemeClr val="tx1"/>
                </a:solidFill>
                <a:effectLst/>
                <a:latin typeface="Inter var experimental"/>
              </a:rPr>
              <a:t>and order it in the descending order of total runs scored.</a:t>
            </a:r>
            <a:endParaRPr lang="en-IN" sz="2400" dirty="0"/>
          </a:p>
        </p:txBody>
      </p:sp>
      <p:graphicFrame>
        <p:nvGraphicFramePr>
          <p:cNvPr id="4" name="Chart 3">
            <a:extLst>
              <a:ext uri="{FF2B5EF4-FFF2-40B4-BE49-F238E27FC236}">
                <a16:creationId xmlns:a16="http://schemas.microsoft.com/office/drawing/2014/main" id="{95A6160E-C5E4-36A0-42DC-7C1A294CD07E}"/>
              </a:ext>
            </a:extLst>
          </p:cNvPr>
          <p:cNvGraphicFramePr>
            <a:graphicFrameLocks/>
          </p:cNvGraphicFramePr>
          <p:nvPr>
            <p:extLst>
              <p:ext uri="{D42A27DB-BD31-4B8C-83A1-F6EECF244321}">
                <p14:modId xmlns:p14="http://schemas.microsoft.com/office/powerpoint/2010/main" val="1719869678"/>
              </p:ext>
            </p:extLst>
          </p:nvPr>
        </p:nvGraphicFramePr>
        <p:xfrm>
          <a:off x="1677879" y="1935377"/>
          <a:ext cx="8948691" cy="43766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3738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A0F4-9ECA-110F-18A4-C14E59046028}"/>
              </a:ext>
            </a:extLst>
          </p:cNvPr>
          <p:cNvSpPr>
            <a:spLocks noGrp="1"/>
          </p:cNvSpPr>
          <p:nvPr>
            <p:ph type="title"/>
          </p:nvPr>
        </p:nvSpPr>
        <p:spPr>
          <a:xfrm>
            <a:off x="919119" y="1692675"/>
            <a:ext cx="10353762" cy="3074634"/>
          </a:xfrm>
        </p:spPr>
        <p:txBody>
          <a:bodyPr>
            <a:normAutofit/>
          </a:bodyPr>
          <a:lstStyle/>
          <a:p>
            <a:r>
              <a:rPr lang="en-US" dirty="0"/>
              <a:t>THANK YOU</a:t>
            </a:r>
            <a:br>
              <a:rPr lang="en-US" dirty="0"/>
            </a:br>
            <a:br>
              <a:rPr lang="en-US" dirty="0"/>
            </a:br>
            <a:br>
              <a:rPr lang="en-US" sz="1600" dirty="0"/>
            </a:br>
            <a:r>
              <a:rPr lang="en-US" sz="1600" dirty="0"/>
              <a:t>NOTE:I have also added the  Query notepad file in the folder that I have used here in analysis.</a:t>
            </a:r>
            <a:endParaRPr lang="en-IN" dirty="0"/>
          </a:p>
        </p:txBody>
      </p:sp>
    </p:spTree>
    <p:extLst>
      <p:ext uri="{BB962C8B-B14F-4D97-AF65-F5344CB8AC3E}">
        <p14:creationId xmlns:p14="http://schemas.microsoft.com/office/powerpoint/2010/main" val="202386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6A56-D9F3-4C48-3C0B-9906D5D4D012}"/>
              </a:ext>
            </a:extLst>
          </p:cNvPr>
          <p:cNvSpPr>
            <a:spLocks noGrp="1"/>
          </p:cNvSpPr>
          <p:nvPr>
            <p:ph type="title"/>
          </p:nvPr>
        </p:nvSpPr>
        <p:spPr>
          <a:xfrm>
            <a:off x="913795" y="488272"/>
            <a:ext cx="10353762" cy="1118586"/>
          </a:xfrm>
        </p:spPr>
        <p:txBody>
          <a:bodyPr>
            <a:noAutofit/>
          </a:bodyPr>
          <a:lstStyle/>
          <a:p>
            <a:r>
              <a:rPr lang="en-US" sz="1200" b="1" dirty="0">
                <a:solidFill>
                  <a:schemeClr val="tx1"/>
                </a:solidFill>
              </a:rPr>
              <a:t>TASK 1</a:t>
            </a:r>
            <a:br>
              <a:rPr lang="en-US" sz="1000" dirty="0"/>
            </a:br>
            <a:r>
              <a:rPr lang="en-US" sz="1600" b="1" i="0" dirty="0">
                <a:solidFill>
                  <a:schemeClr val="tx1"/>
                </a:solidFill>
                <a:effectLst/>
                <a:latin typeface="Inter var experimental"/>
              </a:rPr>
              <a:t>Your first priority is to get 2-3 players with high S.R who have faced at least 500 </a:t>
            </a:r>
            <a:r>
              <a:rPr lang="en-US" sz="1600" b="1" i="0" dirty="0" err="1">
                <a:solidFill>
                  <a:schemeClr val="tx1"/>
                </a:solidFill>
                <a:effectLst/>
                <a:latin typeface="Inter var experimental"/>
              </a:rPr>
              <a:t>balls.And</a:t>
            </a:r>
            <a:r>
              <a:rPr lang="en-US" sz="1600" b="1" i="0" dirty="0">
                <a:solidFill>
                  <a:schemeClr val="tx1"/>
                </a:solidFill>
                <a:effectLst/>
                <a:latin typeface="Inter var experimental"/>
              </a:rPr>
              <a:t> to do that you have to make a list of 10 players you want to bid in the auction so that when you try to grab them in auction you should not pay the amount greater than you have in the purse for a particular player.</a:t>
            </a:r>
            <a:br>
              <a:rPr lang="en-US" sz="1600" b="1" dirty="0"/>
            </a:br>
            <a:endParaRPr lang="en-IN" sz="1800" b="1" dirty="0"/>
          </a:p>
        </p:txBody>
      </p:sp>
      <p:sp>
        <p:nvSpPr>
          <p:cNvPr id="4" name="Content Placeholder 3">
            <a:extLst>
              <a:ext uri="{FF2B5EF4-FFF2-40B4-BE49-F238E27FC236}">
                <a16:creationId xmlns:a16="http://schemas.microsoft.com/office/drawing/2014/main" id="{479DB48A-2BE7-A133-2858-2814A3E0FCA7}"/>
              </a:ext>
            </a:extLst>
          </p:cNvPr>
          <p:cNvSpPr>
            <a:spLocks noGrp="1"/>
          </p:cNvSpPr>
          <p:nvPr>
            <p:ph sz="half" idx="2"/>
          </p:nvPr>
        </p:nvSpPr>
        <p:spPr>
          <a:xfrm>
            <a:off x="6202892" y="1732449"/>
            <a:ext cx="5064665" cy="4428654"/>
          </a:xfrm>
          <a:ln>
            <a:solidFill>
              <a:schemeClr val="accent1"/>
            </a:solidFill>
          </a:ln>
        </p:spPr>
        <p:txBody>
          <a:bodyPr>
            <a:normAutofit fontScale="92500" lnSpcReduction="20000"/>
          </a:bodyPr>
          <a:lstStyle/>
          <a:p>
            <a:r>
              <a:rPr lang="en-US" dirty="0"/>
              <a:t>OUTPUT—</a:t>
            </a:r>
          </a:p>
          <a:p>
            <a:endParaRPr lang="en-US" dirty="0"/>
          </a:p>
          <a:p>
            <a:endParaRPr lang="en-IN" dirty="0"/>
          </a:p>
        </p:txBody>
      </p:sp>
      <p:sp>
        <p:nvSpPr>
          <p:cNvPr id="9" name="Content Placeholder 8">
            <a:extLst>
              <a:ext uri="{FF2B5EF4-FFF2-40B4-BE49-F238E27FC236}">
                <a16:creationId xmlns:a16="http://schemas.microsoft.com/office/drawing/2014/main" id="{9F082026-037B-484C-6012-B495E9A0EE9A}"/>
              </a:ext>
            </a:extLst>
          </p:cNvPr>
          <p:cNvSpPr>
            <a:spLocks noGrp="1"/>
          </p:cNvSpPr>
          <p:nvPr>
            <p:ph sz="half" idx="1"/>
          </p:nvPr>
        </p:nvSpPr>
        <p:spPr>
          <a:xfrm>
            <a:off x="913795" y="1732448"/>
            <a:ext cx="5060497" cy="4348755"/>
          </a:xfrm>
          <a:ln>
            <a:solidFill>
              <a:schemeClr val="accent1"/>
            </a:solidFill>
          </a:ln>
        </p:spPr>
        <p:txBody>
          <a:bodyPr>
            <a:normAutofit fontScale="92500" lnSpcReduction="20000"/>
          </a:bodyPr>
          <a:lstStyle/>
          <a:p>
            <a:r>
              <a:rPr lang="en-US" b="1" dirty="0"/>
              <a:t>QUERY USED--</a:t>
            </a:r>
          </a:p>
          <a:p>
            <a:endParaRPr lang="en-US" b="1" dirty="0"/>
          </a:p>
          <a:p>
            <a:r>
              <a:rPr lang="en-US" dirty="0"/>
              <a:t>Select </a:t>
            </a:r>
            <a:r>
              <a:rPr lang="en-US" dirty="0" err="1"/>
              <a:t>batsman,count</a:t>
            </a:r>
            <a:r>
              <a:rPr lang="en-US" dirty="0"/>
              <a:t>(ball) as </a:t>
            </a:r>
            <a:r>
              <a:rPr lang="en-US" dirty="0" err="1"/>
              <a:t>total_balls</a:t>
            </a:r>
            <a:r>
              <a:rPr lang="en-US" dirty="0"/>
              <a:t>,</a:t>
            </a:r>
          </a:p>
          <a:p>
            <a:pPr marL="36900" indent="0">
              <a:buNone/>
            </a:pPr>
            <a:r>
              <a:rPr lang="en-US" dirty="0"/>
              <a:t>sum(</a:t>
            </a:r>
            <a:r>
              <a:rPr lang="en-US" dirty="0" err="1"/>
              <a:t>batsman_runs</a:t>
            </a:r>
            <a:r>
              <a:rPr lang="en-US" dirty="0"/>
              <a:t>) as </a:t>
            </a:r>
            <a:r>
              <a:rPr lang="en-US" dirty="0" err="1"/>
              <a:t>total_runs</a:t>
            </a:r>
            <a:r>
              <a:rPr lang="en-US" dirty="0"/>
              <a:t>,</a:t>
            </a:r>
          </a:p>
          <a:p>
            <a:pPr marL="36900" indent="0">
              <a:buNone/>
            </a:pPr>
            <a:r>
              <a:rPr lang="en-US" dirty="0"/>
              <a:t>round(cast(sum(</a:t>
            </a:r>
            <a:r>
              <a:rPr lang="en-US" dirty="0" err="1"/>
              <a:t>batsman_runs</a:t>
            </a:r>
            <a:r>
              <a:rPr lang="en-US" dirty="0"/>
              <a:t>) as decimal)/count(ball) * 100,2) as </a:t>
            </a:r>
            <a:r>
              <a:rPr lang="en-US" dirty="0" err="1"/>
              <a:t>strike_rate</a:t>
            </a:r>
            <a:endParaRPr lang="en-US" dirty="0"/>
          </a:p>
          <a:p>
            <a:pPr marL="36900" indent="0">
              <a:buNone/>
            </a:pPr>
            <a:r>
              <a:rPr lang="en-US" dirty="0"/>
              <a:t>from </a:t>
            </a:r>
            <a:r>
              <a:rPr lang="en-US" dirty="0" err="1"/>
              <a:t>IPL_Ball</a:t>
            </a:r>
            <a:endParaRPr lang="en-US" dirty="0"/>
          </a:p>
          <a:p>
            <a:pPr marL="36900" indent="0">
              <a:buNone/>
            </a:pPr>
            <a:r>
              <a:rPr lang="en-US" dirty="0"/>
              <a:t>where not (</a:t>
            </a:r>
            <a:r>
              <a:rPr lang="en-US" dirty="0" err="1"/>
              <a:t>extras_type</a:t>
            </a:r>
            <a:r>
              <a:rPr lang="en-US" dirty="0"/>
              <a:t>='</a:t>
            </a:r>
            <a:r>
              <a:rPr lang="en-US" dirty="0" err="1"/>
              <a:t>wides</a:t>
            </a:r>
            <a:r>
              <a:rPr lang="en-US" dirty="0"/>
              <a:t>')</a:t>
            </a:r>
          </a:p>
          <a:p>
            <a:pPr marL="36900" indent="0">
              <a:buNone/>
            </a:pPr>
            <a:r>
              <a:rPr lang="en-US" dirty="0"/>
              <a:t>group by batsman</a:t>
            </a:r>
          </a:p>
          <a:p>
            <a:pPr marL="36900" indent="0">
              <a:buNone/>
            </a:pPr>
            <a:r>
              <a:rPr lang="en-US" dirty="0"/>
              <a:t>having count(ball)&gt;=500</a:t>
            </a:r>
          </a:p>
          <a:p>
            <a:pPr marL="36900" indent="0">
              <a:buNone/>
            </a:pPr>
            <a:r>
              <a:rPr lang="en-US" dirty="0"/>
              <a:t>order by </a:t>
            </a:r>
            <a:r>
              <a:rPr lang="en-US" dirty="0" err="1"/>
              <a:t>strike_rate</a:t>
            </a:r>
            <a:r>
              <a:rPr lang="en-US" dirty="0"/>
              <a:t> desc</a:t>
            </a:r>
          </a:p>
          <a:p>
            <a:pPr marL="36900" indent="0">
              <a:buNone/>
            </a:pPr>
            <a:r>
              <a:rPr lang="en-US" dirty="0"/>
              <a:t>limit 10;</a:t>
            </a:r>
          </a:p>
        </p:txBody>
      </p:sp>
      <p:pic>
        <p:nvPicPr>
          <p:cNvPr id="11" name="Picture 10" descr="A screenshot of a table&#10;&#10;Description automatically generated">
            <a:extLst>
              <a:ext uri="{FF2B5EF4-FFF2-40B4-BE49-F238E27FC236}">
                <a16:creationId xmlns:a16="http://schemas.microsoft.com/office/drawing/2014/main" id="{5EE231A9-60A4-F522-91F6-01BB38B90180}"/>
              </a:ext>
            </a:extLst>
          </p:cNvPr>
          <p:cNvPicPr>
            <a:picLocks noChangeAspect="1"/>
          </p:cNvPicPr>
          <p:nvPr/>
        </p:nvPicPr>
        <p:blipFill>
          <a:blip r:embed="rId2"/>
          <a:stretch>
            <a:fillRect/>
          </a:stretch>
        </p:blipFill>
        <p:spPr>
          <a:xfrm>
            <a:off x="6466082" y="2096700"/>
            <a:ext cx="4538283" cy="3837845"/>
          </a:xfrm>
          <a:prstGeom prst="rect">
            <a:avLst/>
          </a:prstGeom>
        </p:spPr>
      </p:pic>
    </p:spTree>
    <p:extLst>
      <p:ext uri="{BB962C8B-B14F-4D97-AF65-F5344CB8AC3E}">
        <p14:creationId xmlns:p14="http://schemas.microsoft.com/office/powerpoint/2010/main" val="354416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F79F-C6B6-3CAE-4118-BBD706ED4E4F}"/>
              </a:ext>
            </a:extLst>
          </p:cNvPr>
          <p:cNvSpPr>
            <a:spLocks noGrp="1"/>
          </p:cNvSpPr>
          <p:nvPr>
            <p:ph type="title"/>
          </p:nvPr>
        </p:nvSpPr>
        <p:spPr>
          <a:xfrm>
            <a:off x="919119" y="609600"/>
            <a:ext cx="10353762" cy="970450"/>
          </a:xfrm>
        </p:spPr>
        <p:txBody>
          <a:bodyPr>
            <a:normAutofit/>
          </a:bodyPr>
          <a:lstStyle/>
          <a:p>
            <a:r>
              <a:rPr lang="en-US" sz="3600" dirty="0"/>
              <a:t>TASK-1</a:t>
            </a:r>
            <a:endParaRPr lang="en-IN" sz="3600" dirty="0"/>
          </a:p>
        </p:txBody>
      </p:sp>
      <p:graphicFrame>
        <p:nvGraphicFramePr>
          <p:cNvPr id="3" name="Chart 2">
            <a:extLst>
              <a:ext uri="{FF2B5EF4-FFF2-40B4-BE49-F238E27FC236}">
                <a16:creationId xmlns:a16="http://schemas.microsoft.com/office/drawing/2014/main" id="{9ECB6B5F-617C-6373-962E-C387597C6924}"/>
              </a:ext>
            </a:extLst>
          </p:cNvPr>
          <p:cNvGraphicFramePr>
            <a:graphicFrameLocks/>
          </p:cNvGraphicFramePr>
          <p:nvPr>
            <p:extLst>
              <p:ext uri="{D42A27DB-BD31-4B8C-83A1-F6EECF244321}">
                <p14:modId xmlns:p14="http://schemas.microsoft.com/office/powerpoint/2010/main" val="1561951951"/>
              </p:ext>
            </p:extLst>
          </p:nvPr>
        </p:nvGraphicFramePr>
        <p:xfrm>
          <a:off x="1535837" y="1660124"/>
          <a:ext cx="9188388" cy="39594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86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6A56-D9F3-4C48-3C0B-9906D5D4D012}"/>
              </a:ext>
            </a:extLst>
          </p:cNvPr>
          <p:cNvSpPr>
            <a:spLocks noGrp="1"/>
          </p:cNvSpPr>
          <p:nvPr>
            <p:ph type="title"/>
          </p:nvPr>
        </p:nvSpPr>
        <p:spPr>
          <a:xfrm>
            <a:off x="913795" y="355107"/>
            <a:ext cx="10353762" cy="1150783"/>
          </a:xfrm>
        </p:spPr>
        <p:txBody>
          <a:bodyPr>
            <a:noAutofit/>
          </a:bodyPr>
          <a:lstStyle/>
          <a:p>
            <a:br>
              <a:rPr lang="en-US" sz="1200" b="1" i="0" dirty="0">
                <a:solidFill>
                  <a:schemeClr val="tx1"/>
                </a:solidFill>
                <a:effectLst/>
                <a:latin typeface="Inter var experimental"/>
              </a:rPr>
            </a:br>
            <a:br>
              <a:rPr lang="en-US" sz="1200" b="1" i="0" dirty="0">
                <a:solidFill>
                  <a:schemeClr val="tx1"/>
                </a:solidFill>
                <a:effectLst/>
                <a:latin typeface="Inter var experimental"/>
              </a:rPr>
            </a:br>
            <a:r>
              <a:rPr lang="en-US" sz="1400" b="1" i="0" dirty="0">
                <a:solidFill>
                  <a:schemeClr val="tx1"/>
                </a:solidFill>
                <a:effectLst/>
                <a:latin typeface="Inter var experimental"/>
              </a:rPr>
              <a:t>TASK-2</a:t>
            </a:r>
            <a:br>
              <a:rPr lang="en-US" sz="1200" b="1" i="0" dirty="0">
                <a:solidFill>
                  <a:schemeClr val="tx1"/>
                </a:solidFill>
                <a:effectLst/>
                <a:latin typeface="Inter var experimental"/>
              </a:rPr>
            </a:br>
            <a:r>
              <a:rPr lang="en-US" sz="1400" b="1" dirty="0">
                <a:solidFill>
                  <a:schemeClr val="tx1"/>
                </a:solidFill>
                <a:effectLst/>
                <a:latin typeface="Inter var experimental"/>
              </a:rPr>
              <a:t>Y</a:t>
            </a:r>
            <a:r>
              <a:rPr lang="en-US" sz="1400" b="1" i="0" dirty="0">
                <a:solidFill>
                  <a:schemeClr val="tx1"/>
                </a:solidFill>
                <a:effectLst/>
                <a:latin typeface="Inter var experimental"/>
              </a:rPr>
              <a:t>ou need to get 2-3 players with good Average who have played more the 2 </a:t>
            </a:r>
            <a:r>
              <a:rPr lang="en-US" sz="1400" b="1" i="0" dirty="0" err="1">
                <a:solidFill>
                  <a:schemeClr val="tx1"/>
                </a:solidFill>
                <a:effectLst/>
                <a:latin typeface="Inter var experimental"/>
              </a:rPr>
              <a:t>ipl</a:t>
            </a:r>
            <a:r>
              <a:rPr lang="en-US" sz="1400" b="1" i="0" dirty="0">
                <a:solidFill>
                  <a:schemeClr val="tx1"/>
                </a:solidFill>
                <a:effectLst/>
                <a:latin typeface="Inter var experimental"/>
              </a:rPr>
              <a:t> </a:t>
            </a:r>
            <a:r>
              <a:rPr lang="en-US" sz="1400" b="1" i="0" dirty="0" err="1">
                <a:solidFill>
                  <a:schemeClr val="tx1"/>
                </a:solidFill>
                <a:effectLst/>
                <a:latin typeface="Inter var experimental"/>
              </a:rPr>
              <a:t>seasons.And</a:t>
            </a:r>
            <a:r>
              <a:rPr lang="en-US" sz="1400" b="1" i="0" dirty="0">
                <a:solidFill>
                  <a:schemeClr val="tx1"/>
                </a:solidFill>
                <a:effectLst/>
                <a:latin typeface="Inter var experimental"/>
              </a:rPr>
              <a:t> to do that you have to make a list of 10 players you want to bid in the auction so that when you try to grab them in auction you should not pay the amount greater than you have in the purse for a particular player.</a:t>
            </a:r>
            <a:br>
              <a:rPr lang="en-US" sz="2800" b="1" dirty="0">
                <a:solidFill>
                  <a:schemeClr val="tx1"/>
                </a:solidFill>
              </a:rPr>
            </a:br>
            <a:endParaRPr lang="en-IN" sz="3200" b="1" dirty="0">
              <a:solidFill>
                <a:schemeClr val="tx1"/>
              </a:solidFill>
            </a:endParaRPr>
          </a:p>
        </p:txBody>
      </p:sp>
      <p:sp>
        <p:nvSpPr>
          <p:cNvPr id="4" name="Content Placeholder 3">
            <a:extLst>
              <a:ext uri="{FF2B5EF4-FFF2-40B4-BE49-F238E27FC236}">
                <a16:creationId xmlns:a16="http://schemas.microsoft.com/office/drawing/2014/main" id="{479DB48A-2BE7-A133-2858-2814A3E0FCA7}"/>
              </a:ext>
            </a:extLst>
          </p:cNvPr>
          <p:cNvSpPr>
            <a:spLocks noGrp="1"/>
          </p:cNvSpPr>
          <p:nvPr>
            <p:ph sz="half" idx="2"/>
          </p:nvPr>
        </p:nvSpPr>
        <p:spPr>
          <a:xfrm>
            <a:off x="6202892" y="1732449"/>
            <a:ext cx="5064665" cy="4428654"/>
          </a:xfrm>
          <a:ln>
            <a:solidFill>
              <a:schemeClr val="accent1"/>
            </a:solidFill>
          </a:ln>
        </p:spPr>
        <p:txBody>
          <a:bodyPr>
            <a:normAutofit fontScale="85000" lnSpcReduction="20000"/>
          </a:bodyPr>
          <a:lstStyle/>
          <a:p>
            <a:r>
              <a:rPr lang="en-US" dirty="0"/>
              <a:t>OUTPUT—</a:t>
            </a:r>
          </a:p>
          <a:p>
            <a:endParaRPr lang="en-US" dirty="0"/>
          </a:p>
          <a:p>
            <a:endParaRPr lang="en-IN" dirty="0"/>
          </a:p>
        </p:txBody>
      </p:sp>
      <p:sp>
        <p:nvSpPr>
          <p:cNvPr id="9" name="Content Placeholder 8">
            <a:extLst>
              <a:ext uri="{FF2B5EF4-FFF2-40B4-BE49-F238E27FC236}">
                <a16:creationId xmlns:a16="http://schemas.microsoft.com/office/drawing/2014/main" id="{9F082026-037B-484C-6012-B495E9A0EE9A}"/>
              </a:ext>
            </a:extLst>
          </p:cNvPr>
          <p:cNvSpPr>
            <a:spLocks noGrp="1"/>
          </p:cNvSpPr>
          <p:nvPr>
            <p:ph sz="half" idx="1"/>
          </p:nvPr>
        </p:nvSpPr>
        <p:spPr>
          <a:xfrm>
            <a:off x="913795" y="1652550"/>
            <a:ext cx="5060497" cy="4428653"/>
          </a:xfrm>
          <a:ln>
            <a:solidFill>
              <a:schemeClr val="accent1"/>
            </a:solidFill>
          </a:ln>
        </p:spPr>
        <p:txBody>
          <a:bodyPr>
            <a:normAutofit fontScale="85000" lnSpcReduction="20000"/>
          </a:bodyPr>
          <a:lstStyle/>
          <a:p>
            <a:r>
              <a:rPr lang="en-US" b="1" dirty="0"/>
              <a:t>QUERY USED—</a:t>
            </a:r>
          </a:p>
          <a:p>
            <a:endParaRPr lang="en-US" b="1" dirty="0"/>
          </a:p>
          <a:p>
            <a:r>
              <a:rPr lang="en-US" sz="1700" b="1" dirty="0"/>
              <a:t>select </a:t>
            </a:r>
            <a:r>
              <a:rPr lang="en-US" sz="1700" b="1" dirty="0" err="1"/>
              <a:t>a.batsman,sum</a:t>
            </a:r>
            <a:r>
              <a:rPr lang="en-US" sz="1700" b="1" dirty="0"/>
              <a:t>(</a:t>
            </a:r>
            <a:r>
              <a:rPr lang="en-US" sz="1700" b="1" dirty="0" err="1"/>
              <a:t>a.total_runs</a:t>
            </a:r>
            <a:r>
              <a:rPr lang="en-US" sz="1700" b="1" dirty="0"/>
              <a:t>) as </a:t>
            </a:r>
            <a:r>
              <a:rPr lang="en-US" sz="1700" b="1" dirty="0" err="1"/>
              <a:t>runs_scored</a:t>
            </a:r>
            <a:r>
              <a:rPr lang="en-US" sz="1700" b="1" dirty="0"/>
              <a:t>,</a:t>
            </a:r>
          </a:p>
          <a:p>
            <a:pPr marL="36900" indent="0">
              <a:buNone/>
            </a:pPr>
            <a:r>
              <a:rPr lang="en-US" sz="1700" b="1" dirty="0"/>
              <a:t>sum(</a:t>
            </a:r>
            <a:r>
              <a:rPr lang="en-US" sz="1700" b="1" dirty="0" err="1"/>
              <a:t>a.is_wicket</a:t>
            </a:r>
            <a:r>
              <a:rPr lang="en-US" sz="1700" b="1" dirty="0"/>
              <a:t>) as </a:t>
            </a:r>
            <a:r>
              <a:rPr lang="en-US" sz="1700" b="1" dirty="0" err="1"/>
              <a:t>total_dismissals</a:t>
            </a:r>
            <a:r>
              <a:rPr lang="en-US" sz="1700" b="1" dirty="0"/>
              <a:t>,</a:t>
            </a:r>
          </a:p>
          <a:p>
            <a:pPr marL="36900" indent="0">
              <a:buNone/>
            </a:pPr>
            <a:r>
              <a:rPr lang="en-US" sz="1700" b="1" dirty="0"/>
              <a:t>round(cast(sum(</a:t>
            </a:r>
            <a:r>
              <a:rPr lang="en-US" sz="1700" b="1" dirty="0" err="1"/>
              <a:t>a.total_runs</a:t>
            </a:r>
            <a:r>
              <a:rPr lang="en-US" sz="1700" b="1" dirty="0"/>
              <a:t>)as decimal)/sum(</a:t>
            </a:r>
            <a:r>
              <a:rPr lang="en-US" sz="1700" b="1" dirty="0" err="1"/>
              <a:t>a.is_wicket</a:t>
            </a:r>
            <a:r>
              <a:rPr lang="en-US" sz="1700" b="1" dirty="0"/>
              <a:t>),2) as </a:t>
            </a:r>
            <a:r>
              <a:rPr lang="en-US" sz="1700" b="1" dirty="0" err="1"/>
              <a:t>average_score</a:t>
            </a:r>
            <a:r>
              <a:rPr lang="en-US" sz="1700" b="1" dirty="0"/>
              <a:t>,</a:t>
            </a:r>
          </a:p>
          <a:p>
            <a:pPr marL="36900" indent="0">
              <a:buNone/>
            </a:pPr>
            <a:r>
              <a:rPr lang="en-US" sz="1700" b="1" dirty="0"/>
              <a:t>COUNT(DISTINCT EXTRACT(YEAR FROM </a:t>
            </a:r>
            <a:r>
              <a:rPr lang="en-US" sz="1700" b="1" dirty="0" err="1"/>
              <a:t>m.date</a:t>
            </a:r>
            <a:r>
              <a:rPr lang="en-US" sz="1700" b="1" dirty="0"/>
              <a:t>)) AS </a:t>
            </a:r>
            <a:r>
              <a:rPr lang="en-US" sz="1700" b="1" dirty="0" err="1"/>
              <a:t>total_seasons</a:t>
            </a:r>
            <a:endParaRPr lang="en-US" sz="1700" b="1" dirty="0"/>
          </a:p>
          <a:p>
            <a:pPr marL="36900" indent="0">
              <a:buNone/>
            </a:pPr>
            <a:r>
              <a:rPr lang="en-US" sz="1700" b="1" dirty="0"/>
              <a:t>from </a:t>
            </a:r>
            <a:r>
              <a:rPr lang="en-US" sz="1700" b="1" dirty="0" err="1"/>
              <a:t>IPL_Ball</a:t>
            </a:r>
            <a:r>
              <a:rPr lang="en-US" sz="1700" b="1" dirty="0"/>
              <a:t> as a </a:t>
            </a:r>
          </a:p>
          <a:p>
            <a:pPr marL="36900" indent="0">
              <a:buNone/>
            </a:pPr>
            <a:r>
              <a:rPr lang="en-US" sz="1700" b="1" dirty="0"/>
              <a:t>join </a:t>
            </a:r>
            <a:r>
              <a:rPr lang="en-US" sz="1700" b="1" dirty="0" err="1"/>
              <a:t>IPL_matches</a:t>
            </a:r>
            <a:r>
              <a:rPr lang="en-US" sz="1700" b="1" dirty="0"/>
              <a:t> as m</a:t>
            </a:r>
          </a:p>
          <a:p>
            <a:pPr marL="36900" indent="0">
              <a:buNone/>
            </a:pPr>
            <a:r>
              <a:rPr lang="en-US" sz="1700" b="1" dirty="0"/>
              <a:t>on a.id=m.id</a:t>
            </a:r>
          </a:p>
          <a:p>
            <a:pPr marL="36900" indent="0">
              <a:buNone/>
            </a:pPr>
            <a:r>
              <a:rPr lang="en-US" sz="1700" b="1" dirty="0"/>
              <a:t>group by </a:t>
            </a:r>
            <a:r>
              <a:rPr lang="en-US" sz="1700" b="1" dirty="0" err="1"/>
              <a:t>a.batsman</a:t>
            </a:r>
            <a:endParaRPr lang="en-US" sz="1700" b="1" dirty="0"/>
          </a:p>
          <a:p>
            <a:pPr marL="36900" indent="0">
              <a:buNone/>
            </a:pPr>
            <a:r>
              <a:rPr lang="en-US" sz="1700" b="1" dirty="0"/>
              <a:t>having (sum(</a:t>
            </a:r>
            <a:r>
              <a:rPr lang="en-US" sz="1700" b="1" dirty="0" err="1"/>
              <a:t>a.is_wicket</a:t>
            </a:r>
            <a:r>
              <a:rPr lang="en-US" sz="1700" b="1" dirty="0"/>
              <a:t>)&gt;=1 and COUNT(DISTINCT a.id) &gt; 28)</a:t>
            </a:r>
          </a:p>
          <a:p>
            <a:pPr marL="36900" indent="0">
              <a:buNone/>
            </a:pPr>
            <a:r>
              <a:rPr lang="en-US" sz="1700" b="1" dirty="0"/>
              <a:t>order by </a:t>
            </a:r>
            <a:r>
              <a:rPr lang="en-US" sz="1700" b="1" dirty="0" err="1"/>
              <a:t>average_score</a:t>
            </a:r>
            <a:r>
              <a:rPr lang="en-US" sz="1700" b="1" dirty="0"/>
              <a:t> desc</a:t>
            </a:r>
          </a:p>
          <a:p>
            <a:pPr marL="36900" indent="0">
              <a:buNone/>
            </a:pPr>
            <a:r>
              <a:rPr lang="en-US" sz="1700" b="1" dirty="0"/>
              <a:t>Limit 10;</a:t>
            </a:r>
          </a:p>
        </p:txBody>
      </p:sp>
      <p:pic>
        <p:nvPicPr>
          <p:cNvPr id="5" name="Picture 4" descr="A screenshot of a computer&#10;&#10;Description automatically generated">
            <a:extLst>
              <a:ext uri="{FF2B5EF4-FFF2-40B4-BE49-F238E27FC236}">
                <a16:creationId xmlns:a16="http://schemas.microsoft.com/office/drawing/2014/main" id="{996823C4-C13D-D7FE-F7A2-22BC9B6476FD}"/>
              </a:ext>
            </a:extLst>
          </p:cNvPr>
          <p:cNvPicPr>
            <a:picLocks noChangeAspect="1"/>
          </p:cNvPicPr>
          <p:nvPr/>
        </p:nvPicPr>
        <p:blipFill>
          <a:blip r:embed="rId2"/>
          <a:stretch>
            <a:fillRect/>
          </a:stretch>
        </p:blipFill>
        <p:spPr>
          <a:xfrm>
            <a:off x="6276514" y="2127909"/>
            <a:ext cx="4991044" cy="3953294"/>
          </a:xfrm>
          <a:prstGeom prst="rect">
            <a:avLst/>
          </a:prstGeom>
        </p:spPr>
      </p:pic>
    </p:spTree>
    <p:extLst>
      <p:ext uri="{BB962C8B-B14F-4D97-AF65-F5344CB8AC3E}">
        <p14:creationId xmlns:p14="http://schemas.microsoft.com/office/powerpoint/2010/main" val="260154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4F13-531D-59E6-1AEB-76E3D2D7597D}"/>
              </a:ext>
            </a:extLst>
          </p:cNvPr>
          <p:cNvSpPr>
            <a:spLocks noGrp="1"/>
          </p:cNvSpPr>
          <p:nvPr>
            <p:ph type="title"/>
          </p:nvPr>
        </p:nvSpPr>
        <p:spPr/>
        <p:txBody>
          <a:bodyPr/>
          <a:lstStyle/>
          <a:p>
            <a:r>
              <a:rPr lang="en-US" dirty="0"/>
              <a:t>TASK-2</a:t>
            </a:r>
            <a:endParaRPr lang="en-IN" dirty="0"/>
          </a:p>
        </p:txBody>
      </p:sp>
      <p:graphicFrame>
        <p:nvGraphicFramePr>
          <p:cNvPr id="3" name="Chart 2">
            <a:extLst>
              <a:ext uri="{FF2B5EF4-FFF2-40B4-BE49-F238E27FC236}">
                <a16:creationId xmlns:a16="http://schemas.microsoft.com/office/drawing/2014/main" id="{B8298DE5-5151-74D1-4D9C-BB48E5F855B0}"/>
              </a:ext>
            </a:extLst>
          </p:cNvPr>
          <p:cNvGraphicFramePr>
            <a:graphicFrameLocks/>
          </p:cNvGraphicFramePr>
          <p:nvPr>
            <p:extLst>
              <p:ext uri="{D42A27DB-BD31-4B8C-83A1-F6EECF244321}">
                <p14:modId xmlns:p14="http://schemas.microsoft.com/office/powerpoint/2010/main" val="2702522079"/>
              </p:ext>
            </p:extLst>
          </p:nvPr>
        </p:nvGraphicFramePr>
        <p:xfrm>
          <a:off x="1455938" y="1580050"/>
          <a:ext cx="8962601" cy="4225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122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6A56-D9F3-4C48-3C0B-9906D5D4D012}"/>
              </a:ext>
            </a:extLst>
          </p:cNvPr>
          <p:cNvSpPr>
            <a:spLocks noGrp="1"/>
          </p:cNvSpPr>
          <p:nvPr>
            <p:ph type="title"/>
          </p:nvPr>
        </p:nvSpPr>
        <p:spPr>
          <a:xfrm>
            <a:off x="913795" y="355107"/>
            <a:ext cx="10353762" cy="1150783"/>
          </a:xfrm>
        </p:spPr>
        <p:txBody>
          <a:bodyPr>
            <a:noAutofit/>
          </a:bodyPr>
          <a:lstStyle/>
          <a:p>
            <a:br>
              <a:rPr lang="en-US" sz="1200" b="1" i="0" dirty="0">
                <a:solidFill>
                  <a:schemeClr val="tx1"/>
                </a:solidFill>
                <a:effectLst/>
                <a:latin typeface="Inter var experimental"/>
              </a:rPr>
            </a:br>
            <a:br>
              <a:rPr lang="en-US" sz="1200" b="1" i="0" dirty="0">
                <a:solidFill>
                  <a:schemeClr val="tx1"/>
                </a:solidFill>
                <a:effectLst/>
                <a:latin typeface="Inter var experimental"/>
              </a:rPr>
            </a:br>
            <a:r>
              <a:rPr lang="en-US" sz="1400" b="1" i="0" dirty="0">
                <a:solidFill>
                  <a:schemeClr val="tx1"/>
                </a:solidFill>
                <a:effectLst/>
                <a:latin typeface="Inter var experimental"/>
              </a:rPr>
              <a:t>TASK-3</a:t>
            </a:r>
            <a:br>
              <a:rPr lang="en-US" sz="1200" b="1" i="0" dirty="0">
                <a:solidFill>
                  <a:schemeClr val="tx1"/>
                </a:solidFill>
                <a:effectLst/>
                <a:latin typeface="Inter var experimental"/>
              </a:rPr>
            </a:br>
            <a:r>
              <a:rPr lang="en-US" sz="1600" b="1" dirty="0">
                <a:solidFill>
                  <a:schemeClr val="tx1"/>
                </a:solidFill>
                <a:effectLst/>
                <a:latin typeface="Inter var experimental"/>
              </a:rPr>
              <a:t>Y</a:t>
            </a:r>
            <a:r>
              <a:rPr lang="en-US" sz="1600" b="1" i="0" dirty="0">
                <a:solidFill>
                  <a:schemeClr val="tx1"/>
                </a:solidFill>
                <a:effectLst/>
                <a:latin typeface="Inter var experimental"/>
              </a:rPr>
              <a:t>ou need to get 2-3 Hard-hitting players who have scored most runs in boundaries and have played more than 2 </a:t>
            </a:r>
            <a:r>
              <a:rPr lang="en-US" sz="1600" b="1" i="0" dirty="0" err="1">
                <a:solidFill>
                  <a:schemeClr val="tx1"/>
                </a:solidFill>
                <a:effectLst/>
                <a:latin typeface="Inter var experimental"/>
              </a:rPr>
              <a:t>ipl</a:t>
            </a:r>
            <a:r>
              <a:rPr lang="en-US" sz="1600" b="1" i="0" dirty="0">
                <a:solidFill>
                  <a:schemeClr val="tx1"/>
                </a:solidFill>
                <a:effectLst/>
                <a:latin typeface="Inter var experimental"/>
              </a:rPr>
              <a:t> season. To do that you have to make a list of 10 players you want to bid in the auction so that when you try to grab them in auction you should not pay the amount greater than you have in the purse for a particular player.</a:t>
            </a:r>
            <a:br>
              <a:rPr lang="en-US" sz="2800" b="1" dirty="0">
                <a:solidFill>
                  <a:schemeClr val="tx1"/>
                </a:solidFill>
              </a:rPr>
            </a:br>
            <a:endParaRPr lang="en-IN" sz="3200" b="1" dirty="0">
              <a:solidFill>
                <a:schemeClr val="tx1"/>
              </a:solidFill>
            </a:endParaRPr>
          </a:p>
        </p:txBody>
      </p:sp>
      <p:sp>
        <p:nvSpPr>
          <p:cNvPr id="4" name="Content Placeholder 3">
            <a:extLst>
              <a:ext uri="{FF2B5EF4-FFF2-40B4-BE49-F238E27FC236}">
                <a16:creationId xmlns:a16="http://schemas.microsoft.com/office/drawing/2014/main" id="{479DB48A-2BE7-A133-2858-2814A3E0FCA7}"/>
              </a:ext>
            </a:extLst>
          </p:cNvPr>
          <p:cNvSpPr>
            <a:spLocks noGrp="1"/>
          </p:cNvSpPr>
          <p:nvPr>
            <p:ph sz="half" idx="2"/>
          </p:nvPr>
        </p:nvSpPr>
        <p:spPr>
          <a:xfrm>
            <a:off x="6202892" y="1732449"/>
            <a:ext cx="5524510" cy="4428654"/>
          </a:xfrm>
          <a:ln>
            <a:solidFill>
              <a:schemeClr val="accent1"/>
            </a:solidFill>
          </a:ln>
        </p:spPr>
        <p:txBody>
          <a:bodyPr>
            <a:normAutofit fontScale="62500" lnSpcReduction="20000"/>
          </a:bodyPr>
          <a:lstStyle/>
          <a:p>
            <a:r>
              <a:rPr lang="en-US" dirty="0"/>
              <a:t>OUTPUT—</a:t>
            </a:r>
          </a:p>
          <a:p>
            <a:endParaRPr lang="en-US" dirty="0"/>
          </a:p>
          <a:p>
            <a:endParaRPr lang="en-IN" dirty="0"/>
          </a:p>
        </p:txBody>
      </p:sp>
      <p:sp>
        <p:nvSpPr>
          <p:cNvPr id="9" name="Content Placeholder 8">
            <a:extLst>
              <a:ext uri="{FF2B5EF4-FFF2-40B4-BE49-F238E27FC236}">
                <a16:creationId xmlns:a16="http://schemas.microsoft.com/office/drawing/2014/main" id="{9F082026-037B-484C-6012-B495E9A0EE9A}"/>
              </a:ext>
            </a:extLst>
          </p:cNvPr>
          <p:cNvSpPr>
            <a:spLocks noGrp="1"/>
          </p:cNvSpPr>
          <p:nvPr>
            <p:ph sz="half" idx="1"/>
          </p:nvPr>
        </p:nvSpPr>
        <p:spPr>
          <a:xfrm>
            <a:off x="913795" y="1652550"/>
            <a:ext cx="5060497" cy="4428653"/>
          </a:xfrm>
          <a:ln>
            <a:solidFill>
              <a:schemeClr val="accent1"/>
            </a:solidFill>
          </a:ln>
        </p:spPr>
        <p:txBody>
          <a:bodyPr>
            <a:normAutofit fontScale="62500" lnSpcReduction="20000"/>
          </a:bodyPr>
          <a:lstStyle/>
          <a:p>
            <a:r>
              <a:rPr lang="en-US" b="1" dirty="0"/>
              <a:t>QUERY USED—</a:t>
            </a:r>
          </a:p>
          <a:p>
            <a:endParaRPr lang="en-US" b="1" dirty="0"/>
          </a:p>
          <a:p>
            <a:r>
              <a:rPr lang="en-US" sz="2300" b="1" dirty="0"/>
              <a:t>select </a:t>
            </a:r>
            <a:r>
              <a:rPr lang="en-US" sz="2300" b="1" dirty="0" err="1"/>
              <a:t>a.batsman,sum</a:t>
            </a:r>
            <a:r>
              <a:rPr lang="en-US" sz="2300" b="1" dirty="0"/>
              <a:t>(</a:t>
            </a:r>
            <a:r>
              <a:rPr lang="en-US" sz="2300" b="1" dirty="0" err="1"/>
              <a:t>a.batsman_runs</a:t>
            </a:r>
            <a:r>
              <a:rPr lang="en-US" sz="2300" b="1" dirty="0"/>
              <a:t>) as </a:t>
            </a:r>
            <a:r>
              <a:rPr lang="en-US" sz="2300" b="1" dirty="0" err="1"/>
              <a:t>total_runs</a:t>
            </a:r>
            <a:r>
              <a:rPr lang="en-US" sz="2300" b="1" dirty="0"/>
              <a:t>,</a:t>
            </a:r>
          </a:p>
          <a:p>
            <a:pPr marL="36900" indent="0">
              <a:buNone/>
            </a:pPr>
            <a:r>
              <a:rPr lang="en-US" sz="2300" b="1" dirty="0"/>
              <a:t>sum(case when </a:t>
            </a:r>
            <a:r>
              <a:rPr lang="en-US" sz="2300" b="1" dirty="0" err="1"/>
              <a:t>a.batsman_runs</a:t>
            </a:r>
            <a:r>
              <a:rPr lang="en-US" sz="2300" b="1" dirty="0"/>
              <a:t>=4 then 4 when </a:t>
            </a:r>
            <a:r>
              <a:rPr lang="en-US" sz="2300" b="1" dirty="0" err="1"/>
              <a:t>a.batsman_runs</a:t>
            </a:r>
            <a:r>
              <a:rPr lang="en-US" sz="2300" b="1" dirty="0"/>
              <a:t>=6 then 6 else 0 end) as </a:t>
            </a:r>
            <a:r>
              <a:rPr lang="en-US" sz="2300" b="1" dirty="0" err="1"/>
              <a:t>boundary_runs</a:t>
            </a:r>
            <a:r>
              <a:rPr lang="en-US" sz="2300" b="1" dirty="0"/>
              <a:t>,</a:t>
            </a:r>
          </a:p>
          <a:p>
            <a:pPr marL="36900" indent="0">
              <a:buNone/>
            </a:pPr>
            <a:r>
              <a:rPr lang="en-US" sz="2300" b="1" dirty="0"/>
              <a:t>COUNT(DISTINCT EXTRACT(YEAR FROM </a:t>
            </a:r>
            <a:r>
              <a:rPr lang="en-US" sz="2300" b="1" dirty="0" err="1"/>
              <a:t>b.date</a:t>
            </a:r>
            <a:r>
              <a:rPr lang="en-US" sz="2300" b="1" dirty="0"/>
              <a:t>)) AS </a:t>
            </a:r>
            <a:r>
              <a:rPr lang="en-US" sz="2300" b="1" dirty="0" err="1"/>
              <a:t>total_seasons</a:t>
            </a:r>
            <a:r>
              <a:rPr lang="en-US" sz="2300" b="1" dirty="0"/>
              <a:t>,</a:t>
            </a:r>
          </a:p>
          <a:p>
            <a:pPr marL="36900" indent="0">
              <a:buNone/>
            </a:pPr>
            <a:r>
              <a:rPr lang="en-US" sz="2300" b="1" dirty="0"/>
              <a:t>round(sum(case when </a:t>
            </a:r>
            <a:r>
              <a:rPr lang="en-US" sz="2300" b="1" dirty="0" err="1"/>
              <a:t>a.batsman_runs</a:t>
            </a:r>
            <a:r>
              <a:rPr lang="en-US" sz="2300" b="1" dirty="0"/>
              <a:t>=4 then 4 when </a:t>
            </a:r>
            <a:r>
              <a:rPr lang="en-US" sz="2300" b="1" dirty="0" err="1"/>
              <a:t>a.batsman_runs</a:t>
            </a:r>
            <a:r>
              <a:rPr lang="en-US" sz="2300" b="1" dirty="0"/>
              <a:t>=6 then 6 else 0 end)*1.0/sum(</a:t>
            </a:r>
            <a:r>
              <a:rPr lang="en-US" sz="2300" b="1" dirty="0" err="1"/>
              <a:t>a.batsman_runs</a:t>
            </a:r>
            <a:r>
              <a:rPr lang="en-US" sz="2300" b="1" dirty="0"/>
              <a:t>)*100,2) as </a:t>
            </a:r>
            <a:r>
              <a:rPr lang="en-US" sz="2300" b="1" dirty="0" err="1"/>
              <a:t>boundary_percentage</a:t>
            </a:r>
            <a:endParaRPr lang="en-US" sz="2300" b="1" dirty="0"/>
          </a:p>
          <a:p>
            <a:pPr marL="36900" indent="0">
              <a:buNone/>
            </a:pPr>
            <a:r>
              <a:rPr lang="en-US" sz="2300" b="1" dirty="0"/>
              <a:t>from </a:t>
            </a:r>
            <a:r>
              <a:rPr lang="en-US" sz="2300" b="1" dirty="0" err="1"/>
              <a:t>IPL_ball</a:t>
            </a:r>
            <a:r>
              <a:rPr lang="en-US" sz="2300" b="1" dirty="0"/>
              <a:t> as a left join </a:t>
            </a:r>
            <a:r>
              <a:rPr lang="en-US" sz="2300" b="1" dirty="0" err="1"/>
              <a:t>IPL_matches</a:t>
            </a:r>
            <a:r>
              <a:rPr lang="en-US" sz="2300" b="1" dirty="0"/>
              <a:t> as b</a:t>
            </a:r>
          </a:p>
          <a:p>
            <a:pPr marL="36900" indent="0">
              <a:buNone/>
            </a:pPr>
            <a:r>
              <a:rPr lang="en-US" sz="2300" b="1" dirty="0"/>
              <a:t>on a.id=b.id </a:t>
            </a:r>
          </a:p>
          <a:p>
            <a:pPr marL="36900" indent="0">
              <a:buNone/>
            </a:pPr>
            <a:r>
              <a:rPr lang="en-US" sz="2300" b="1" dirty="0"/>
              <a:t>group by batsman</a:t>
            </a:r>
          </a:p>
          <a:p>
            <a:pPr marL="36900" indent="0">
              <a:buNone/>
            </a:pPr>
            <a:r>
              <a:rPr lang="en-US" sz="2300" b="1" dirty="0"/>
              <a:t>having (COUNT(DISTINCT a.id) &gt; 28)</a:t>
            </a:r>
          </a:p>
          <a:p>
            <a:pPr marL="36900" indent="0">
              <a:buNone/>
            </a:pPr>
            <a:r>
              <a:rPr lang="en-US" sz="2300" b="1" dirty="0"/>
              <a:t>order by </a:t>
            </a:r>
            <a:r>
              <a:rPr lang="en-US" sz="2300" b="1" dirty="0" err="1"/>
              <a:t>boundary_percentage</a:t>
            </a:r>
            <a:r>
              <a:rPr lang="en-US" sz="2300" b="1" dirty="0"/>
              <a:t> desc limit 10;</a:t>
            </a:r>
          </a:p>
        </p:txBody>
      </p:sp>
      <p:pic>
        <p:nvPicPr>
          <p:cNvPr id="7" name="Picture 6" descr="A screenshot of a data&#10;&#10;Description automatically generated">
            <a:extLst>
              <a:ext uri="{FF2B5EF4-FFF2-40B4-BE49-F238E27FC236}">
                <a16:creationId xmlns:a16="http://schemas.microsoft.com/office/drawing/2014/main" id="{FFB419CA-D040-DC9B-8D1D-908D6375F68E}"/>
              </a:ext>
            </a:extLst>
          </p:cNvPr>
          <p:cNvPicPr>
            <a:picLocks noChangeAspect="1"/>
          </p:cNvPicPr>
          <p:nvPr/>
        </p:nvPicPr>
        <p:blipFill>
          <a:blip r:embed="rId2"/>
          <a:stretch>
            <a:fillRect/>
          </a:stretch>
        </p:blipFill>
        <p:spPr>
          <a:xfrm>
            <a:off x="6276512" y="2077511"/>
            <a:ext cx="5379869" cy="4003692"/>
          </a:xfrm>
          <a:prstGeom prst="rect">
            <a:avLst/>
          </a:prstGeom>
        </p:spPr>
      </p:pic>
    </p:spTree>
    <p:extLst>
      <p:ext uri="{BB962C8B-B14F-4D97-AF65-F5344CB8AC3E}">
        <p14:creationId xmlns:p14="http://schemas.microsoft.com/office/powerpoint/2010/main" val="120739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A23B-7351-96DB-772E-DF4143A22669}"/>
              </a:ext>
            </a:extLst>
          </p:cNvPr>
          <p:cNvSpPr>
            <a:spLocks noGrp="1"/>
          </p:cNvSpPr>
          <p:nvPr>
            <p:ph type="title"/>
          </p:nvPr>
        </p:nvSpPr>
        <p:spPr/>
        <p:txBody>
          <a:bodyPr/>
          <a:lstStyle/>
          <a:p>
            <a:r>
              <a:rPr lang="en-US" dirty="0"/>
              <a:t>TASK-3</a:t>
            </a:r>
            <a:endParaRPr lang="en-IN" dirty="0"/>
          </a:p>
        </p:txBody>
      </p:sp>
      <p:graphicFrame>
        <p:nvGraphicFramePr>
          <p:cNvPr id="3" name="Chart 2">
            <a:extLst>
              <a:ext uri="{FF2B5EF4-FFF2-40B4-BE49-F238E27FC236}">
                <a16:creationId xmlns:a16="http://schemas.microsoft.com/office/drawing/2014/main" id="{DF01EC01-9289-4790-B1B5-7B6747BA48D0}"/>
              </a:ext>
            </a:extLst>
          </p:cNvPr>
          <p:cNvGraphicFramePr>
            <a:graphicFrameLocks/>
          </p:cNvGraphicFramePr>
          <p:nvPr>
            <p:extLst>
              <p:ext uri="{D42A27DB-BD31-4B8C-83A1-F6EECF244321}">
                <p14:modId xmlns:p14="http://schemas.microsoft.com/office/powerpoint/2010/main" val="4079323233"/>
              </p:ext>
            </p:extLst>
          </p:nvPr>
        </p:nvGraphicFramePr>
        <p:xfrm>
          <a:off x="2139518" y="1580050"/>
          <a:ext cx="8424910" cy="4323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4487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268</TotalTime>
  <Words>2620</Words>
  <Application>Microsoft Office PowerPoint</Application>
  <PresentationFormat>Widescreen</PresentationFormat>
  <Paragraphs>312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Calisto MT</vt:lpstr>
      <vt:lpstr>Inter var experimental</vt:lpstr>
      <vt:lpstr>Wingdings 2</vt:lpstr>
      <vt:lpstr>Slate</vt:lpstr>
      <vt:lpstr>IPL AUCTION  ANALYSIS  By- Saptarag Kashyap</vt:lpstr>
      <vt:lpstr>CREATE TABLE QUERIES</vt:lpstr>
      <vt:lpstr>COPY COMMAND QUERIES</vt:lpstr>
      <vt:lpstr>TASK 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 </vt:lpstr>
      <vt:lpstr>TASK-1</vt:lpstr>
      <vt:lpstr>  TASK-2 You need to get 2-3 players with good Average who have played more the 2 ipl seasons.And to do that you have to make a list of 10 players you want to bid in the auction so that when you try to grab them in auction you should not pay the amount greater than you have in the purse for a particular player. </vt:lpstr>
      <vt:lpstr>TASK-2</vt:lpstr>
      <vt:lpstr>  TASK-3 You need to get 2-3 Hard-hitting players who have scored most runs in boundaries and have played more than 2 ipl season. To do that you have to make a list of 10 players you want to bid in the auction so that when you try to grab them in auction you should not pay the amount greater than you have in the purse for a particular player. </vt:lpstr>
      <vt:lpstr>TASK-3</vt:lpstr>
      <vt:lpstr>  TASK-4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 </vt:lpstr>
      <vt:lpstr>TASK-4</vt:lpstr>
      <vt:lpstr>  TASK-5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 </vt:lpstr>
      <vt:lpstr>TASK-5</vt:lpstr>
      <vt:lpstr>TASK-6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  USED QUERY </vt:lpstr>
      <vt:lpstr>TASK-6  OUTPUT</vt:lpstr>
      <vt:lpstr>TASK-6</vt:lpstr>
      <vt:lpstr>TASK -7 WICKET-KEEPER CRITERIA  1)Batting Strike-rate- Wicket-keepers with high batting strike rate in the final overs, scoring quickly is essential 2)Aggressive batting - Wicket-keepers who playes attacking shots/power-hitting to help quicky moves the score-card 3)Experience-  Wicket-keepers having a good experience in T-20 format or having played more than 2-3 seasons 4)Wicket-keeping skills- Having good skills including stumpings and catching, quick reflexes  5)Decision-making - Good understanding and decision making skills to help the captains making right decisions during review system(DRS) as he can asses behind the stumps(like LBW/Catches). 6)Bowling- Sometims they can chip in with 1-2 overs with their bowling with some spin oe medium pace which adds to the teams bowling options</vt:lpstr>
      <vt:lpstr>Additonal Questions Create tables query</vt:lpstr>
      <vt:lpstr>Q-1 Get the count of cities that have hosted an IPL match. </vt:lpstr>
      <vt:lpstr>Q-2 Create table deliveries_v02 with all the columns of the table ‘deliveries’ and an additional column ball_result containing values boundary, dot or other depending on the total_run (boundary for &gt;= 4, dot for 0 and other for any other number)</vt:lpstr>
      <vt:lpstr>Q-3 Write a query to fetch the total number of boundaries and dot balls from the deliveries_v02 table.  </vt:lpstr>
      <vt:lpstr>Q-3 Write a query to fetch the total number of boundaries and dot balls from the deliveries_v02 table.  </vt:lpstr>
      <vt:lpstr>Q-4 Write a query to fetch the total number of boundaries scored by each team from the deliveries_v02 table and order it in descending order of the number of boundaries scored. </vt:lpstr>
      <vt:lpstr>Q-4 Write a query to fetch the total number of boundaries scored by each team from the deliveries_v02 table and order it in descending order of the number of boundaries scored.</vt:lpstr>
      <vt:lpstr>Q-5 Write a query to fetch the total number of dot balls bowled by each team and order it in descending order of the total number of dot balls bowled.  </vt:lpstr>
      <vt:lpstr>Q-5 Write a query to fetch the total number of dot balls bowled by each team and order it in descending order of the total number of dot balls bowled.</vt:lpstr>
      <vt:lpstr>Q-6 Write a query to fetch the total number of dismissals by dismissal kinds where dismissal kind is not NA   </vt:lpstr>
      <vt:lpstr>Q-6 Write a query to fetch the total number of dismissals by dismissal kinds where dismissal kind is not NA</vt:lpstr>
      <vt:lpstr>Q-7 Write a query to get the top 5 bowlers who conceded maximum extra runs from the deliveries table    </vt:lpstr>
      <vt:lpstr>Q-7 Write a query to get the top 5 bowlers who conceded maximum extra runs from the deliveries table</vt:lpstr>
      <vt:lpstr>  Q-8 Write a query to create a table named deliveries_v03 with all the columns of deliveries_v02 table and two additional column (named venue and match_date) of venue and date from table matches    </vt:lpstr>
      <vt:lpstr>   Q-9 Write a query to fetch the total runs scored for each venue and order it in the descending order of total runs scored.     </vt:lpstr>
      <vt:lpstr>    Q-10 Write a query to fetch the year-wise total runs scored at Eden Gardens and order it in the descending order of total runs scored.      </vt:lpstr>
      <vt:lpstr>Q-10 Write a query to fetch the year-wise total runs scored at Eden Gardens and order it in the descending order of total runs scored.</vt:lpstr>
      <vt:lpstr>THANK YOU   NOTE:I have also added the  Query notepad file in the folder that I have used here in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AUTION  ANALYSIS</dc:title>
  <dc:creator>Saptarag Kashyap</dc:creator>
  <cp:lastModifiedBy>Saptarag</cp:lastModifiedBy>
  <cp:revision>65</cp:revision>
  <dcterms:created xsi:type="dcterms:W3CDTF">2023-10-26T10:48:42Z</dcterms:created>
  <dcterms:modified xsi:type="dcterms:W3CDTF">2023-10-26T16:39:25Z</dcterms:modified>
</cp:coreProperties>
</file>