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1" r:id="rId1"/>
  </p:sldMasterIdLst>
  <p:sldIdLst>
    <p:sldId id="256" r:id="rId2"/>
    <p:sldId id="266" r:id="rId3"/>
    <p:sldId id="310" r:id="rId4"/>
    <p:sldId id="267" r:id="rId5"/>
    <p:sldId id="315" r:id="rId6"/>
    <p:sldId id="314" r:id="rId7"/>
    <p:sldId id="268" r:id="rId8"/>
    <p:sldId id="269" r:id="rId9"/>
    <p:sldId id="284" r:id="rId10"/>
    <p:sldId id="270" r:id="rId11"/>
    <p:sldId id="271" r:id="rId12"/>
    <p:sldId id="316" r:id="rId13"/>
    <p:sldId id="273" r:id="rId14"/>
    <p:sldId id="285" r:id="rId15"/>
    <p:sldId id="286" r:id="rId16"/>
    <p:sldId id="287" r:id="rId17"/>
    <p:sldId id="288" r:id="rId18"/>
    <p:sldId id="319" r:id="rId19"/>
    <p:sldId id="320" r:id="rId20"/>
    <p:sldId id="321" r:id="rId21"/>
    <p:sldId id="289" r:id="rId22"/>
    <p:sldId id="257" r:id="rId23"/>
    <p:sldId id="290" r:id="rId24"/>
    <p:sldId id="258" r:id="rId25"/>
    <p:sldId id="291" r:id="rId26"/>
    <p:sldId id="295" r:id="rId27"/>
    <p:sldId id="323" r:id="rId28"/>
    <p:sldId id="324" r:id="rId29"/>
    <p:sldId id="325" r:id="rId30"/>
    <p:sldId id="326" r:id="rId31"/>
    <p:sldId id="327" r:id="rId32"/>
    <p:sldId id="328" r:id="rId33"/>
    <p:sldId id="296" r:id="rId34"/>
    <p:sldId id="335" r:id="rId35"/>
    <p:sldId id="297" r:id="rId36"/>
    <p:sldId id="265" r:id="rId37"/>
    <p:sldId id="334" r:id="rId38"/>
    <p:sldId id="333" r:id="rId39"/>
    <p:sldId id="300" r:id="rId40"/>
    <p:sldId id="330" r:id="rId41"/>
    <p:sldId id="302" r:id="rId42"/>
    <p:sldId id="301" r:id="rId43"/>
    <p:sldId id="331" r:id="rId44"/>
    <p:sldId id="294" r:id="rId45"/>
    <p:sldId id="338" r:id="rId46"/>
    <p:sldId id="303" r:id="rId47"/>
    <p:sldId id="304" r:id="rId48"/>
    <p:sldId id="336" r:id="rId49"/>
    <p:sldId id="337" r:id="rId50"/>
    <p:sldId id="305" r:id="rId51"/>
    <p:sldId id="307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–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–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–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–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97"/>
    <p:restoredTop sz="92044"/>
  </p:normalViewPr>
  <p:slideViewPr>
    <p:cSldViewPr snapToGrid="0">
      <p:cViewPr varScale="1">
        <p:scale>
          <a:sx n="116" d="100"/>
          <a:sy n="116" d="100"/>
        </p:scale>
        <p:origin x="6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4DA974D-1C49-C542-A1AD-4DFD323F7CD4}" type="datetimeFigureOut">
              <a:rPr lang="en-US" smtClean="0"/>
              <a:t>5/14/24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A50CD5-2B80-F74C-8071-36C425C33C8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04736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974D-1C49-C542-A1AD-4DFD323F7CD4}" type="datetimeFigureOut">
              <a:rPr lang="en-US" smtClean="0"/>
              <a:t>5/14/24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0CD5-2B80-F74C-8071-36C425C33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04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974D-1C49-C542-A1AD-4DFD323F7CD4}" type="datetimeFigureOut">
              <a:rPr lang="en-US" smtClean="0"/>
              <a:t>5/14/24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0CD5-2B80-F74C-8071-36C425C33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5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974D-1C49-C542-A1AD-4DFD323F7CD4}" type="datetimeFigureOut">
              <a:rPr lang="en-US" smtClean="0"/>
              <a:t>5/14/24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0CD5-2B80-F74C-8071-36C425C33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41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DA974D-1C49-C542-A1AD-4DFD323F7CD4}" type="datetimeFigureOut">
              <a:rPr lang="en-US" smtClean="0"/>
              <a:t>5/14/24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A50CD5-2B80-F74C-8071-36C425C33C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79745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974D-1C49-C542-A1AD-4DFD323F7CD4}" type="datetimeFigureOut">
              <a:rPr lang="en-US" smtClean="0"/>
              <a:t>5/14/24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0CD5-2B80-F74C-8071-36C425C33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2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974D-1C49-C542-A1AD-4DFD323F7CD4}" type="datetimeFigureOut">
              <a:rPr lang="en-US" smtClean="0"/>
              <a:t>5/14/24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0CD5-2B80-F74C-8071-36C425C33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41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974D-1C49-C542-A1AD-4DFD323F7CD4}" type="datetimeFigureOut">
              <a:rPr lang="en-US" smtClean="0"/>
              <a:t>5/14/24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0CD5-2B80-F74C-8071-36C425C33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96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974D-1C49-C542-A1AD-4DFD323F7CD4}" type="datetimeFigureOut">
              <a:rPr lang="en-US" smtClean="0"/>
              <a:t>5/14/24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0CD5-2B80-F74C-8071-36C425C33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8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DA974D-1C49-C542-A1AD-4DFD323F7CD4}" type="datetimeFigureOut">
              <a:rPr lang="en-US" smtClean="0"/>
              <a:t>5/14/24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A50CD5-2B80-F74C-8071-36C425C33C8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771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DA974D-1C49-C542-A1AD-4DFD323F7CD4}" type="datetimeFigureOut">
              <a:rPr lang="en-US" smtClean="0"/>
              <a:t>5/14/24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A50CD5-2B80-F74C-8071-36C425C33C8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0050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4DA974D-1C49-C542-A1AD-4DFD323F7CD4}" type="datetimeFigureOut">
              <a:rPr lang="en-US" smtClean="0"/>
              <a:t>5/14/24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DA50CD5-2B80-F74C-8071-36C425C33C8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2435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ikit-learn/scikit-learn/blob/main/sklearn/covariance/_robust_covariance.py" TargetMode="External"/><Relationship Id="rId7" Type="http://schemas.openxmlformats.org/officeDocument/2006/relationships/hyperlink" Target="https://www.py4e.com/code3/intro.txt" TargetMode="External"/><Relationship Id="rId2" Type="http://schemas.openxmlformats.org/officeDocument/2006/relationships/hyperlink" Target="https://github.com/karpathy/llm.c/blob/master/train_gpt2.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s50.harvard.edu/x/2023/notes/6/" TargetMode="External"/><Relationship Id="rId5" Type="http://schemas.openxmlformats.org/officeDocument/2006/relationships/hyperlink" Target="https://cs50.harvard.edu/college/2023/spring/notes/1/" TargetMode="External"/><Relationship Id="rId4" Type="http://schemas.openxmlformats.org/officeDocument/2006/relationships/hyperlink" Target="https://github.com/jenkinsci/jenkins/tree/master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rislgarry/Apollo-11/blob/master/Luminary099/AOSTASK_AND_AOSJOB.agc" TargetMode="External"/><Relationship Id="rId2" Type="http://schemas.openxmlformats.org/officeDocument/2006/relationships/hyperlink" Target="https://eli.thegreenplace.net/2018/type-erasure-and-reificati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koalaman/shellcheck" TargetMode="External"/><Relationship Id="rId4" Type="http://schemas.openxmlformats.org/officeDocument/2006/relationships/hyperlink" Target="https://dev.to/tyzia/example-of-complex-sql-query-to-get-as-much-data-as-possible-from-database-9h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galame/fastest-matrices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AF312-DA3F-15AE-71F5-0C54717A4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8801" y="4499397"/>
            <a:ext cx="8361229" cy="2098226"/>
          </a:xfrm>
        </p:spPr>
        <p:txBody>
          <a:bodyPr/>
          <a:lstStyle/>
          <a:p>
            <a:br>
              <a:rPr lang="en-IN" sz="32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IN" sz="32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IN" sz="32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IN" sz="32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IN" sz="32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IN" sz="32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IN" sz="32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IN" sz="32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FUNCTIONAL PROGRAMMING </a:t>
            </a:r>
            <a:br>
              <a:rPr lang="en-IN" sz="32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IN" sz="32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CS-IS-2010-1 </a:t>
            </a:r>
            <a:br>
              <a:rPr lang="en-IN" sz="32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IN" sz="32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Final</a:t>
            </a:r>
            <a:r>
              <a:rPr lang="en-IN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32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Presentation </a:t>
            </a:r>
            <a:br>
              <a:rPr lang="en-IN" sz="115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IN" sz="115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15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6B6EBF-1FEF-813E-1881-6D51121A6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78764" cy="1817200"/>
          </a:xfrm>
        </p:spPr>
        <p:txBody>
          <a:bodyPr>
            <a:normAutofit fontScale="77500" lnSpcReduction="20000"/>
          </a:bodyPr>
          <a:lstStyle/>
          <a:p>
            <a:r>
              <a:rPr lang="en-IN" sz="3600" b="1" dirty="0">
                <a:effectLst/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Haskell Scraper &amp; Code-Text Separator</a:t>
            </a:r>
            <a:br>
              <a:rPr lang="en-IN" sz="3600" b="1" dirty="0">
                <a:effectLst/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IN" sz="3600" b="1" dirty="0" err="1">
                <a:effectLst/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Saptarishi</a:t>
            </a:r>
            <a:r>
              <a:rPr lang="en-IN" sz="3600" b="1" dirty="0">
                <a:effectLst/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N" sz="3600" b="1" dirty="0" err="1">
                <a:effectLst/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Dhanuka</a:t>
            </a:r>
            <a:endParaRPr lang="en-IN" sz="3600" b="1" dirty="0">
              <a:effectLst/>
              <a:latin typeface="Cambria" panose="02040503050406030204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br>
              <a:rPr lang="en-IN" sz="3600" b="1" dirty="0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IN" sz="3600" b="1" dirty="0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Advisor: </a:t>
            </a:r>
            <a:r>
              <a:rPr lang="en-IN" sz="3600" b="1" dirty="0" err="1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Dr.</a:t>
            </a:r>
            <a:r>
              <a:rPr lang="en-IN" sz="3600" b="1" dirty="0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N" sz="3600" b="1" dirty="0" err="1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Partha</a:t>
            </a:r>
            <a:r>
              <a:rPr lang="en-IN" sz="3600" b="1" dirty="0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N" sz="3600" b="1" dirty="0" err="1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Pratim</a:t>
            </a:r>
            <a:r>
              <a:rPr lang="en-IN" sz="3600" b="1" dirty="0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Das</a:t>
            </a:r>
          </a:p>
          <a:p>
            <a:endParaRPr lang="en-US" sz="3200" b="1" dirty="0">
              <a:latin typeface="Cambria" panose="02040503050406030204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916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F470B-9624-F175-8D6C-98ED2AB82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52400"/>
            <a:ext cx="9601200" cy="1485900"/>
          </a:xfrm>
        </p:spPr>
        <p:txBody>
          <a:bodyPr>
            <a:normAutofit/>
          </a:bodyPr>
          <a:lstStyle/>
          <a:p>
            <a:r>
              <a:rPr lang="en-IN" sz="3600" b="1" dirty="0">
                <a:effectLst/>
                <a:latin typeface="Cambria" panose="02040503050406030204" pitchFamily="18" charset="0"/>
              </a:rPr>
              <a:t>Assigned Problem Statement</a:t>
            </a:r>
            <a:br>
              <a:rPr lang="en-IN" sz="6600" b="1" dirty="0">
                <a:latin typeface="Cambria" panose="02040503050406030204" pitchFamily="18" charset="0"/>
              </a:rPr>
            </a:br>
            <a:endParaRPr lang="en-US" sz="6600" b="1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7DF51-D3A7-06C3-0942-2D6F87C0C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9" y="967563"/>
            <a:ext cx="10487247" cy="5390707"/>
          </a:xfrm>
          <a:ln>
            <a:solidFill>
              <a:schemeClr val="accent1"/>
            </a:solidFill>
          </a:ln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sz="2400" b="1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 a scraper using Haskell to extract text and code snippets separately. </a:t>
            </a:r>
          </a:p>
          <a:p>
            <a:pPr marL="0" indent="0">
              <a:lnSpc>
                <a:spcPct val="170000"/>
              </a:lnSpc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    Scrape the text and code snippets from the given text source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  A Word document containing the text and .</a:t>
            </a:r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txt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file containing the code.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 Write the algorithm to scrape (you can use the </a:t>
            </a:r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tagsoup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library) and all the input-output facilities using Haskell. Do not use any other language. </a:t>
            </a: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757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F470B-9624-F175-8D6C-98ED2AB82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26829"/>
            <a:ext cx="9601200" cy="1485900"/>
          </a:xfrm>
        </p:spPr>
        <p:txBody>
          <a:bodyPr>
            <a:normAutofit/>
          </a:bodyPr>
          <a:lstStyle/>
          <a:p>
            <a:r>
              <a:rPr lang="en-IN" sz="4800" b="1" dirty="0">
                <a:effectLst/>
                <a:latin typeface="Cambria" panose="02040503050406030204" pitchFamily="18" charset="0"/>
              </a:rPr>
              <a:t>Requirements</a:t>
            </a:r>
            <a:endParaRPr lang="en-US" sz="8800" b="1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7DF51-D3A7-06C3-0942-2D6F87C0C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12729"/>
            <a:ext cx="10210800" cy="45339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user shall be able to give any text source as input.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scraper shall get all the code snippets of the source and write it into a Plaintext file.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scraper shall get all non-code text of the source and write it into a Word Document.</a:t>
            </a:r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402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F470B-9624-F175-8D6C-98ED2AB82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26829"/>
            <a:ext cx="9601200" cy="1485900"/>
          </a:xfrm>
        </p:spPr>
        <p:txBody>
          <a:bodyPr>
            <a:normAutofit/>
          </a:bodyPr>
          <a:lstStyle/>
          <a:p>
            <a:r>
              <a:rPr lang="en-IN" sz="4800" b="1" dirty="0">
                <a:effectLst/>
                <a:latin typeface="Cambria" panose="02040503050406030204" pitchFamily="18" charset="0"/>
              </a:rPr>
              <a:t>Specifications</a:t>
            </a:r>
            <a:endParaRPr lang="en-US" sz="8800" b="1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7DF51-D3A7-06C3-0942-2D6F87C0C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382233"/>
            <a:ext cx="10210800" cy="486439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user will be able to enter a text source as input, whose code and non-code parts they wish to be separated.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scraper will parse the contents of the text and separate the code snippets from the rest of the text.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scraper will output a .</a:t>
            </a:r>
            <a:r>
              <a:rPr lang="en-IN" sz="32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docx</a:t>
            </a:r>
            <a:r>
              <a:rPr lang="en-I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file containing the textual content.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scraper will output a .</a:t>
            </a:r>
            <a:r>
              <a:rPr lang="en-IN" sz="32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txt</a:t>
            </a:r>
            <a:r>
              <a:rPr lang="en-I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file containing the code snippets.</a:t>
            </a:r>
            <a:endParaRPr lang="en-US" sz="4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200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F470B-9624-F175-8D6C-98ED2AB82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26829"/>
            <a:ext cx="9601200" cy="1485900"/>
          </a:xfrm>
        </p:spPr>
        <p:txBody>
          <a:bodyPr>
            <a:normAutofit/>
          </a:bodyPr>
          <a:lstStyle/>
          <a:p>
            <a:r>
              <a:rPr lang="en-IN" sz="4800" b="1" dirty="0">
                <a:effectLst/>
                <a:latin typeface="Cambria" panose="02040503050406030204" pitchFamily="18" charset="0"/>
              </a:rPr>
              <a:t>Analysis</a:t>
            </a:r>
            <a:endParaRPr lang="en-US" sz="8800" b="1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7DF51-D3A7-06C3-0942-2D6F87C0C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12729"/>
            <a:ext cx="10210800" cy="4688071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Various ways to solve the problem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Boils down to classification of every line as text or code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Reasonably restrict ourselves to text sources with newlines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Don’t consider completely unstructured data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Don’t go more granular than a line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Consider text as natural language</a:t>
            </a:r>
          </a:p>
        </p:txBody>
      </p:sp>
    </p:spTree>
    <p:extLst>
      <p:ext uri="{BB962C8B-B14F-4D97-AF65-F5344CB8AC3E}">
        <p14:creationId xmlns:p14="http://schemas.microsoft.com/office/powerpoint/2010/main" val="2248587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2393F-8FE2-07A9-650C-7852E5BB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536" y="2686050"/>
            <a:ext cx="7534928" cy="1485900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Scope &amp; </a:t>
            </a:r>
            <a:br>
              <a:rPr lang="en-US" sz="5400" b="1" dirty="0">
                <a:latin typeface="Cambria" panose="02040503050406030204" pitchFamily="18" charset="0"/>
              </a:rPr>
            </a:br>
            <a:r>
              <a:rPr lang="en-US" sz="5400" b="1" dirty="0">
                <a:latin typeface="Cambria" panose="02040503050406030204" pitchFamily="18" charset="0"/>
              </a:rPr>
              <a:t>Methodology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452976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F470B-9624-F175-8D6C-98ED2AB82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26829"/>
            <a:ext cx="9601200" cy="1485900"/>
          </a:xfrm>
        </p:spPr>
        <p:txBody>
          <a:bodyPr>
            <a:normAutofit/>
          </a:bodyPr>
          <a:lstStyle/>
          <a:p>
            <a:r>
              <a:rPr lang="en-IN" sz="4800" b="1" dirty="0">
                <a:effectLst/>
                <a:latin typeface="Cambria" panose="02040503050406030204" pitchFamily="18" charset="0"/>
              </a:rPr>
              <a:t>Scope</a:t>
            </a:r>
            <a:endParaRPr lang="en-US" sz="8800" b="1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7DF51-D3A7-06C3-0942-2D6F87C0C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12729"/>
            <a:ext cx="10210800" cy="45339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Fairly broad range of inputs that are structured with newlines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Classify each line as code or text without classifying </a:t>
            </a:r>
            <a:r>
              <a:rPr lang="en-US" sz="36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within</a:t>
            </a: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each 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Consider text as natural English language, not as some other non-code or non-English textual content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397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F470B-9624-F175-8D6C-98ED2AB82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26829"/>
            <a:ext cx="9601200" cy="1485900"/>
          </a:xfrm>
        </p:spPr>
        <p:txBody>
          <a:bodyPr>
            <a:normAutofit/>
          </a:bodyPr>
          <a:lstStyle/>
          <a:p>
            <a:r>
              <a:rPr lang="en-IN" sz="4800" b="1" dirty="0">
                <a:effectLst/>
                <a:latin typeface="Cambria" panose="02040503050406030204" pitchFamily="18" charset="0"/>
              </a:rPr>
              <a:t>Methodology</a:t>
            </a:r>
            <a:endParaRPr lang="en-US" sz="8800" b="1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7DF51-D3A7-06C3-0942-2D6F87C0C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215224"/>
            <a:ext cx="10210800" cy="528472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Overview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i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 and train Naïve Bayes classifier on custom data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i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calculated probabilities to classify each line in the text source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i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Combine all code and natural language separately</a:t>
            </a:r>
          </a:p>
        </p:txBody>
      </p:sp>
    </p:spTree>
    <p:extLst>
      <p:ext uri="{BB962C8B-B14F-4D97-AF65-F5344CB8AC3E}">
        <p14:creationId xmlns:p14="http://schemas.microsoft.com/office/powerpoint/2010/main" val="1457790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F470B-9624-F175-8D6C-98ED2AB82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12643"/>
            <a:ext cx="9601200" cy="1485900"/>
          </a:xfrm>
        </p:spPr>
        <p:txBody>
          <a:bodyPr>
            <a:normAutofit/>
          </a:bodyPr>
          <a:lstStyle/>
          <a:p>
            <a:r>
              <a:rPr lang="en-IN" sz="4800" b="1" dirty="0">
                <a:effectLst/>
                <a:latin typeface="Cambria" panose="02040503050406030204" pitchFamily="18" charset="0"/>
              </a:rPr>
              <a:t>Methodology</a:t>
            </a:r>
            <a:endParaRPr lang="en-US" sz="9600" b="1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7DF51-D3A7-06C3-0942-2D6F87C0C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340595"/>
            <a:ext cx="10210800" cy="62732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Naïve Bayes Classification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27B94D6-E888-A144-29A3-13E712548DE2}"/>
              </a:ext>
            </a:extLst>
          </p:cNvPr>
          <p:cNvSpPr txBox="1">
            <a:spLocks/>
          </p:cNvSpPr>
          <p:nvPr/>
        </p:nvSpPr>
        <p:spPr>
          <a:xfrm>
            <a:off x="1219200" y="2004245"/>
            <a:ext cx="10210800" cy="45666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Goal</a:t>
            </a: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each line, find the best class</a:t>
            </a:r>
            <a:b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Vocabulary</a:t>
            </a: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All words in training data</a:t>
            </a:r>
          </a:p>
          <a:p>
            <a:pPr marL="0" indent="0">
              <a:buNone/>
            </a:pP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Classes</a:t>
            </a: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Code and Text</a:t>
            </a:r>
          </a:p>
          <a:p>
            <a:pPr marL="0" indent="0">
              <a:buNone/>
            </a:pP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Instead of just the terms, consider all words with indicator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45CE28-7911-98DE-A6A4-A4415F01F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826495"/>
            <a:ext cx="63881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023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7DF51-D3A7-06C3-0942-2D6F87C0C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140" y="341129"/>
            <a:ext cx="10210800" cy="600650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each line </a:t>
            </a:r>
            <a:r>
              <a:rPr lang="en-US" sz="3600" i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text source, have binary feature vector for presence of vocabulary word </a:t>
            </a:r>
            <a:r>
              <a:rPr lang="en-US" sz="36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j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Bag of Words approach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Make Naïve Bayes assumption of independence of words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B5EAE3-CAE0-E585-A566-0495E833C8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16"/>
          <a:stretch/>
        </p:blipFill>
        <p:spPr>
          <a:xfrm>
            <a:off x="1532327" y="2128764"/>
            <a:ext cx="2667000" cy="10013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B69AE9-D6C7-D82D-9938-A5F6A9EAA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327" y="5346264"/>
            <a:ext cx="5210534" cy="100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79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7DF51-D3A7-06C3-0942-2D6F87C0C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140" y="341128"/>
            <a:ext cx="10210800" cy="617574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6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36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 in logspace due to numerical precision and underflow</a:t>
            </a:r>
          </a:p>
          <a:p>
            <a:pPr marL="0" indent="0">
              <a:buNone/>
            </a:pP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BB3AB610-6644-F699-CD88-2F4BE6110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75" y="1446912"/>
            <a:ext cx="9108262" cy="913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B5ACDC-403C-006E-1E8D-0F119E2526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382" b="19592"/>
          <a:stretch/>
        </p:blipFill>
        <p:spPr>
          <a:xfrm>
            <a:off x="1271475" y="4497575"/>
            <a:ext cx="5168900" cy="80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325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F470B-9624-F175-8D6C-98ED2AB82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22526"/>
            <a:ext cx="9601200" cy="1485900"/>
          </a:xfrm>
        </p:spPr>
        <p:txBody>
          <a:bodyPr>
            <a:normAutofit/>
          </a:bodyPr>
          <a:lstStyle/>
          <a:p>
            <a:r>
              <a:rPr lang="en-IN" sz="4800" b="1" dirty="0">
                <a:effectLst/>
                <a:latin typeface="Cambria" panose="02040503050406030204" pitchFamily="18" charset="0"/>
              </a:rPr>
              <a:t>Introduction</a:t>
            </a:r>
            <a:endParaRPr lang="en-US" sz="8800" b="1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7DF51-D3A7-06C3-0942-2D6F87C0C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969484"/>
            <a:ext cx="10210800" cy="556598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Separate text and code from text source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Useful for software development information &amp; knowledge extraction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 Naïve Bayes classifier from scratch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Learnt Haskell starting from no experience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Got idea of software specifications and development</a:t>
            </a:r>
          </a:p>
        </p:txBody>
      </p:sp>
    </p:spTree>
    <p:extLst>
      <p:ext uri="{BB962C8B-B14F-4D97-AF65-F5344CB8AC3E}">
        <p14:creationId xmlns:p14="http://schemas.microsoft.com/office/powerpoint/2010/main" val="575732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7DF51-D3A7-06C3-0942-2D6F87C0C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140" y="341128"/>
            <a:ext cx="10210800" cy="6175743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Calculate probabilities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Avoid 0 probabilities with Laplace Smoothing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Count occurrences of </a:t>
            </a:r>
            <a:r>
              <a:rPr lang="en-US" sz="36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j-</a:t>
            </a:r>
            <a:r>
              <a:rPr lang="en-US" sz="3600" i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</a:t>
            </a: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word in line </a:t>
            </a:r>
            <a:r>
              <a:rPr lang="en-US" sz="36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 </a:t>
            </a: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class </a:t>
            </a:r>
            <a:r>
              <a:rPr lang="en-US" sz="36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 </a:t>
            </a: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count all words in class </a:t>
            </a:r>
            <a:r>
              <a:rPr lang="en-US" sz="36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Prior probability of each class is simply it’s percentage of the training data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614A79-E332-4307-F191-66C0E7DDC1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6"/>
          <a:stretch/>
        </p:blipFill>
        <p:spPr>
          <a:xfrm>
            <a:off x="1508670" y="3037983"/>
            <a:ext cx="4955172" cy="116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957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2393F-8FE2-07A9-650C-7852E5BB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536" y="2686050"/>
            <a:ext cx="7534928" cy="1485900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Architecture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633952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F21D9-40B9-F56B-333D-7D65CBAF8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238" y="249865"/>
            <a:ext cx="11036595" cy="1485900"/>
          </a:xfrm>
        </p:spPr>
        <p:txBody>
          <a:bodyPr/>
          <a:lstStyle/>
          <a:p>
            <a:pPr algn="ctr"/>
            <a:r>
              <a:rPr lang="en-IN" b="1" dirty="0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Code-Text Separation Pipeline</a:t>
            </a:r>
            <a:endParaRPr lang="en-US" b="1" dirty="0">
              <a:latin typeface="Cambria" panose="020405030504060302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9B66A1-C9F3-B65D-3B56-4D386DD2FA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448"/>
          <a:stretch/>
        </p:blipFill>
        <p:spPr>
          <a:xfrm>
            <a:off x="4012018" y="972132"/>
            <a:ext cx="4749210" cy="559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966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2393F-8FE2-07A9-650C-7852E5BB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536" y="2686050"/>
            <a:ext cx="7534928" cy="1485900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Design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553169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7DA45-27FC-B99B-E1E1-6310FF09E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767" y="88161"/>
            <a:ext cx="11079126" cy="921932"/>
          </a:xfrm>
        </p:spPr>
        <p:txBody>
          <a:bodyPr/>
          <a:lstStyle/>
          <a:p>
            <a:r>
              <a:rPr lang="en-IN" b="1" dirty="0">
                <a:latin typeface="Cambria" panose="02040503050406030204" pitchFamily="18" charset="0"/>
              </a:rPr>
              <a:t>Classifying Pipeline and Training Section</a:t>
            </a:r>
            <a:endParaRPr lang="en-US" b="1" dirty="0">
              <a:latin typeface="Cambria" panose="020405030504060302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9E954A-8FC4-A106-FCC7-89FA86C25C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03" t="2026" r="781" b="688"/>
          <a:stretch/>
        </p:blipFill>
        <p:spPr>
          <a:xfrm>
            <a:off x="2668772" y="903767"/>
            <a:ext cx="6698512" cy="561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8722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2393F-8FE2-07A9-650C-7852E5BB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536" y="2686050"/>
            <a:ext cx="7534928" cy="1485900"/>
          </a:xfrm>
        </p:spPr>
        <p:txBody>
          <a:bodyPr>
            <a:noAutofit/>
          </a:bodyPr>
          <a:lstStyle/>
          <a:p>
            <a:pPr algn="ctr"/>
            <a:r>
              <a:rPr lang="en-US" sz="6600" b="1" dirty="0">
                <a:latin typeface="Cambria" panose="02040503050406030204" pitchFamily="18" charset="0"/>
              </a:rPr>
              <a:t>Work Done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8856996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2393F-8FE2-07A9-650C-7852E5BB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536" y="2686050"/>
            <a:ext cx="8027576" cy="1485900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Implementation Details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7912989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F470B-9624-F175-8D6C-98ED2AB82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26829"/>
            <a:ext cx="9601200" cy="1485900"/>
          </a:xfrm>
        </p:spPr>
        <p:txBody>
          <a:bodyPr>
            <a:normAutofit/>
          </a:bodyPr>
          <a:lstStyle/>
          <a:p>
            <a:r>
              <a:rPr lang="en-IN" sz="4800" b="1" dirty="0">
                <a:latin typeface="Cambria" panose="02040503050406030204" pitchFamily="18" charset="0"/>
              </a:rPr>
              <a:t>File Structure</a:t>
            </a:r>
            <a:endParaRPr lang="en-US" sz="8800" b="1" dirty="0">
              <a:latin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81FC27-D456-0E91-8C86-F37EFB3A3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969779"/>
            <a:ext cx="70739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628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F470B-9624-F175-8D6C-98ED2AB82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344" y="226829"/>
            <a:ext cx="9601200" cy="1485900"/>
          </a:xfrm>
        </p:spPr>
        <p:txBody>
          <a:bodyPr>
            <a:normAutofit/>
          </a:bodyPr>
          <a:lstStyle/>
          <a:p>
            <a:r>
              <a:rPr lang="en-IN" sz="4800" b="1" dirty="0" err="1">
                <a:latin typeface="Cambria" panose="02040503050406030204" pitchFamily="18" charset="0"/>
              </a:rPr>
              <a:t>Main.hs</a:t>
            </a:r>
            <a:endParaRPr lang="en-US" sz="8800" b="1" dirty="0">
              <a:latin typeface="Cambria" panose="020405030504060302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941695F-0B85-4B4B-657C-B874540D58A1}"/>
              </a:ext>
            </a:extLst>
          </p:cNvPr>
          <p:cNvSpPr txBox="1">
            <a:spLocks/>
          </p:cNvSpPr>
          <p:nvPr/>
        </p:nvSpPr>
        <p:spPr>
          <a:xfrm>
            <a:off x="1070344" y="969779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dirty="0">
                <a:latin typeface="Cambria" panose="02040503050406030204" pitchFamily="18" charset="0"/>
              </a:rPr>
              <a:t>Classification and training pipeline</a:t>
            </a:r>
            <a:endParaRPr lang="en-US" sz="8800" dirty="0">
              <a:latin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82F69D-E073-5DFD-E213-7575B6B96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344" y="1712729"/>
            <a:ext cx="8594651" cy="498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573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F470B-9624-F175-8D6C-98ED2AB82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37" y="-31899"/>
            <a:ext cx="9601200" cy="1485900"/>
          </a:xfrm>
        </p:spPr>
        <p:txBody>
          <a:bodyPr>
            <a:normAutofit/>
          </a:bodyPr>
          <a:lstStyle/>
          <a:p>
            <a:r>
              <a:rPr lang="en-IN" sz="4800" b="1" dirty="0" err="1">
                <a:latin typeface="Cambria" panose="02040503050406030204" pitchFamily="18" charset="0"/>
              </a:rPr>
              <a:t>Lib.hs</a:t>
            </a:r>
            <a:r>
              <a:rPr lang="en-IN" sz="4800" b="1" dirty="0">
                <a:latin typeface="Cambria" panose="02040503050406030204" pitchFamily="18" charset="0"/>
              </a:rPr>
              <a:t> : </a:t>
            </a:r>
            <a:br>
              <a:rPr lang="en-IN" sz="4800" b="1" dirty="0">
                <a:latin typeface="Cambria" panose="02040503050406030204" pitchFamily="18" charset="0"/>
              </a:rPr>
            </a:br>
            <a:r>
              <a:rPr lang="en-IN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trainNaiveBayes</a:t>
            </a:r>
            <a:endParaRPr lang="en-US" sz="3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941695F-0B85-4B4B-657C-B874540D58A1}"/>
              </a:ext>
            </a:extLst>
          </p:cNvPr>
          <p:cNvSpPr txBox="1">
            <a:spLocks/>
          </p:cNvSpPr>
          <p:nvPr/>
        </p:nvSpPr>
        <p:spPr>
          <a:xfrm>
            <a:off x="708837" y="501947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6000" dirty="0">
              <a:latin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FD1460-96C5-874A-0686-87C179146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718" y="501947"/>
            <a:ext cx="7439752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479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2393F-8FE2-07A9-650C-7852E5BB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477" y="2470076"/>
            <a:ext cx="7985045" cy="1917848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Motivation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0190124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F470B-9624-F175-8D6C-98ED2AB82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37" y="-31899"/>
            <a:ext cx="4733496" cy="2356458"/>
          </a:xfrm>
        </p:spPr>
        <p:txBody>
          <a:bodyPr>
            <a:normAutofit/>
          </a:bodyPr>
          <a:lstStyle/>
          <a:p>
            <a:r>
              <a:rPr lang="en-IN" sz="4800" b="1" dirty="0" err="1">
                <a:latin typeface="Cambria" panose="02040503050406030204" pitchFamily="18" charset="0"/>
              </a:rPr>
              <a:t>Lib.hs</a:t>
            </a:r>
            <a:r>
              <a:rPr lang="en-IN" sz="4800" b="1" dirty="0">
                <a:latin typeface="Cambria" panose="02040503050406030204" pitchFamily="18" charset="0"/>
              </a:rPr>
              <a:t> : </a:t>
            </a:r>
            <a:br>
              <a:rPr lang="en-IN" sz="4800" b="1" dirty="0">
                <a:latin typeface="Cambria" panose="02040503050406030204" pitchFamily="18" charset="0"/>
              </a:rPr>
            </a:br>
            <a:r>
              <a:rPr lang="en-IN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classifyNaiveBayes</a:t>
            </a:r>
            <a:endParaRPr lang="en-US" sz="3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941695F-0B85-4B4B-657C-B874540D58A1}"/>
              </a:ext>
            </a:extLst>
          </p:cNvPr>
          <p:cNvSpPr txBox="1">
            <a:spLocks/>
          </p:cNvSpPr>
          <p:nvPr/>
        </p:nvSpPr>
        <p:spPr>
          <a:xfrm>
            <a:off x="708837" y="501947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6000" dirty="0">
              <a:latin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4B63F1-DF7D-F2FA-A2EF-AD30C42FA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521" y="165593"/>
            <a:ext cx="7019804" cy="652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3604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F470B-9624-F175-8D6C-98ED2AB82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36" y="-31899"/>
            <a:ext cx="8457197" cy="2356458"/>
          </a:xfrm>
        </p:spPr>
        <p:txBody>
          <a:bodyPr>
            <a:normAutofit/>
          </a:bodyPr>
          <a:lstStyle/>
          <a:p>
            <a:r>
              <a:rPr lang="en-IN" sz="4800" b="1" dirty="0" err="1">
                <a:latin typeface="Cambria" panose="02040503050406030204" pitchFamily="18" charset="0"/>
              </a:rPr>
              <a:t>Lib.hs</a:t>
            </a:r>
            <a:r>
              <a:rPr lang="en-IN" sz="4800" b="1" dirty="0">
                <a:latin typeface="Cambria" panose="02040503050406030204" pitchFamily="18" charset="0"/>
              </a:rPr>
              <a:t> : </a:t>
            </a:r>
            <a:r>
              <a:rPr lang="en-IN" sz="2800" b="1" dirty="0">
                <a:latin typeface="Cambria" panose="02040503050406030204" pitchFamily="18" charset="0"/>
                <a:cs typeface="Courier New" panose="02070309020205020404" pitchFamily="49" charset="0"/>
              </a:rPr>
              <a:t>Important Helpers</a:t>
            </a:r>
            <a:endParaRPr lang="en-US" sz="3300" b="1" dirty="0">
              <a:latin typeface="Cambria" panose="02040503050406030204" pitchFamily="18" charset="0"/>
              <a:cs typeface="Courier New" panose="02070309020205020404" pitchFamily="49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941695F-0B85-4B4B-657C-B874540D58A1}"/>
              </a:ext>
            </a:extLst>
          </p:cNvPr>
          <p:cNvSpPr txBox="1">
            <a:spLocks/>
          </p:cNvSpPr>
          <p:nvPr/>
        </p:nvSpPr>
        <p:spPr>
          <a:xfrm>
            <a:off x="708837" y="501947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6000" dirty="0">
              <a:latin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1B7207-A710-5E10-363A-267F3EEE5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847" y="717932"/>
            <a:ext cx="7860305" cy="582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1701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F470B-9624-F175-8D6C-98ED2AB82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37" y="44034"/>
            <a:ext cx="8457197" cy="2356458"/>
          </a:xfrm>
        </p:spPr>
        <p:txBody>
          <a:bodyPr>
            <a:normAutofit/>
          </a:bodyPr>
          <a:lstStyle/>
          <a:p>
            <a:r>
              <a:rPr lang="en-IN" sz="4800" b="1" dirty="0">
                <a:latin typeface="Cambria" panose="02040503050406030204" pitchFamily="18" charset="0"/>
              </a:rPr>
              <a:t>Training Data</a:t>
            </a:r>
            <a:endParaRPr lang="en-US" sz="3300" b="1" dirty="0">
              <a:latin typeface="Cambria" panose="02040503050406030204" pitchFamily="18" charset="0"/>
              <a:cs typeface="Courier New" panose="02070309020205020404" pitchFamily="49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941695F-0B85-4B4B-657C-B874540D58A1}"/>
              </a:ext>
            </a:extLst>
          </p:cNvPr>
          <p:cNvSpPr txBox="1">
            <a:spLocks/>
          </p:cNvSpPr>
          <p:nvPr/>
        </p:nvSpPr>
        <p:spPr>
          <a:xfrm>
            <a:off x="708837" y="325675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6000" dirty="0">
              <a:latin typeface="Cambria" panose="02040503050406030204" pitchFamily="18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05A6D43-4082-EA88-B0D5-C972614B94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949550"/>
              </p:ext>
            </p:extLst>
          </p:nvPr>
        </p:nvGraphicFramePr>
        <p:xfrm>
          <a:off x="960915" y="748539"/>
          <a:ext cx="8127999" cy="249331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1757058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4232258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50775075"/>
                    </a:ext>
                  </a:extLst>
                </a:gridCol>
              </a:tblGrid>
              <a:tr h="5730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</a:rPr>
                        <a:t>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</a:rPr>
                        <a:t>LoC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</a:rPr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344261"/>
                  </a:ext>
                </a:extLst>
              </a:tr>
              <a:tr h="5730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</a:rPr>
                        <a:t>1171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hlinkClick r:id="rId2"/>
                        </a:rPr>
                        <a:t>Andrej </a:t>
                      </a:r>
                      <a:r>
                        <a:rPr lang="en-IN" sz="1800" b="0" kern="1200" dirty="0" err="1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hlinkClick r:id="rId2"/>
                        </a:rPr>
                        <a:t>Karpathy's</a:t>
                      </a: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hlinkClick r:id="rId2"/>
                        </a:rPr>
                        <a:t> </a:t>
                      </a:r>
                      <a:r>
                        <a:rPr lang="en-IN" sz="1800" b="0" kern="1200" dirty="0" err="1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hlinkClick r:id="rId2"/>
                        </a:rPr>
                        <a:t>Github</a:t>
                      </a:r>
                      <a:endParaRPr lang="en-IN" sz="1800" b="0" kern="1200" dirty="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</a:endParaRPr>
                    </a:p>
                    <a:p>
                      <a:pPr algn="ctr"/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856987"/>
                  </a:ext>
                </a:extLst>
              </a:tr>
              <a:tr h="5730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</a:rPr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</a:rPr>
                        <a:t>461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 err="1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  <a:hlinkClick r:id="rId3"/>
                        </a:rPr>
                        <a:t>Sklearn's</a:t>
                      </a: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  <a:hlinkClick r:id="rId3"/>
                        </a:rPr>
                        <a:t> </a:t>
                      </a:r>
                      <a:r>
                        <a:rPr lang="en-IN" sz="1800" b="0" kern="1200" dirty="0" err="1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  <a:hlinkClick r:id="rId3"/>
                        </a:rPr>
                        <a:t>Github</a:t>
                      </a:r>
                      <a:endParaRPr lang="en-IN" sz="1800" b="0" kern="1200" dirty="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337830"/>
                  </a:ext>
                </a:extLst>
              </a:tr>
              <a:tr h="5730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</a:rPr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</a:rPr>
                        <a:t>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  <a:hlinkClick r:id="rId4"/>
                        </a:rPr>
                        <a:t>Jenkins </a:t>
                      </a:r>
                      <a:r>
                        <a:rPr lang="en-IN" sz="1800" b="0" kern="1200" dirty="0" err="1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  <a:hlinkClick r:id="rId4"/>
                        </a:rPr>
                        <a:t>Github</a:t>
                      </a:r>
                      <a:endParaRPr lang="en-IN" sz="1800" b="0" kern="1200" dirty="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88344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62B996C-5882-8AFF-5031-5BB9ED676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413424"/>
              </p:ext>
            </p:extLst>
          </p:nvPr>
        </p:nvGraphicFramePr>
        <p:xfrm>
          <a:off x="971933" y="3585991"/>
          <a:ext cx="8127999" cy="287172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1757058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4232258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50775075"/>
                    </a:ext>
                  </a:extLst>
                </a:gridCol>
              </a:tblGrid>
              <a:tr h="7179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Words &amp; Lines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965700"/>
                  </a:ext>
                </a:extLst>
              </a:tr>
              <a:tr h="717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</a:rPr>
                        <a:t>CS50 Lec1</a:t>
                      </a:r>
                    </a:p>
                    <a:p>
                      <a:pPr algn="ctr"/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</a:rPr>
                        <a:t>780 and 37</a:t>
                      </a:r>
                    </a:p>
                    <a:p>
                      <a:pPr algn="ctr"/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hlinkClick r:id="rId5"/>
                        </a:rPr>
                        <a:t>CS50 Lec1</a:t>
                      </a:r>
                      <a:endParaRPr lang="en-IN" sz="1800" b="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856987"/>
                  </a:ext>
                </a:extLst>
              </a:tr>
              <a:tr h="717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</a:rPr>
                        <a:t>CS50 Lec6</a:t>
                      </a:r>
                      <a:endParaRPr lang="en-IN" sz="1800" b="0" kern="1200" dirty="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</a:rPr>
                        <a:t>229 and 11</a:t>
                      </a:r>
                    </a:p>
                    <a:p>
                      <a:pPr algn="ctr"/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hlinkClick r:id="rId6"/>
                        </a:rPr>
                        <a:t>CS50 Lec6</a:t>
                      </a:r>
                      <a:endParaRPr lang="en-IN" sz="1800" b="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337830"/>
                  </a:ext>
                </a:extLst>
              </a:tr>
              <a:tr h="717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</a:rPr>
                        <a:t>Python 4 Everybody Text</a:t>
                      </a:r>
                    </a:p>
                    <a:p>
                      <a:pPr algn="ctr"/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</a:rPr>
                        <a:t>4910 and 589</a:t>
                      </a:r>
                    </a:p>
                    <a:p>
                      <a:pPr algn="ctr"/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hlinkClick r:id="rId7"/>
                        </a:rPr>
                        <a:t>Python 4 Everybody Text</a:t>
                      </a:r>
                      <a:endParaRPr lang="en-IN" sz="1800" b="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883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41528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F470B-9624-F175-8D6C-98ED2AB82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26829"/>
            <a:ext cx="9601200" cy="1485900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Cambria" panose="02040503050406030204" pitchFamily="18" charset="0"/>
              </a:rPr>
              <a:t>Challenges and Mitigations</a:t>
            </a:r>
            <a:endParaRPr lang="en-US" sz="8800" b="1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7DF51-D3A7-06C3-0942-2D6F87C0C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013552"/>
            <a:ext cx="10210800" cy="5617619"/>
          </a:xfrm>
        </p:spPr>
        <p:txBody>
          <a:bodyPr>
            <a:normAutofit fontScale="92500"/>
          </a:bodyPr>
          <a:lstStyle/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After midterm eval, redid project to change from HTML to general text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Tried implementing HMM but decided on Naïve Bayes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Poor library support : Started from scratch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Inefficient </a:t>
            </a:r>
            <a:r>
              <a:rPr lang="en-US" sz="32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matrix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library : Found efficient </a:t>
            </a:r>
            <a:r>
              <a:rPr lang="en-US" sz="32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hmatrix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reducing </a:t>
            </a:r>
            <a:r>
              <a:rPr lang="en-US" sz="3200" i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from 2.5 min to 2.5 sec in one case</a:t>
            </a:r>
          </a:p>
          <a:p>
            <a:pPr marL="0" indent="0">
              <a:lnSpc>
                <a:spcPct val="160000"/>
              </a:lnSpc>
              <a:buNone/>
            </a:pPr>
            <a:endParaRPr lang="en-US" sz="3200" i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6184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F470B-9624-F175-8D6C-98ED2AB82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26829"/>
            <a:ext cx="9601200" cy="1485900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Cambria" panose="02040503050406030204" pitchFamily="18" charset="0"/>
              </a:rPr>
              <a:t>Challenges and Mitigations</a:t>
            </a:r>
            <a:endParaRPr lang="en-US" sz="8800" b="1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7DF51-D3A7-06C3-0942-2D6F87C0C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013552"/>
            <a:ext cx="10210800" cy="56176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i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Paucity of appropriately sized training data : created custom small dataset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Changing libraries and refactoring code</a:t>
            </a:r>
            <a:endParaRPr lang="en-US" sz="3600" i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i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i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5099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F470B-9624-F175-8D6C-98ED2AB82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26829"/>
            <a:ext cx="9601200" cy="1485900"/>
          </a:xfrm>
        </p:spPr>
        <p:txBody>
          <a:bodyPr>
            <a:normAutofit/>
          </a:bodyPr>
          <a:lstStyle/>
          <a:p>
            <a:r>
              <a:rPr lang="en-IN" sz="4800" b="1" dirty="0">
                <a:effectLst/>
                <a:latin typeface="Cambria" panose="02040503050406030204" pitchFamily="18" charset="0"/>
              </a:rPr>
              <a:t>Tooling</a:t>
            </a:r>
            <a:endParaRPr lang="en-US" sz="8800" b="1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7DF51-D3A7-06C3-0942-2D6F87C0C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162050"/>
            <a:ext cx="10210800" cy="508451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Haskell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Stack build tool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Notable Libraries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i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hmatrix</a:t>
            </a:r>
            <a:endParaRPr lang="en-US" sz="3600" i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i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hUnit</a:t>
            </a:r>
            <a:endParaRPr lang="en-US" sz="3600" i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i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pandoc</a:t>
            </a:r>
            <a:endParaRPr lang="en-US" sz="3600" i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766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F470B-9624-F175-8D6C-98ED2AB82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26829"/>
            <a:ext cx="9601200" cy="1485900"/>
          </a:xfrm>
        </p:spPr>
        <p:txBody>
          <a:bodyPr>
            <a:normAutofit/>
          </a:bodyPr>
          <a:lstStyle/>
          <a:p>
            <a:r>
              <a:rPr lang="en-IN" sz="4800" b="1" dirty="0">
                <a:effectLst/>
                <a:latin typeface="Cambria" panose="02040503050406030204" pitchFamily="18" charset="0"/>
              </a:rPr>
              <a:t>Testing</a:t>
            </a:r>
            <a:endParaRPr lang="en-US" sz="8800" b="1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7DF51-D3A7-06C3-0942-2D6F87C0C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096038"/>
            <a:ext cx="10253330" cy="5379189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 Testing</a:t>
            </a:r>
          </a:p>
          <a:p>
            <a:pPr lvl="1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N" sz="3200" b="1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myVectorizer</a:t>
            </a:r>
            <a:r>
              <a:rPr lang="en-IN" sz="32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N" sz="3200" b="1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matrixRow</a:t>
            </a:r>
            <a:r>
              <a:rPr lang="en-IN" sz="32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N" sz="3200" b="1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wordCounts</a:t>
            </a:r>
            <a:endParaRPr lang="en-IN" sz="3200" b="1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N" sz="3200" b="1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getWords</a:t>
            </a:r>
            <a:endParaRPr lang="en-IN" sz="3200" b="1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N" sz="3200" b="1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getUniqueWords</a:t>
            </a:r>
            <a:endParaRPr lang="en-US" sz="3600" b="1" i="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713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F470B-9624-F175-8D6C-98ED2AB82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26829"/>
            <a:ext cx="9601200" cy="1485900"/>
          </a:xfrm>
        </p:spPr>
        <p:txBody>
          <a:bodyPr>
            <a:normAutofit/>
          </a:bodyPr>
          <a:lstStyle/>
          <a:p>
            <a:r>
              <a:rPr lang="en-IN" sz="4800" b="1" dirty="0">
                <a:effectLst/>
                <a:latin typeface="Cambria" panose="02040503050406030204" pitchFamily="18" charset="0"/>
              </a:rPr>
              <a:t>Testing</a:t>
            </a:r>
            <a:endParaRPr lang="en-US" sz="8800" b="1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7DF51-D3A7-06C3-0942-2D6F87C0C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096038"/>
            <a:ext cx="10253330" cy="5379189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End-to-end testing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i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Tested by the evaluation tests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F33F778-2AB1-2A2F-D2FE-01AAD92D9952}"/>
              </a:ext>
            </a:extLst>
          </p:cNvPr>
          <p:cNvSpPr txBox="1">
            <a:spLocks/>
          </p:cNvSpPr>
          <p:nvPr/>
        </p:nvSpPr>
        <p:spPr>
          <a:xfrm>
            <a:off x="1219200" y="2096737"/>
            <a:ext cx="10253330" cy="537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Performance Testing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i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usage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en-US" sz="3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Functional Testing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en-US" sz="3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Font typeface="Franklin Gothic Book" panose="020B0503020102020204" pitchFamily="34" charset="0"/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6171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2393F-8FE2-07A9-650C-7852E5BB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536" y="2686050"/>
            <a:ext cx="8027576" cy="1485900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Results &amp; Discussions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3287652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F470B-9624-F175-8D6C-98ED2AB82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16659"/>
            <a:ext cx="9601200" cy="1485900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Cambria" panose="02040503050406030204" pitchFamily="18" charset="0"/>
              </a:rPr>
              <a:t>Results : Evaluation on Test Set</a:t>
            </a:r>
            <a:endParaRPr lang="en-US" sz="8800" b="1" dirty="0">
              <a:latin typeface="Cambria" panose="02040503050406030204" pitchFamily="18" charset="0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D718D63C-1A9E-2CAF-D2D9-326A46C5C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562100"/>
              </p:ext>
            </p:extLst>
          </p:nvPr>
        </p:nvGraphicFramePr>
        <p:xfrm>
          <a:off x="1973549" y="1444733"/>
          <a:ext cx="8092502" cy="5007582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265410">
                  <a:extLst>
                    <a:ext uri="{9D8B030D-6E8A-4147-A177-3AD203B41FA5}">
                      <a16:colId xmlns:a16="http://schemas.microsoft.com/office/drawing/2014/main" val="735093382"/>
                    </a:ext>
                  </a:extLst>
                </a:gridCol>
                <a:gridCol w="6827092">
                  <a:extLst>
                    <a:ext uri="{9D8B030D-6E8A-4147-A177-3AD203B41FA5}">
                      <a16:colId xmlns:a16="http://schemas.microsoft.com/office/drawing/2014/main" val="2132816424"/>
                    </a:ext>
                  </a:extLst>
                </a:gridCol>
              </a:tblGrid>
              <a:tr h="373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Details of Code Portion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440146"/>
                  </a:ext>
                </a:extLst>
              </a:tr>
              <a:tr h="6620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2"/>
                        </a:rPr>
                        <a:t>Supplied Web Page </a:t>
                      </a:r>
                      <a:r>
                        <a:rPr lang="en-US" dirty="0"/>
                        <a:t>containing C, Python, 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970366"/>
                  </a:ext>
                </a:extLst>
              </a:tr>
              <a:tr h="6620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Assembly Code from </a:t>
                      </a:r>
                      <a:r>
                        <a:rPr lang="en-US" dirty="0">
                          <a:hlinkClick r:id="rId3"/>
                        </a:rPr>
                        <a:t>the Apollo Guidance Computer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591827"/>
                  </a:ext>
                </a:extLst>
              </a:tr>
              <a:tr h="6620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 Code from </a:t>
                      </a:r>
                      <a:r>
                        <a:rPr lang="en-US" dirty="0">
                          <a:hlinkClick r:id="rId4"/>
                        </a:rPr>
                        <a:t>this blog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02601"/>
                  </a:ext>
                </a:extLst>
              </a:tr>
              <a:tr h="6620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Haskell Code from </a:t>
                      </a:r>
                      <a:r>
                        <a:rPr lang="en-US" dirty="0" err="1">
                          <a:hlinkClick r:id="rId5"/>
                        </a:rPr>
                        <a:t>ShellCheck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932284"/>
                  </a:ext>
                </a:extLst>
              </a:tr>
              <a:tr h="6620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Mix of Python and C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038657"/>
                  </a:ext>
                </a:extLst>
              </a:tr>
              <a:tr h="6620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Java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91430"/>
                  </a:ext>
                </a:extLst>
              </a:tr>
              <a:tr h="6620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Python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777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771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B22EA7-FB17-FE0B-5BED-F185D8008A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3098" y="238200"/>
            <a:ext cx="8165804" cy="638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4066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F470B-9624-F175-8D6C-98ED2AB82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16659"/>
            <a:ext cx="9601200" cy="1485900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Cambria" panose="02040503050406030204" pitchFamily="18" charset="0"/>
              </a:rPr>
              <a:t>Results : Evaluation</a:t>
            </a:r>
            <a:endParaRPr lang="en-US" sz="8800" b="1" dirty="0">
              <a:latin typeface="Cambria" panose="02040503050406030204" pitchFamily="18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5BB770F-9086-5C43-2F43-723C966A01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861897"/>
              </p:ext>
            </p:extLst>
          </p:nvPr>
        </p:nvGraphicFramePr>
        <p:xfrm>
          <a:off x="1219200" y="980796"/>
          <a:ext cx="9841735" cy="519609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63836">
                  <a:extLst>
                    <a:ext uri="{9D8B030D-6E8A-4147-A177-3AD203B41FA5}">
                      <a16:colId xmlns:a16="http://schemas.microsoft.com/office/drawing/2014/main" val="1099535948"/>
                    </a:ext>
                  </a:extLst>
                </a:gridCol>
                <a:gridCol w="3172858">
                  <a:extLst>
                    <a:ext uri="{9D8B030D-6E8A-4147-A177-3AD203B41FA5}">
                      <a16:colId xmlns:a16="http://schemas.microsoft.com/office/drawing/2014/main" val="1091548365"/>
                    </a:ext>
                  </a:extLst>
                </a:gridCol>
                <a:gridCol w="1968347">
                  <a:extLst>
                    <a:ext uri="{9D8B030D-6E8A-4147-A177-3AD203B41FA5}">
                      <a16:colId xmlns:a16="http://schemas.microsoft.com/office/drawing/2014/main" val="3975008129"/>
                    </a:ext>
                  </a:extLst>
                </a:gridCol>
                <a:gridCol w="1968347">
                  <a:extLst>
                    <a:ext uri="{9D8B030D-6E8A-4147-A177-3AD203B41FA5}">
                      <a16:colId xmlns:a16="http://schemas.microsoft.com/office/drawing/2014/main" val="3368401622"/>
                    </a:ext>
                  </a:extLst>
                </a:gridCol>
                <a:gridCol w="1968347">
                  <a:extLst>
                    <a:ext uri="{9D8B030D-6E8A-4147-A177-3AD203B41FA5}">
                      <a16:colId xmlns:a16="http://schemas.microsoft.com/office/drawing/2014/main" val="3442567652"/>
                    </a:ext>
                  </a:extLst>
                </a:gridCol>
              </a:tblGrid>
              <a:tr h="45139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</a:rPr>
                        <a:t>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</a:rPr>
                        <a:t>Precision (Code)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</a:rPr>
                        <a:t>Recall (Code)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</a:rPr>
                        <a:t>Precision (Text)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</a:rPr>
                        <a:t>Recall (Text)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010140"/>
                  </a:ext>
                </a:extLst>
              </a:tr>
              <a:tr h="67781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mbria" panose="02040503050406030204" pitchFamily="18" charset="0"/>
                        </a:rPr>
                        <a:t>0.918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mbria" panose="02040503050406030204" pitchFamily="18" charset="0"/>
                        </a:rPr>
                        <a:t>0.975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mbria" panose="02040503050406030204" pitchFamily="18" charset="0"/>
                        </a:rPr>
                        <a:t>0.956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mbria" panose="02040503050406030204" pitchFamily="18" charset="0"/>
                        </a:rPr>
                        <a:t>0.86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301889"/>
                  </a:ext>
                </a:extLst>
              </a:tr>
              <a:tr h="67781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mbria" panose="02040503050406030204" pitchFamily="18" charset="0"/>
                        </a:rPr>
                        <a:t>0.997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mbria" panose="02040503050406030204" pitchFamily="18" charset="0"/>
                        </a:rPr>
                        <a:t>1.0 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mbria" panose="02040503050406030204" pitchFamily="18" charset="0"/>
                        </a:rPr>
                        <a:t>1.0 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mbria" panose="02040503050406030204" pitchFamily="18" charset="0"/>
                        </a:rPr>
                        <a:t>0.889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97209"/>
                  </a:ext>
                </a:extLst>
              </a:tr>
              <a:tr h="67781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mbria" panose="02040503050406030204" pitchFamily="18" charset="0"/>
                        </a:rPr>
                        <a:t>0.979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mbria" panose="02040503050406030204" pitchFamily="18" charset="0"/>
                        </a:rPr>
                        <a:t>0.92 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mbria" panose="02040503050406030204" pitchFamily="18" charset="0"/>
                        </a:rPr>
                        <a:t>0.667 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mbria" panose="02040503050406030204" pitchFamily="18" charset="0"/>
                        </a:rPr>
                        <a:t>0.889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885189"/>
                  </a:ext>
                </a:extLst>
              </a:tr>
              <a:tr h="67781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mbria" panose="02040503050406030204" pitchFamily="18" charset="0"/>
                        </a:rPr>
                        <a:t>0.967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Cambria" panose="02040503050406030204" pitchFamily="18" charset="0"/>
                        </a:rPr>
                        <a:t>0.93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Cambria" panose="02040503050406030204" pitchFamily="18" charset="0"/>
                        </a:rPr>
                        <a:t>0.474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Cambria" panose="02040503050406030204" pitchFamily="18" charset="0"/>
                        </a:rPr>
                        <a:t>0.667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  <a:p>
                      <a:pPr algn="ctr"/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336348"/>
                  </a:ext>
                </a:extLst>
              </a:tr>
              <a:tr h="67781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mbria" panose="02040503050406030204" pitchFamily="18" charset="0"/>
                        </a:rPr>
                        <a:t>0.992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Cambria" panose="02040503050406030204" pitchFamily="18" charset="0"/>
                        </a:rPr>
                        <a:t>0.89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Cambria" panose="02040503050406030204" pitchFamily="18" charset="0"/>
                        </a:rPr>
                        <a:t>0.383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Cambria" panose="02040503050406030204" pitchFamily="18" charset="0"/>
                        </a:rPr>
                        <a:t>0.9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  <a:p>
                      <a:pPr algn="ctr"/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453430"/>
                  </a:ext>
                </a:extLst>
              </a:tr>
              <a:tr h="67781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mbria" panose="02040503050406030204" pitchFamily="18" charset="0"/>
                        </a:rPr>
                        <a:t>0.978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Cambria" panose="02040503050406030204" pitchFamily="18" charset="0"/>
                        </a:rPr>
                        <a:t>0.986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Cambria" panose="02040503050406030204" pitchFamily="18" charset="0"/>
                        </a:rPr>
                        <a:t>0.882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Cambria" panose="02040503050406030204" pitchFamily="18" charset="0"/>
                        </a:rPr>
                        <a:t>0.833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  <a:p>
                      <a:pPr algn="ctr"/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05972"/>
                  </a:ext>
                </a:extLst>
              </a:tr>
              <a:tr h="67781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mbria" panose="02040503050406030204" pitchFamily="18" charset="0"/>
                        </a:rPr>
                        <a:t>0.956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mbria" panose="02040503050406030204" pitchFamily="18" charset="0"/>
                        </a:rPr>
                        <a:t>0.869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mbria" panose="02040503050406030204" pitchFamily="18" charset="0"/>
                        </a:rPr>
                        <a:t>0.435 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mbria" panose="02040503050406030204" pitchFamily="18" charset="0"/>
                        </a:rPr>
                        <a:t>0.714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146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4248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F470B-9624-F175-8D6C-98ED2AB82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26829"/>
            <a:ext cx="9601200" cy="1485900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Cambria" panose="02040503050406030204" pitchFamily="18" charset="0"/>
              </a:rPr>
              <a:t>Results : Tests</a:t>
            </a:r>
            <a:endParaRPr lang="en-US" sz="8800" b="1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7DF51-D3A7-06C3-0942-2D6F87C0C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355075"/>
            <a:ext cx="10210800" cy="514494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 Tests : </a:t>
            </a: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passed successfully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Performance Testing </a:t>
            </a:r>
          </a:p>
          <a:p>
            <a:pPr lvl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3600" i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 given source : </a:t>
            </a:r>
            <a:r>
              <a:rPr lang="en-US" sz="3600" b="1" i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1.32 seconds</a:t>
            </a:r>
          </a:p>
          <a:p>
            <a:pPr lvl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3600" i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 of Frankenstein comprising 75,000 words and 1665 lines : </a:t>
            </a:r>
            <a:r>
              <a:rPr lang="en-US" sz="3600" b="1" i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3.74 seconds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3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Functional Testing</a:t>
            </a:r>
          </a:p>
          <a:p>
            <a:pPr lvl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3400" i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 nature, can’t achieve 100 % accuracy, but has good performance in meeting requirements and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24445609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F470B-9624-F175-8D6C-98ED2AB82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26829"/>
            <a:ext cx="9601200" cy="1485900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Cambria" panose="02040503050406030204" pitchFamily="18" charset="0"/>
              </a:rPr>
              <a:t>Discussions</a:t>
            </a:r>
            <a:endParaRPr lang="en-US" sz="8800" b="1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7DF51-D3A7-06C3-0942-2D6F87C0C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958467"/>
            <a:ext cx="10210800" cy="578385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Surprisingly good performance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Lightweight in terms of training data and time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 metrics better than text metrics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 is simply classified, not formatted or parsed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 accuracy despite small and skewed dataset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Quality of training and testing datasets need to be analyzed further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6298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ECA4E-455E-2EC1-421E-D7E477DB5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300" y="1228380"/>
            <a:ext cx="10895682" cy="5436824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100" b="1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Predict the class for a given row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predict(summaries, row):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probabilities = </a:t>
            </a:r>
            <a:r>
              <a:rPr lang="en-US" sz="21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calculate_class_probabilities</a:t>
            </a:r>
            <a:r>
              <a:rPr lang="en-US" sz="2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(summaries, row)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best_label</a:t>
            </a:r>
            <a:r>
              <a:rPr lang="en-US" sz="2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1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best_prob</a:t>
            </a:r>
            <a:r>
              <a:rPr lang="en-US" sz="2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None, -1</a:t>
            </a:r>
          </a:p>
          <a:p>
            <a:pPr marL="0" indent="0">
              <a:buNone/>
            </a:pPr>
            <a:r>
              <a:rPr lang="en-US" sz="21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1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class_value</a:t>
            </a:r>
            <a:r>
              <a:rPr lang="en-US" sz="2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probability in </a:t>
            </a:r>
            <a:r>
              <a:rPr lang="en-US" sz="21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probabilities.items</a:t>
            </a:r>
            <a:r>
              <a:rPr lang="en-US" sz="2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if </a:t>
            </a:r>
            <a:r>
              <a:rPr lang="en-US" sz="21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best_label</a:t>
            </a:r>
            <a:r>
              <a:rPr lang="en-US" sz="2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None or probability &gt; </a:t>
            </a:r>
            <a:r>
              <a:rPr lang="en-US" sz="21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best_prob</a:t>
            </a:r>
            <a:r>
              <a:rPr lang="en-US" sz="2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1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best_prob</a:t>
            </a:r>
            <a:r>
              <a:rPr lang="en-US" sz="2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probability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1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best_label</a:t>
            </a:r>
            <a:r>
              <a:rPr lang="en-US" sz="2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1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class_value</a:t>
            </a:r>
            <a:endParaRPr lang="en-US" sz="21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21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best_label</a:t>
            </a:r>
            <a:endParaRPr lang="en-US" sz="21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2820-6F18-F460-56AD-3E98EFD4EDF1}"/>
              </a:ext>
            </a:extLst>
          </p:cNvPr>
          <p:cNvSpPr/>
          <p:nvPr/>
        </p:nvSpPr>
        <p:spPr>
          <a:xfrm>
            <a:off x="8031297" y="1454226"/>
            <a:ext cx="528809" cy="457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1CF2B1-D752-66DB-005C-CF3E994DC74F}"/>
              </a:ext>
            </a:extLst>
          </p:cNvPr>
          <p:cNvSpPr/>
          <p:nvPr/>
        </p:nvSpPr>
        <p:spPr>
          <a:xfrm>
            <a:off x="9858261" y="1454226"/>
            <a:ext cx="52880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49B4AD-020D-9BD4-ED14-FB3E37FE0535}"/>
              </a:ext>
            </a:extLst>
          </p:cNvPr>
          <p:cNvSpPr txBox="1"/>
          <p:nvPr/>
        </p:nvSpPr>
        <p:spPr>
          <a:xfrm>
            <a:off x="7462408" y="1911426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Predict Text	           Predict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DBDAD9-7DA2-0BA3-DC3E-AB08EDE380DF}"/>
              </a:ext>
            </a:extLst>
          </p:cNvPr>
          <p:cNvSpPr txBox="1"/>
          <p:nvPr/>
        </p:nvSpPr>
        <p:spPr>
          <a:xfrm>
            <a:off x="1400060" y="274273"/>
            <a:ext cx="9974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" panose="02040503050406030204" pitchFamily="18" charset="0"/>
              </a:rPr>
              <a:t>Test Case 5 Text Misclassification Example</a:t>
            </a:r>
          </a:p>
        </p:txBody>
      </p:sp>
    </p:spTree>
    <p:extLst>
      <p:ext uri="{BB962C8B-B14F-4D97-AF65-F5344CB8AC3E}">
        <p14:creationId xmlns:p14="http://schemas.microsoft.com/office/powerpoint/2010/main" val="2349377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F470B-9624-F175-8D6C-98ED2AB82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26829"/>
            <a:ext cx="9601200" cy="1485900"/>
          </a:xfrm>
        </p:spPr>
        <p:txBody>
          <a:bodyPr>
            <a:normAutofit/>
          </a:bodyPr>
          <a:lstStyle/>
          <a:p>
            <a:r>
              <a:rPr lang="en-IN" sz="4800" b="1" dirty="0">
                <a:effectLst/>
                <a:latin typeface="Cambria" panose="02040503050406030204" pitchFamily="18" charset="0"/>
              </a:rPr>
              <a:t>Limitations</a:t>
            </a:r>
            <a:endParaRPr lang="en-US" sz="8800" b="1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7DF51-D3A7-06C3-0942-2D6F87C0C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082" y="969778"/>
            <a:ext cx="10210800" cy="54530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Granular </a:t>
            </a:r>
            <a:r>
              <a:rPr lang="en-US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upto</a:t>
            </a: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line-level and not token level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Needs new-line separation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Will likely have inferior performance compared to heavyweight models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Comments classified as text and not code</a:t>
            </a:r>
          </a:p>
        </p:txBody>
      </p:sp>
    </p:spTree>
    <p:extLst>
      <p:ext uri="{BB962C8B-B14F-4D97-AF65-F5344CB8AC3E}">
        <p14:creationId xmlns:p14="http://schemas.microsoft.com/office/powerpoint/2010/main" val="27281000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F470B-9624-F175-8D6C-98ED2AB82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26829"/>
            <a:ext cx="9601200" cy="1485900"/>
          </a:xfrm>
        </p:spPr>
        <p:txBody>
          <a:bodyPr>
            <a:normAutofit/>
          </a:bodyPr>
          <a:lstStyle/>
          <a:p>
            <a:r>
              <a:rPr lang="en-IN" sz="4800" b="1" dirty="0">
                <a:effectLst/>
                <a:latin typeface="Cambria" panose="02040503050406030204" pitchFamily="18" charset="0"/>
              </a:rPr>
              <a:t>Limitations</a:t>
            </a:r>
            <a:endParaRPr lang="en-US" sz="8800" b="1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7DF51-D3A7-06C3-0942-2D6F87C0C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082" y="969778"/>
            <a:ext cx="10210800" cy="54530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Doesn’t take into account context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Naïve independence assumption &amp; Bag of Words approach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Hyperparameters and training size not tuned or optimized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Datasets Quality</a:t>
            </a:r>
          </a:p>
        </p:txBody>
      </p:sp>
    </p:spTree>
    <p:extLst>
      <p:ext uri="{BB962C8B-B14F-4D97-AF65-F5344CB8AC3E}">
        <p14:creationId xmlns:p14="http://schemas.microsoft.com/office/powerpoint/2010/main" val="38447199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F470B-9624-F175-8D6C-98ED2AB82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26829"/>
            <a:ext cx="9601200" cy="1485900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Cambria" panose="02040503050406030204" pitchFamily="18" charset="0"/>
              </a:rPr>
              <a:t>Conclusions</a:t>
            </a:r>
            <a:endParaRPr lang="en-US" sz="8800" b="1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7DF51-D3A7-06C3-0942-2D6F87C0C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969484"/>
            <a:ext cx="10210800" cy="550843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Developed classifier that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i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Lightweight, Interpretable &amp; Simple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i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 strong results despite assumptions and improper training data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i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be used in a unified manner with more complex models, which needs to be further investigated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i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Analysis of classified results needed to understand why it’s correctly or incorrectly classifying lines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800" i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2800" i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9356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F470B-9624-F175-8D6C-98ED2AB82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26829"/>
            <a:ext cx="9601200" cy="1485900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Cambria" panose="02040503050406030204" pitchFamily="18" charset="0"/>
              </a:rPr>
              <a:t>Extensions and Future Work</a:t>
            </a:r>
            <a:endParaRPr lang="en-US" sz="8800" b="1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7DF51-D3A7-06C3-0942-2D6F87C0C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550844"/>
            <a:ext cx="10210800" cy="616944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context and wider window with n-grams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Semantic approach to induce newlines or,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Semantic approach to classify within lines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Extract knowledge from classifier output</a:t>
            </a:r>
          </a:p>
        </p:txBody>
      </p:sp>
    </p:spTree>
    <p:extLst>
      <p:ext uri="{BB962C8B-B14F-4D97-AF65-F5344CB8AC3E}">
        <p14:creationId xmlns:p14="http://schemas.microsoft.com/office/powerpoint/2010/main" val="40032474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F470B-9624-F175-8D6C-98ED2AB82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26829"/>
            <a:ext cx="9601200" cy="1485900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Cambria" panose="02040503050406030204" pitchFamily="18" charset="0"/>
              </a:rPr>
              <a:t>Extensions and Future Work</a:t>
            </a:r>
            <a:endParaRPr lang="en-US" sz="8800" b="1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7DF51-D3A7-06C3-0942-2D6F87C0C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550844"/>
            <a:ext cx="10210800" cy="616944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Tune hyperparameters like Laplacian constants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Increase training data size and quality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 to Word doc without going through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pandoc.readHTML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Interface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More testing and profiling</a:t>
            </a:r>
          </a:p>
        </p:txBody>
      </p:sp>
    </p:spTree>
    <p:extLst>
      <p:ext uri="{BB962C8B-B14F-4D97-AF65-F5344CB8AC3E}">
        <p14:creationId xmlns:p14="http://schemas.microsoft.com/office/powerpoint/2010/main" val="34429970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2393F-8FE2-07A9-650C-7852E5BB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536" y="2686050"/>
            <a:ext cx="8027576" cy="1485900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Demo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412455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,447 Letters Scrambled Images, Stock Photos, 3D objects, &amp; Vectors |  Shutterstock">
            <a:extLst>
              <a:ext uri="{FF2B5EF4-FFF2-40B4-BE49-F238E27FC236}">
                <a16:creationId xmlns:a16="http://schemas.microsoft.com/office/drawing/2014/main" id="{57E91A3A-BAB5-FCB1-2013-6BFF51FA5C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3" b="10083"/>
          <a:stretch/>
        </p:blipFill>
        <p:spPr bwMode="auto">
          <a:xfrm>
            <a:off x="4185905" y="132204"/>
            <a:ext cx="3543743" cy="319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59DBE27-C8EC-F4D6-9574-99EBF9FFD4CF}"/>
              </a:ext>
            </a:extLst>
          </p:cNvPr>
          <p:cNvCxnSpPr>
            <a:cxnSpLocks/>
            <a:stCxn id="1026" idx="2"/>
          </p:cNvCxnSpPr>
          <p:nvPr/>
        </p:nvCxnSpPr>
        <p:spPr>
          <a:xfrm flipH="1">
            <a:off x="3965944" y="3329651"/>
            <a:ext cx="1991833" cy="1026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E01884-C928-E837-A685-ED050A985BAB}"/>
              </a:ext>
            </a:extLst>
          </p:cNvPr>
          <p:cNvCxnSpPr>
            <a:cxnSpLocks/>
            <a:stCxn id="1026" idx="2"/>
          </p:cNvCxnSpPr>
          <p:nvPr/>
        </p:nvCxnSpPr>
        <p:spPr>
          <a:xfrm>
            <a:off x="5957777" y="3329651"/>
            <a:ext cx="2484474" cy="1026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6B5897B2-0426-3BAF-3BD4-EF375EFEE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309" y="4467479"/>
            <a:ext cx="5672470" cy="1412324"/>
          </a:xfrm>
          <a:prstGeom prst="rect">
            <a:avLst/>
          </a:prstGeom>
        </p:spPr>
      </p:pic>
      <p:pic>
        <p:nvPicPr>
          <p:cNvPr id="23" name="Content Placeholder 3">
            <a:extLst>
              <a:ext uri="{FF2B5EF4-FFF2-40B4-BE49-F238E27FC236}">
                <a16:creationId xmlns:a16="http://schemas.microsoft.com/office/drawing/2014/main" id="{ABCCA81B-86A8-FD09-3359-FC5E3C165C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t="28757" r="64236" b="40253"/>
          <a:stretch/>
        </p:blipFill>
        <p:spPr>
          <a:xfrm>
            <a:off x="8016949" y="4415467"/>
            <a:ext cx="2920409" cy="197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4906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F470B-9624-F175-8D6C-98ED2AB82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26829"/>
            <a:ext cx="9601200" cy="1485900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Cambria" panose="02040503050406030204" pitchFamily="18" charset="0"/>
              </a:rPr>
              <a:t>References</a:t>
            </a:r>
            <a:endParaRPr lang="en-US" sz="8800" b="1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7DF51-D3A7-06C3-0942-2D6F87C0C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936434"/>
            <a:ext cx="10210800" cy="569473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</a:rPr>
              <a:t>A. </a:t>
            </a:r>
            <a:r>
              <a:rPr lang="en-IN" dirty="0" err="1">
                <a:latin typeface="Cambria" panose="02040503050406030204" pitchFamily="18" charset="0"/>
              </a:rPr>
              <a:t>Bacchelli</a:t>
            </a:r>
            <a:r>
              <a:rPr lang="en-IN" dirty="0">
                <a:latin typeface="Cambria" panose="02040503050406030204" pitchFamily="18" charset="0"/>
              </a:rPr>
              <a:t>, M. </a:t>
            </a:r>
            <a:r>
              <a:rPr lang="en-IN" dirty="0" err="1">
                <a:latin typeface="Cambria" panose="02040503050406030204" pitchFamily="18" charset="0"/>
              </a:rPr>
              <a:t>D’Ambros</a:t>
            </a:r>
            <a:r>
              <a:rPr lang="en-IN" dirty="0">
                <a:latin typeface="Cambria" panose="02040503050406030204" pitchFamily="18" charset="0"/>
              </a:rPr>
              <a:t>, and M. Lanza, “Extracting source code from e-mails,” in Program Comprehension (ICPC), 2010 IEEE 18th International Conference on, June 2010, pp. 24–33.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</a:rPr>
              <a:t>A. </a:t>
            </a:r>
            <a:r>
              <a:rPr lang="en-IN" dirty="0" err="1">
                <a:latin typeface="Cambria" panose="02040503050406030204" pitchFamily="18" charset="0"/>
              </a:rPr>
              <a:t>Bacchelli</a:t>
            </a:r>
            <a:r>
              <a:rPr lang="en-IN" dirty="0">
                <a:latin typeface="Cambria" panose="02040503050406030204" pitchFamily="18" charset="0"/>
              </a:rPr>
              <a:t>, T. Dal </a:t>
            </a:r>
            <a:r>
              <a:rPr lang="en-IN" dirty="0" err="1">
                <a:latin typeface="Cambria" panose="02040503050406030204" pitchFamily="18" charset="0"/>
              </a:rPr>
              <a:t>Sasso</a:t>
            </a:r>
            <a:r>
              <a:rPr lang="en-IN" dirty="0">
                <a:latin typeface="Cambria" panose="02040503050406030204" pitchFamily="18" charset="0"/>
              </a:rPr>
              <a:t>, M. </a:t>
            </a:r>
            <a:r>
              <a:rPr lang="en-IN" dirty="0" err="1">
                <a:latin typeface="Cambria" panose="02040503050406030204" pitchFamily="18" charset="0"/>
              </a:rPr>
              <a:t>D’Ambros</a:t>
            </a:r>
            <a:r>
              <a:rPr lang="en-IN" dirty="0">
                <a:latin typeface="Cambria" panose="02040503050406030204" pitchFamily="18" charset="0"/>
              </a:rPr>
              <a:t> and M. Lanza, ”Content classification of development emails,” 2012 34th International Conference on Software Engineering (ICSE), Zurich, Switzerland, 2012, pp. 375-385, </a:t>
            </a:r>
            <a:r>
              <a:rPr lang="en-IN" dirty="0" err="1">
                <a:latin typeface="Cambria" panose="02040503050406030204" pitchFamily="18" charset="0"/>
              </a:rPr>
              <a:t>doi</a:t>
            </a:r>
            <a:r>
              <a:rPr lang="en-IN" dirty="0">
                <a:latin typeface="Cambria" panose="02040503050406030204" pitchFamily="18" charset="0"/>
              </a:rPr>
              <a:t>: 10.1109/ICSE.2012.6227177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</a:rPr>
              <a:t>Chatterjee, </a:t>
            </a:r>
            <a:r>
              <a:rPr lang="en-IN" dirty="0" err="1">
                <a:latin typeface="Cambria" panose="02040503050406030204" pitchFamily="18" charset="0"/>
              </a:rPr>
              <a:t>Preetha</a:t>
            </a:r>
            <a:r>
              <a:rPr lang="en-IN" dirty="0">
                <a:latin typeface="Cambria" panose="02040503050406030204" pitchFamily="18" charset="0"/>
              </a:rPr>
              <a:t> &amp; </a:t>
            </a:r>
            <a:r>
              <a:rPr lang="en-IN" dirty="0" err="1">
                <a:latin typeface="Cambria" panose="02040503050406030204" pitchFamily="18" charset="0"/>
              </a:rPr>
              <a:t>Gause</a:t>
            </a:r>
            <a:r>
              <a:rPr lang="en-IN" dirty="0">
                <a:latin typeface="Cambria" panose="02040503050406030204" pitchFamily="18" charset="0"/>
              </a:rPr>
              <a:t>, Benjamin &amp; </a:t>
            </a:r>
            <a:r>
              <a:rPr lang="en-IN" dirty="0" err="1">
                <a:latin typeface="Cambria" panose="02040503050406030204" pitchFamily="18" charset="0"/>
              </a:rPr>
              <a:t>Hedinger</a:t>
            </a:r>
            <a:r>
              <a:rPr lang="en-IN" dirty="0">
                <a:latin typeface="Cambria" panose="02040503050406030204" pitchFamily="18" charset="0"/>
              </a:rPr>
              <a:t>, Hunter &amp; Pollock, Lori. (2017). Extracting Code Segments and Their Descriptions from Research Articles. 10.1109/MSR.2017.10.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</a:rPr>
              <a:t>L. </a:t>
            </a:r>
            <a:r>
              <a:rPr lang="en-IN" dirty="0" err="1">
                <a:latin typeface="Cambria" panose="02040503050406030204" pitchFamily="18" charset="0"/>
              </a:rPr>
              <a:t>Cerulo</a:t>
            </a:r>
            <a:r>
              <a:rPr lang="en-IN" dirty="0">
                <a:latin typeface="Cambria" panose="02040503050406030204" pitchFamily="18" charset="0"/>
              </a:rPr>
              <a:t>, M. </a:t>
            </a:r>
            <a:r>
              <a:rPr lang="en-IN" dirty="0" err="1">
                <a:latin typeface="Cambria" panose="02040503050406030204" pitchFamily="18" charset="0"/>
              </a:rPr>
              <a:t>Ceccarelli</a:t>
            </a:r>
            <a:r>
              <a:rPr lang="en-IN" dirty="0">
                <a:latin typeface="Cambria" panose="02040503050406030204" pitchFamily="18" charset="0"/>
              </a:rPr>
              <a:t>, M. Di Penta, and G. Canfora, “A hidden </a:t>
            </a:r>
            <a:r>
              <a:rPr lang="en-IN" dirty="0" err="1">
                <a:latin typeface="Cambria" panose="02040503050406030204" pitchFamily="18" charset="0"/>
              </a:rPr>
              <a:t>markov</a:t>
            </a:r>
            <a:r>
              <a:rPr lang="en-IN" dirty="0">
                <a:latin typeface="Cambria" panose="02040503050406030204" pitchFamily="18" charset="0"/>
              </a:rPr>
              <a:t> model to detect coded information islands in free text,” in Source Code Analysis and Manipulation (SCAM), 2013 IEEE 13th International Working Conference on, Sept 2013, pp. 157–166.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  <a:hlinkClick r:id="rId2"/>
              </a:rPr>
              <a:t>https://github.com/Magalame/fastest-matrices</a:t>
            </a:r>
            <a:r>
              <a:rPr lang="en-IN" dirty="0">
                <a:latin typeface="Cambria" panose="02040503050406030204" pitchFamily="18" charset="0"/>
              </a:rPr>
              <a:t>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</a:rPr>
              <a:t>D. </a:t>
            </a:r>
            <a:r>
              <a:rPr lang="en-IN" dirty="0" err="1">
                <a:latin typeface="Cambria" panose="02040503050406030204" pitchFamily="18" charset="0"/>
              </a:rPr>
              <a:t>Jurafsky</a:t>
            </a:r>
            <a:r>
              <a:rPr lang="en-IN" dirty="0">
                <a:latin typeface="Cambria" panose="02040503050406030204" pitchFamily="18" charset="0"/>
              </a:rPr>
              <a:t> and J. H. Martin. Speech and Language Processing: An Introduction to Natural Language Processing, Computational Linguistics and Speech Recognition. Prentice Hall, 2nd edition, 2009.</a:t>
            </a:r>
            <a:endParaRPr lang="en-US" sz="2400" dirty="0">
              <a:latin typeface="Cambria" panose="020405030504060302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8093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F470B-9624-F175-8D6C-98ED2AB82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686050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atin typeface="Cambria" panose="02040503050406030204" pitchFamily="18" charset="0"/>
              </a:rPr>
              <a:t>Thank you!</a:t>
            </a:r>
            <a:endParaRPr lang="en-US" sz="88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147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F470B-9624-F175-8D6C-98ED2AB82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22526"/>
            <a:ext cx="9601200" cy="1485900"/>
          </a:xfrm>
        </p:spPr>
        <p:txBody>
          <a:bodyPr>
            <a:normAutofit/>
          </a:bodyPr>
          <a:lstStyle/>
          <a:p>
            <a:r>
              <a:rPr lang="en-IN" sz="6000" b="1" dirty="0">
                <a:effectLst/>
                <a:latin typeface="Cambria" panose="02040503050406030204" pitchFamily="18" charset="0"/>
              </a:rPr>
              <a:t>Some other use cases</a:t>
            </a:r>
            <a:endParaRPr lang="en-US" sz="11500" b="1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7DF51-D3A7-06C3-0942-2D6F87C0C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12729"/>
            <a:ext cx="10210800" cy="4533900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Developer Emails at company</a:t>
            </a:r>
          </a:p>
          <a:p>
            <a:pPr marL="0" indent="0">
              <a:buNone/>
            </a:pP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StackOverflow</a:t>
            </a: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 &amp; A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Training Language Models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Any area where language and code are together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427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F470B-9624-F175-8D6C-98ED2AB82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22526"/>
            <a:ext cx="9601200" cy="1485900"/>
          </a:xfrm>
        </p:spPr>
        <p:txBody>
          <a:bodyPr>
            <a:normAutofit/>
          </a:bodyPr>
          <a:lstStyle/>
          <a:p>
            <a:r>
              <a:rPr lang="en-IN" sz="4800" b="1" dirty="0">
                <a:effectLst/>
                <a:latin typeface="Cambria" panose="02040503050406030204" pitchFamily="18" charset="0"/>
              </a:rPr>
              <a:t>Literature Survey</a:t>
            </a:r>
            <a:endParaRPr lang="en-US" sz="8800" b="1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7DF51-D3A7-06C3-0942-2D6F87C0C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968449"/>
            <a:ext cx="10210800" cy="55670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Papers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600" i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Regex and programming language specific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600" i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Naive Bayes with bigrams &amp; island parsers (specific to Java)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600" i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Variety of heuristics &amp; island parsing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600" i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Hidden Markov Models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736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F470B-9624-F175-8D6C-98ED2AB82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22526"/>
            <a:ext cx="9601200" cy="1485900"/>
          </a:xfrm>
        </p:spPr>
        <p:txBody>
          <a:bodyPr>
            <a:normAutofit/>
          </a:bodyPr>
          <a:lstStyle/>
          <a:p>
            <a:r>
              <a:rPr lang="en-IN" sz="4800" b="1" dirty="0">
                <a:effectLst/>
                <a:latin typeface="Cambria" panose="02040503050406030204" pitchFamily="18" charset="0"/>
              </a:rPr>
              <a:t>Literature Survey</a:t>
            </a:r>
            <a:endParaRPr lang="en-US" sz="8800" b="1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7DF51-D3A7-06C3-0942-2D6F87C0C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127051"/>
            <a:ext cx="10210800" cy="511957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Pre-existing libraries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600" i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i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HMM library : </a:t>
            </a:r>
            <a:r>
              <a:rPr lang="en-US" sz="3600" b="1" i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hmm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b="1" i="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NaiveBayes</a:t>
            </a:r>
            <a:r>
              <a:rPr lang="en-US" sz="3600" i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530352" lvl="1" indent="0">
              <a:buNone/>
            </a:pPr>
            <a:endParaRPr lang="en-US" sz="3600" i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Decided to implement lightweight algorithm from scratch instead of heavyweight ML methods</a:t>
            </a:r>
            <a:endParaRPr lang="en-US" sz="3600" i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681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2393F-8FE2-07A9-650C-7852E5BB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536" y="2686050"/>
            <a:ext cx="7534928" cy="1485900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Problem Statement &amp; Requirements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77428476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{62096CE4-834A-0847-AA83-A93404EB9763}tf10001072</Template>
  <TotalTime>4424</TotalTime>
  <Words>1476</Words>
  <Application>Microsoft Macintosh PowerPoint</Application>
  <PresentationFormat>Widescreen</PresentationFormat>
  <Paragraphs>288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Cambria</vt:lpstr>
      <vt:lpstr>Courier New</vt:lpstr>
      <vt:lpstr>Franklin Gothic Book</vt:lpstr>
      <vt:lpstr>Tahoma</vt:lpstr>
      <vt:lpstr>Times New Roman</vt:lpstr>
      <vt:lpstr>Crop</vt:lpstr>
      <vt:lpstr>       FUNCTIONAL PROGRAMMING  CS-IS-2010-1  Final PROJECT Presentation   </vt:lpstr>
      <vt:lpstr>Introduction</vt:lpstr>
      <vt:lpstr>Motivation</vt:lpstr>
      <vt:lpstr>PowerPoint Presentation</vt:lpstr>
      <vt:lpstr>PowerPoint Presentation</vt:lpstr>
      <vt:lpstr>Some other use cases</vt:lpstr>
      <vt:lpstr>Literature Survey</vt:lpstr>
      <vt:lpstr>Literature Survey</vt:lpstr>
      <vt:lpstr>Problem Statement &amp; Requirements</vt:lpstr>
      <vt:lpstr>Assigned Problem Statement </vt:lpstr>
      <vt:lpstr>Requirements</vt:lpstr>
      <vt:lpstr>Specifications</vt:lpstr>
      <vt:lpstr>Analysis</vt:lpstr>
      <vt:lpstr>Scope &amp;  Methodology</vt:lpstr>
      <vt:lpstr>Scope</vt:lpstr>
      <vt:lpstr>Methodology</vt:lpstr>
      <vt:lpstr>Methodology</vt:lpstr>
      <vt:lpstr>PowerPoint Presentation</vt:lpstr>
      <vt:lpstr>PowerPoint Presentation</vt:lpstr>
      <vt:lpstr>PowerPoint Presentation</vt:lpstr>
      <vt:lpstr>Architecture</vt:lpstr>
      <vt:lpstr>Code-Text Separation Pipeline</vt:lpstr>
      <vt:lpstr>Design</vt:lpstr>
      <vt:lpstr>Classifying Pipeline and Training Section</vt:lpstr>
      <vt:lpstr>Work Done</vt:lpstr>
      <vt:lpstr>Implementation Details</vt:lpstr>
      <vt:lpstr>File Structure</vt:lpstr>
      <vt:lpstr>Main.hs</vt:lpstr>
      <vt:lpstr>Lib.hs :  trainNaiveBayes</vt:lpstr>
      <vt:lpstr>Lib.hs :  classifyNaiveBayes</vt:lpstr>
      <vt:lpstr>Lib.hs : Important Helpers</vt:lpstr>
      <vt:lpstr>Training Data</vt:lpstr>
      <vt:lpstr>Challenges and Mitigations</vt:lpstr>
      <vt:lpstr>Challenges and Mitigations</vt:lpstr>
      <vt:lpstr>Tooling</vt:lpstr>
      <vt:lpstr>Testing</vt:lpstr>
      <vt:lpstr>Testing</vt:lpstr>
      <vt:lpstr>Results &amp; Discussions</vt:lpstr>
      <vt:lpstr>Results : Evaluation on Test Set</vt:lpstr>
      <vt:lpstr>Results : Evaluation</vt:lpstr>
      <vt:lpstr>Results : Tests</vt:lpstr>
      <vt:lpstr>Discussions</vt:lpstr>
      <vt:lpstr>PowerPoint Presentation</vt:lpstr>
      <vt:lpstr>Limitations</vt:lpstr>
      <vt:lpstr>Limitations</vt:lpstr>
      <vt:lpstr>Conclusions</vt:lpstr>
      <vt:lpstr>Extensions and Future Work</vt:lpstr>
      <vt:lpstr>Extensions and Future Work</vt:lpstr>
      <vt:lpstr>Demo</vt:lpstr>
      <vt:lpstr>References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FUNCTIONAL PROGRAMMING  CS-IS-2010-1  MIDTERM EVALUATION  PROJECT Presentation   </dc:title>
  <dc:creator>Saptarishi Dhanuka</dc:creator>
  <cp:lastModifiedBy>Saptarishi Dhanuka</cp:lastModifiedBy>
  <cp:revision>70</cp:revision>
  <dcterms:created xsi:type="dcterms:W3CDTF">2024-04-04T08:40:12Z</dcterms:created>
  <dcterms:modified xsi:type="dcterms:W3CDTF">2024-05-15T10:27:58Z</dcterms:modified>
</cp:coreProperties>
</file>