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58A0A9-51E8-4E80-A390-F4EEF8599F4B}">
  <a:tblStyle styleId="{6E58A0A9-51E8-4E80-A390-F4EEF8599F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fc98ff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fc98ff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fc98ff4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fc98ff4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3fc98ff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3fc98ff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fc98ff4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fc98ff4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fc98ff4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fc98ff4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3fc98ff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3fc98ff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fc98ff4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fc98ff4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fc98ff4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fc98ff4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3fc98ff4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3fc98ff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3fc98ff4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3fc98ff4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fc98ff4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fc98ff4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fc98ff4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fc98ff4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fc98ff4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fc98ff4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3fc98ff4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3fc98ff4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3fc98ff4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3fc98ff4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3fc98ff4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3fc98ff4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3fc98ff4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3fc98ff4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3fc98ff4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3fc98ff4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fc98ff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fc98ff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3fc98ff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3fc98ff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fc98ff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fc98ff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fc98ff4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fc98ff4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fc98ff4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fc98ff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fc98ff4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fc98ff4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fc98ff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fc98ff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ounakbanik/the-movies-dataset/data" TargetMode="External"/><Relationship Id="rId4" Type="http://schemas.openxmlformats.org/officeDocument/2006/relationships/hyperlink" Target="https://github.com/timothyng-164/Movie-Success-Predictor/blob/master/moviesDb.csv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2883" y="1731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IML Final Project Presentation </a:t>
            </a:r>
            <a:endParaRPr sz="5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32875" y="26509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4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Success Prediction: Comparing Various Methods</a:t>
            </a:r>
            <a:endParaRPr sz="184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4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Saptarishi Dhanuka</a:t>
            </a:r>
            <a:endParaRPr sz="184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012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2825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95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0" y="250950"/>
            <a:ext cx="62960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8250" cy="2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60" y="2125725"/>
            <a:ext cx="4473465" cy="29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0" y="55200"/>
            <a:ext cx="7395351" cy="50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75" y="76200"/>
            <a:ext cx="746026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075" y="73575"/>
            <a:ext cx="66186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1734150" y="2302350"/>
            <a:ext cx="567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b</a:t>
            </a:r>
            <a:r>
              <a:rPr lang="en"/>
              <a:t>udget, runtime, release_year,release_month, genre,production_company, production_country, main_cast, director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the numeric features and one hot encoded the categorical features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categories occured since many unique categorical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0383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90% training and 10% testing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Based on release_year; latest 10% was used for testing while the rest before that for training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/>
        </p:nvSpPr>
        <p:spPr>
          <a:xfrm>
            <a:off x="2108700" y="2162850"/>
            <a:ext cx="4926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Binary Classification (without fine-tuning)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2" name="Google Shape;172;p34"/>
          <p:cNvGraphicFramePr/>
          <p:nvPr/>
        </p:nvGraphicFramePr>
        <p:xfrm>
          <a:off x="179050" y="5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{6E58A0A9-51E8-4E80-A390-F4EEF8599F4B}</a:tableStyleId>
              </a:tblPr>
              <a:tblGrid>
                <a:gridCol w="2930300"/>
                <a:gridCol w="2930300"/>
                <a:gridCol w="2930300"/>
              </a:tblGrid>
              <a:tr h="3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65.45 %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max_iter = 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65.05 %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n_neighbours = 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 = 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62.82 %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(n_estimators = 100, min_samples_split = 2, min_samples_leaf = 1)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24300" y="0"/>
            <a:ext cx="92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Times New Roman"/>
                <a:ea typeface="Times New Roman"/>
                <a:cs typeface="Times New Roman"/>
                <a:sym typeface="Times New Roman"/>
              </a:rPr>
              <a:t>Fine-Tuning</a:t>
            </a:r>
            <a:endParaRPr b="1"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118250" y="522225"/>
            <a:ext cx="8907600" cy="4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For Logistic Regression and KNN, used GridSearchCV and TimeSeriesSplit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For Decision Trees, manually used nested for loops to assign different values of max_depth, min_samples_split and min_samples_leaf and get the max accuracy.The previous method was leading to lower accuracy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For Random Forests: Similar to Decision Trees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24300" y="0"/>
            <a:ext cx="922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latin typeface="Times New Roman"/>
                <a:ea typeface="Times New Roman"/>
                <a:cs typeface="Times New Roman"/>
                <a:sym typeface="Times New Roman"/>
              </a:rPr>
              <a:t>Binary Classification (after fine-tuning)</a:t>
            </a:r>
            <a:endParaRPr b="1"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4" name="Google Shape;184;p36"/>
          <p:cNvGraphicFramePr/>
          <p:nvPr/>
        </p:nvGraphicFramePr>
        <p:xfrm>
          <a:off x="179050" y="72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{6E58A0A9-51E8-4E80-A390-F4EEF8599F4B}</a:tableStyleId>
              </a:tblPr>
              <a:tblGrid>
                <a:gridCol w="2930300"/>
                <a:gridCol w="2930300"/>
                <a:gridCol w="2930300"/>
              </a:tblGrid>
              <a:tr h="38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66.46%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{'C': 0.1, 'solver': 'liblinear'}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max_iter = 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65.05% (same as earlier)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{'n_neighbors': 50}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60.80%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 = 10, min_samples_split = 9, min_samples_leaf=1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65.25%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n_estimators=200, min_samples_split=2, min_samples_leaf = 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11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 and interpretation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88675" y="630625"/>
            <a:ext cx="89370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Logistic Regression has a relatively high accuracy since there is one feature (budget) which has a very high correlation with revenue compared to other features, and hence influences the success_degree by a large margin. So decision boundary becomes very linear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Decision Tree performs poorly due to the one hot encoding of the many categories</a:t>
            </a:r>
            <a:endParaRPr sz="1629"/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" sz="1629"/>
              <a:t>The following were all one hot encoded:</a:t>
            </a:r>
            <a:endParaRPr sz="1629"/>
          </a:p>
          <a:p>
            <a:pPr indent="-33210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■"/>
            </a:pPr>
            <a:r>
              <a:rPr lang="en" sz="1629"/>
              <a:t>Number of unique production_companies:  1278</a:t>
            </a:r>
            <a:endParaRPr sz="1629"/>
          </a:p>
          <a:p>
            <a:pPr indent="-33210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■"/>
            </a:pPr>
            <a:r>
              <a:rPr lang="en" sz="1629"/>
              <a:t>Number of unique production_countries:  36</a:t>
            </a:r>
            <a:endParaRPr sz="1629"/>
          </a:p>
          <a:p>
            <a:pPr indent="-33210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■"/>
            </a:pPr>
            <a:r>
              <a:rPr lang="en" sz="1629"/>
              <a:t>Number of unique main_cast:  1962</a:t>
            </a:r>
            <a:endParaRPr sz="1629"/>
          </a:p>
          <a:p>
            <a:pPr indent="-33210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■"/>
            </a:pPr>
            <a:r>
              <a:rPr lang="en" sz="1629"/>
              <a:t>Number of unique director:  2163</a:t>
            </a:r>
            <a:endParaRPr sz="1629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11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88675" y="630625"/>
            <a:ext cx="89370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KNN</a:t>
            </a:r>
            <a:endParaRPr sz="1629"/>
          </a:p>
          <a:p>
            <a:pPr indent="-33210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Can capture </a:t>
            </a:r>
            <a:r>
              <a:rPr lang="en" sz="1629"/>
              <a:t>nonlinear</a:t>
            </a:r>
            <a:r>
              <a:rPr lang="en" sz="1629"/>
              <a:t> relationships like the one exhibited by release_month</a:t>
            </a:r>
            <a:endParaRPr sz="1629"/>
          </a:p>
          <a:p>
            <a:pPr indent="-33210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But due to high dimensions, it’s accuracy is slightly lower than logistic regression</a:t>
            </a:r>
            <a:endParaRPr sz="1629"/>
          </a:p>
          <a:p>
            <a:pPr indent="-332105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Intuitively, it has a comparatively high accuracy since we put “similar” movies near each other based on various metrics into the same category</a:t>
            </a:r>
            <a:endParaRPr sz="1629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Random forest</a:t>
            </a:r>
            <a:endParaRPr sz="1629"/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" sz="1629"/>
              <a:t>Can handle the high dimensions introduced by one hot encoding</a:t>
            </a:r>
            <a:endParaRPr sz="1629"/>
          </a:p>
          <a:p>
            <a:pPr indent="-3321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en" sz="1629"/>
              <a:t>It can handle outliers like movies that have a rare actor and low budget</a:t>
            </a:r>
            <a:endParaRPr sz="16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5182800" cy="3162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Proposal: Movie Box-Office Success Prediction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 u="sng"/>
              <a:t>1. What I’m Doing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I will try to predict a movie’s success with a model that is based on various pre-release features like budget, country of origin, certification, movie studio, genre(s), main actors, director etc. I will also try to consider features like YouTube trailer views (for more recent movies) and other unconventional attributes for which I may need to augment the existing dataset that I use.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Success of a movie can be measured in multiple ways but I will just be considering its revenue as a multiple of its budget. This does not account for movies released directly on streaming or highly rated films that make minimal amounts of money. Based on the revenue-over-budget multiplier, I will classify the movie into various classes ranging from big flop  to big hit; I will decide on the exact number of classes as I get started on the project.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 u="sng"/>
              <a:t>2. How I Am Doing It</a:t>
            </a:r>
            <a:endParaRPr b="1" sz="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I will use multiple methods and contrast and compare their results along with trying to understand why a particular method works best and why another method doesn’t. I cannot specify the final details of the number of methods and which methods I will be using since there may be some time constraints and resources that might crop up, along with whether I can sufficiently understand all the methods I will be applying.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For the success classification problem I will try to use logistic regression, SVMs, decision trees, random forests, naive bayes and some other methods depending on the feasibility and my own understanding. I will also explore boosting and other ensemble methods. If it is feasible, I could also try exploring regression methods to get an exact revenue and roughly contrast the accuracy with the classification methods.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6" name="Google Shape;66;p15"/>
          <p:cNvSpPr txBox="1"/>
          <p:nvPr/>
        </p:nvSpPr>
        <p:spPr>
          <a:xfrm>
            <a:off x="0" y="3162900"/>
            <a:ext cx="5182800" cy="194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Dataset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 was looking through various datasets online on Kaggle and other sites but couldn't find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one that would have all the features that I wanted. Even with the existing datasets, I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could not choose one particular one that I would fix for the project. I may need to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combine features from various datasets and merge them for each movie.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Some datasets I am considering are TMDB,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900">
                <a:solidFill>
                  <a:schemeClr val="dk1"/>
                </a:solidFill>
              </a:rPr>
              <a:t>, and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this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 u="sng">
                <a:solidFill>
                  <a:schemeClr val="dk1"/>
                </a:solidFill>
              </a:rPr>
              <a:t>3. What I can show as proof</a:t>
            </a:r>
            <a:endParaRPr b="1" sz="9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Apart from the project writeup, I can show the outcomes of some specific test cases of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movies or show the model’s prediction for a movie given by the course staff, subject to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the condition that the relevant data exists for the model to make a prediction for that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particular movie and that the movie was released after the movies used in the training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data.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800" y="29600"/>
            <a:ext cx="2490843" cy="18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182925" y="1862300"/>
            <a:ext cx="3990600" cy="3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discussing with Medini and various other TAs, I had to deviate a bit from what I mentioned in the proposal. A description of my project now is: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movies by revenue-over-budget into 2 classes and compare the outcomes of 4 different models: Logistic, Decision Trees, Random Forests and KNNs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Preprocessed and cleaned dataset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Comparative analysis of classification methods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4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movies_metadata.csv: </a:t>
            </a:r>
            <a:endParaRPr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Information about movies: revenue, runtime, production_companies, genres etc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credits.csv</a:t>
            </a:r>
            <a:endParaRPr sz="3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Information about cast and crew of each movie: All cast and crew for each movie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82700"/>
            <a:ext cx="85761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 irrelevant columns with a lot of null values, and columns like keywords which would need techniques like word embeddings to use as features properly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 rows with revenue, budget, release year and runtime below a certain value to handle missing values, improve data quality, remove low outliers.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 one value from the list of production companies, spoken languages, production countries and spoken languages for simplicity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Dropping entries which have a production company that appears &lt; 5 times overall in the dataset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Join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credits.csv</a:t>
            </a:r>
            <a:r>
              <a:rPr lang="en"/>
              <a:t> and get the lead actor and director of each movie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success_degree </a:t>
            </a:r>
            <a:r>
              <a:rPr lang="en"/>
              <a:t>column based on revenue-over-budget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6800" y="4480100"/>
            <a:ext cx="88386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Final dataset: 4950 rows and 20 columns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443650" y="1965775"/>
            <a:ext cx="42567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Revenue and Numeric Features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00" y="536175"/>
            <a:ext cx="5503470" cy="46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275"/>
            <a:ext cx="4660675" cy="397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53275"/>
            <a:ext cx="4572000" cy="39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