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2F13"/>
    <a:srgbClr val="2C451B"/>
    <a:srgbClr val="88BC64"/>
    <a:srgbClr val="5E8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4" autoAdjust="0"/>
    <p:restoredTop sz="94660"/>
  </p:normalViewPr>
  <p:slideViewPr>
    <p:cSldViewPr snapToGrid="0">
      <p:cViewPr varScale="1">
        <p:scale>
          <a:sx n="81" d="100"/>
          <a:sy n="81" d="100"/>
        </p:scale>
        <p:origin x="62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B34CF-3EC6-4D1A-AFC0-A0C789294A77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AAC13-C776-43D6-8CC7-640DE669B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09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20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4FCDC-7FA1-68EF-6A97-1B04C1778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E91A15-FC51-8818-81C6-50D96FDB37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A44E63-99FE-4A2F-76DB-D225CDF23D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E17F2-5CF3-453A-B623-FE4C3A1450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380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A367D-D4C9-D067-83BF-4794D10D4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8FC38E-4A98-6DDA-C371-0C7A40CCBA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508260-14F6-A518-3CBE-AEFB9C512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8DE59-01E9-4A3E-C7A1-8A9B119BFF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127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21E1D-2D00-FC5B-AB8A-8627A1BB9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882ACF-FE11-9779-BC51-FCFE91DBE1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4ABD68-C5EE-1574-0053-7F0CD43607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0465C-E49E-B945-5F1F-225DAC7E12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393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4053A-A1D3-4D5D-EE6C-FFC14465B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596E95-FB78-AF63-25F0-A2233466E8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EE983F-2274-053A-2405-874FFAB888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C0B03-F715-9899-9C12-ADC317AC31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504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C9195-C44F-F7FB-B936-9FB45AD9E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F96C90-9B4B-1290-7A8F-42051B997D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293E20-CD3E-7630-14B7-45C9EE9EBD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ADD75-00C8-A522-855F-09E6C764A9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774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99EF7-EC2D-BA0F-71C7-FEAFA43E2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BCA394-4D48-2847-0104-DE0D1D852C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3AD922-D30B-4F2D-9650-6F96E3BA31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C8A85-316A-E170-3615-D1029FAC5B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44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F0FDD-9766-BA70-ED94-D8D4A2B64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6D582-9430-2E27-7351-EF9147E44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715FA-67BF-70C9-91EE-3CC7D493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5D2F0-21E9-E99C-19DA-5AB25DC3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EF8E2-7EDC-8E45-0C24-378D04ED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74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0B66-484C-6855-084D-075B494B0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8F7D0-6436-44D9-DDAB-4A79E4EE4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2621E-0272-5882-53E0-8CBFA31F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B4A4F-3A80-E757-E7AD-F180919D4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A04A0-3403-3575-079D-C2C0402B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29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335210-C253-E403-D8A2-3F113EC4C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098B8-7EF2-BAC1-1287-3CE7C782E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C0336-B5C4-F3D4-D768-9C66A0A8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35CC3-6AE2-DE1F-5310-58AEBD82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559C3-9AB8-42F5-6C38-F6B1CA0D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19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A955-A10F-D136-2D5B-237BC782B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F6B91-2519-8B51-CFAB-E21268D43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951F-DEE0-E4CA-78C3-5FD6944E0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1A17D-B2B8-E8A8-9E02-D53304B8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CDDA9-274B-94D4-52A0-F89C6053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54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2651F-FEB3-6E9D-7389-E34C42707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A6AFA-AC21-6F6B-DF52-1735B0BBA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12668-99B3-006F-F67B-6AB51D36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D0807-D63C-F89A-B8A2-96AD6A0A7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F1E74-2618-1726-1849-7CD7E6C1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88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0DA-5E41-45BF-9B03-0C836082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56015-2BC7-9FF4-BB66-5300C1BB5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58996-1755-C636-DB4C-78B783941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811A1-4BBB-0844-205A-D298AAE5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84DFA-99A2-2447-771D-839AACA15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EEACC-EF80-8605-252F-2B0437D0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95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4E3F6-DA94-689A-8A9B-12254B77F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788C4-4F47-4D2F-FEB2-2B5A45590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21B96-A782-02E6-5733-081463127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EF699-45F2-0AF1-C6C9-974C78226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541DCD-B438-1A92-DEEA-B906B7D17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116CF2-6B3E-6A18-BF12-9BAB301A8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694111-FD51-2DF8-6684-3D8A1864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B7B640-B3E7-6813-44EF-BBFCB5777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98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0688-24B2-03B3-0BCC-F6B37A6F4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A4276-522B-5D7F-EDDE-B998C4ACE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12015-035F-C618-606D-98EAB5E49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B0198-569B-4E21-FA12-2A112102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21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5BF77-E200-A133-E868-9244CAD97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772018-D673-7843-85D8-B45A72E4A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564D4-4BA2-1849-9726-74DC0492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29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6042-3E7F-974B-8E64-788384B2B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1C6F4-33A7-8E0F-2661-1FC7E4CD9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700FB-16A3-23B0-ACA2-294187C1F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62079-C127-E0DA-3858-26C252B4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4DFD6-0D9B-9263-8648-8054EE3D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4AD26-DDF6-C23A-4B5A-CB132BF5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05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FB13-8356-6CC1-25CC-15A92B630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9A61B-64F1-BDD0-42C9-82EB58A79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DF456-162D-26CC-BFBD-4A15A179A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255B9-7199-4A2D-1B6B-46DDD5756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AA23D-157F-3341-976B-B6EC7498A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C4F5E-489B-1685-3CE5-A45B1B8C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60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DEF1D9-94D1-F0D1-0957-1DD4CF93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A1F1A-B565-3632-0920-973B77B64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05A29-DC47-9F29-D3DB-F12F8CBBD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BFD15-DDBD-4FD8-8880-6FE0BBC54D9B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FCD00-AEE6-33F7-52EE-8E14A82F0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D8E0F-3589-AA24-1293-85E20245B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40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82F5CF87-99FC-D9F4-5542-39B2A5FB0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2">
            <a:extLst>
              <a:ext uri="{FF2B5EF4-FFF2-40B4-BE49-F238E27FC236}">
                <a16:creationId xmlns:a16="http://schemas.microsoft.com/office/drawing/2014/main" id="{3D528594-6D5F-63FA-6D33-1BC560C9AA55}"/>
              </a:ext>
            </a:extLst>
          </p:cNvPr>
          <p:cNvSpPr txBox="1"/>
          <p:nvPr/>
        </p:nvSpPr>
        <p:spPr>
          <a:xfrm>
            <a:off x="371473" y="93214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E298A19-6E81-6290-ABE4-573792401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335" y="1444645"/>
            <a:ext cx="7896227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Insights Generation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D07E6E29-7F9E-C658-AF99-47518E36E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6D2DA507-3BC2-793D-EE04-581A275D4B7A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</p:spTree>
    <p:extLst>
      <p:ext uri="{BB962C8B-B14F-4D97-AF65-F5344CB8AC3E}">
        <p14:creationId xmlns:p14="http://schemas.microsoft.com/office/powerpoint/2010/main" val="307231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2E984A-F101-A811-C55C-EEC36C9E3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DDC74F66-B9AD-A625-03F8-DECE2818C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1C9E9AEA-F9B1-9100-EF14-EC6E64D68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B3EB4CED-AB18-FE2F-1062-98056CC3535A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F42C5-4FDC-A758-5114-054741B003D0}"/>
              </a:ext>
            </a:extLst>
          </p:cNvPr>
          <p:cNvSpPr txBox="1"/>
          <p:nvPr/>
        </p:nvSpPr>
        <p:spPr>
          <a:xfrm>
            <a:off x="117612" y="1663564"/>
            <a:ext cx="119122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goal of this project is to analyze Shopify sales data in Power BI to uncover meaningful insights into transaction performance, customer purchasing behavior, and long-term customer value. By designing an interactive dashboard, the objective is to help stakeholders identify patterns in revenue generation, customer retention, and engagement trends to support data-driven decision-making.</a:t>
            </a:r>
            <a:endParaRPr lang="en-IN" sz="17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A99483A0-3D4B-00AE-435C-56FCE4C154BA}"/>
              </a:ext>
            </a:extLst>
          </p:cNvPr>
          <p:cNvSpPr txBox="1"/>
          <p:nvPr/>
        </p:nvSpPr>
        <p:spPr>
          <a:xfrm>
            <a:off x="117612" y="29053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20BC0BB-58ED-19E5-56DE-0F3616FE1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80" y="3488767"/>
            <a:ext cx="10401045" cy="2126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1. Transactions Performance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This section focuses on evaluating the overall health and effectiveness of sales operations by tracking: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Net Sales</a:t>
            </a:r>
            <a:r>
              <a:rPr lang="en-US" dirty="0">
                <a:solidFill>
                  <a:schemeClr val="bg1"/>
                </a:solidFill>
              </a:rPr>
              <a:t>: Total revenue generated before tax. (Sum of the subtotal price)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Total Quantity</a:t>
            </a:r>
            <a:r>
              <a:rPr lang="en-US" dirty="0">
                <a:solidFill>
                  <a:schemeClr val="bg1"/>
                </a:solidFill>
              </a:rPr>
              <a:t>: The cumulative number of products sold.(Sum of the quantity column)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Net Avg Order Value</a:t>
            </a:r>
            <a:r>
              <a:rPr lang="en-US" dirty="0">
                <a:solidFill>
                  <a:schemeClr val="bg1"/>
                </a:solidFill>
              </a:rPr>
              <a:t>: The average revenue per transaction, excluding tax.(Avg of subtotal price)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4A368F6-D586-83E9-10A2-9C961B45549D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</p:spTree>
    <p:extLst>
      <p:ext uri="{BB962C8B-B14F-4D97-AF65-F5344CB8AC3E}">
        <p14:creationId xmlns:p14="http://schemas.microsoft.com/office/powerpoint/2010/main" val="1930503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C648EB-6BD3-2DA5-FD46-140EA50F4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C1371EBA-C9BB-ACA1-796C-391C90785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530211EB-2A07-5474-FE04-D67FD7071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E8BAA7-7511-ED79-33C6-696BF931FCF7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92BF8B10-5981-FE47-682E-F49621B727C2}"/>
              </a:ext>
            </a:extLst>
          </p:cNvPr>
          <p:cNvSpPr txBox="1"/>
          <p:nvPr/>
        </p:nvSpPr>
        <p:spPr>
          <a:xfrm>
            <a:off x="162180" y="1554958"/>
            <a:ext cx="81051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(Key Performance Indicator)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D4FD46D-1D90-9177-98E8-E4EA6B886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64" y="1916632"/>
            <a:ext cx="10401045" cy="4693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2. Customer Purchase Behavior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Understanding how customers interact with the business is critical. This section highlights: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Total Customers</a:t>
            </a:r>
            <a:r>
              <a:rPr lang="en-US" sz="1600" dirty="0">
                <a:solidFill>
                  <a:schemeClr val="bg1"/>
                </a:solidFill>
              </a:rPr>
              <a:t>: The count of unique buyers.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Single Order Customers</a:t>
            </a:r>
            <a:r>
              <a:rPr lang="en-US" sz="1600" dirty="0">
                <a:solidFill>
                  <a:schemeClr val="bg1"/>
                </a:solidFill>
              </a:rPr>
              <a:t>: Customers who placed only one order.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Repeat Customers</a:t>
            </a:r>
            <a:r>
              <a:rPr lang="en-US" sz="1600" dirty="0">
                <a:solidFill>
                  <a:schemeClr val="bg1"/>
                </a:solidFill>
              </a:rPr>
              <a:t>: Customers with more than one order, indicating loyalty.</a:t>
            </a:r>
          </a:p>
          <a:p>
            <a:pPr>
              <a:lnSpc>
                <a:spcPct val="150000"/>
              </a:lnSpc>
            </a:pPr>
            <a:endParaRPr lang="en-US" sz="9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3. Retention &amp; Value KPIs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To evaluate long-term growth and customer value, this section includes: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Lifetime Value (LTV)</a:t>
            </a:r>
            <a:r>
              <a:rPr lang="en-US" sz="1600" dirty="0">
                <a:solidFill>
                  <a:schemeClr val="bg1"/>
                </a:solidFill>
              </a:rPr>
              <a:t>: The total revenue generated by a customer over time. (Net Sales / Total Customers)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Repeat Rate</a:t>
            </a:r>
            <a:r>
              <a:rPr lang="en-US" sz="1600" dirty="0">
                <a:solidFill>
                  <a:schemeClr val="bg1"/>
                </a:solidFill>
              </a:rPr>
              <a:t>: The percentage of customers who return to make another purchase. (Repeat Customers /Total Customers)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Purchase Frequency</a:t>
            </a:r>
            <a:r>
              <a:rPr lang="en-US" sz="1600" dirty="0">
                <a:solidFill>
                  <a:schemeClr val="bg1"/>
                </a:solidFill>
              </a:rPr>
              <a:t>: How often customers place orders, on average.(Total Distinct order/Total </a:t>
            </a:r>
            <a:r>
              <a:rPr lang="en-US" sz="1600">
                <a:solidFill>
                  <a:schemeClr val="bg1"/>
                </a:solidFill>
              </a:rPr>
              <a:t>customer)</a:t>
            </a:r>
          </a:p>
          <a:p>
            <a:pPr lvl="1">
              <a:lnSpc>
                <a:spcPct val="150000"/>
              </a:lnSpc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1A3CF47-6218-3F38-3382-F45CC4399E55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</p:spTree>
    <p:extLst>
      <p:ext uri="{BB962C8B-B14F-4D97-AF65-F5344CB8AC3E}">
        <p14:creationId xmlns:p14="http://schemas.microsoft.com/office/powerpoint/2010/main" val="127192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A6C766-0370-D577-D92C-9B0CDF730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DF0C3C29-57F3-7A5D-983A-8AB55D1B3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E740920B-FA56-35F1-CA08-5B9F438B9244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A01470AB-646A-8724-632E-D0FBA3F7180D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E880D2-C645-C558-2520-6DAFDCA8D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EAAADD5F-B7A1-DEFC-8407-FFE76AD2B3E7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02C69C-8272-9326-34D4-52F2A80DF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8" y="2485145"/>
            <a:ext cx="10401045" cy="385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1.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Regional Overview - Province and Cities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Filled Map (Province-Level)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Display province-wise performance using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color saturation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based on the selected measure.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Interactivity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Changes dynamically with the measure selector.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Bubble Map / Density Map (City Level)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Visually represent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sales or customer density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at a more granular level.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Bubble Size or Heat Intensity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Driven by the selected measure.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Tooltip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Shows all key metrics (Net Sales, Quantity, Total Customers, Repeat Customers).</a:t>
            </a:r>
          </a:p>
          <a:p>
            <a:pPr marL="285750" marR="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Bar Chart (City-Level Performance)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Compare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top-performing cities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based on the selected KPI.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Sorted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Descending order by selected measure.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Dynamic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Interacts with slicers/filters and responds to the KPI selector.</a:t>
            </a:r>
          </a:p>
        </p:txBody>
      </p:sp>
    </p:spTree>
    <p:extLst>
      <p:ext uri="{BB962C8B-B14F-4D97-AF65-F5344CB8AC3E}">
        <p14:creationId xmlns:p14="http://schemas.microsoft.com/office/powerpoint/2010/main" val="2162797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424DCF-9E18-B681-8771-59270BF0C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03E4D4D1-CCA3-68E0-36B1-09AE9AEA9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38DB107C-5893-1162-339A-F20E947FBF58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45A4F498-C428-6477-9781-40900DB6B62A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680813-C92B-2E86-842B-A1AF48EC8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4D893B7F-5513-02B5-849E-F3B7C1439670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330C88-FE59-D256-D20A-20293CF5A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8" y="2537107"/>
            <a:ext cx="1040104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2.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Sales Trend Over Time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Area Chart – Trend by Day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Purpose</a:t>
            </a:r>
            <a:r>
              <a:rPr lang="en-US" sz="1600" dirty="0">
                <a:solidFill>
                  <a:schemeClr val="bg1"/>
                </a:solidFill>
              </a:rPr>
              <a:t>: Show the </a:t>
            </a:r>
            <a:r>
              <a:rPr lang="en-US" sz="1600" b="1" dirty="0">
                <a:solidFill>
                  <a:schemeClr val="bg1"/>
                </a:solidFill>
              </a:rPr>
              <a:t>daily trend</a:t>
            </a:r>
            <a:r>
              <a:rPr lang="en-US" sz="1600" dirty="0">
                <a:solidFill>
                  <a:schemeClr val="bg1"/>
                </a:solidFill>
              </a:rPr>
              <a:t> of the selected measure (e.g., daily Net Sales or daily Repeat Customers).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Interactivity</a:t>
            </a:r>
            <a:r>
              <a:rPr lang="en-US" sz="1600" dirty="0">
                <a:solidFill>
                  <a:schemeClr val="bg1"/>
                </a:solidFill>
              </a:rPr>
              <a:t>: Changes dynamically based on the selected measure.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Bar Chart or Line Chart – Trend by Hour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Purpose</a:t>
            </a:r>
            <a:r>
              <a:rPr lang="en-US" sz="1600" dirty="0">
                <a:solidFill>
                  <a:schemeClr val="bg1"/>
                </a:solidFill>
              </a:rPr>
              <a:t>: Display </a:t>
            </a:r>
            <a:r>
              <a:rPr lang="en-US" sz="1600" b="1" dirty="0">
                <a:solidFill>
                  <a:schemeClr val="bg1"/>
                </a:solidFill>
              </a:rPr>
              <a:t>sales or customer activity by hour of the day</a:t>
            </a:r>
            <a:r>
              <a:rPr lang="en-US" sz="1600" dirty="0">
                <a:solidFill>
                  <a:schemeClr val="bg1"/>
                </a:solidFill>
              </a:rPr>
              <a:t> (e.g., 0–23 </a:t>
            </a:r>
            <a:r>
              <a:rPr lang="en-US" sz="1600" dirty="0" err="1">
                <a:solidFill>
                  <a:schemeClr val="bg1"/>
                </a:solidFill>
              </a:rPr>
              <a:t>hrs</a:t>
            </a:r>
            <a:r>
              <a:rPr lang="en-US" sz="1600" dirty="0">
                <a:solidFill>
                  <a:schemeClr val="bg1"/>
                </a:solidFill>
              </a:rPr>
              <a:t>), revealing peak activity periods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Use Case: </a:t>
            </a:r>
            <a:r>
              <a:rPr lang="en-US" sz="1600" dirty="0">
                <a:solidFill>
                  <a:schemeClr val="bg1"/>
                </a:solidFill>
              </a:rPr>
              <a:t>Helps understand time-of-day behavior, useful for marketing or operational timing decisions.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9" name="Picture 4" descr="Power BI - Udemy Business">
            <a:extLst>
              <a:ext uri="{FF2B5EF4-FFF2-40B4-BE49-F238E27FC236}">
                <a16:creationId xmlns:a16="http://schemas.microsoft.com/office/drawing/2014/main" id="{F0940AB8-41CE-72F6-E787-2132E6E67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196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392198-E117-B76A-6D8D-BA6E5252E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98760FD0-0501-737A-3476-C71426D46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98F75B4D-BB2D-1BCA-4C3D-652354C66F07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BE7552EE-24C9-473F-2B00-2A379E2B8DCC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9352EFE-A6A0-07B3-89DE-2793908F1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8B7EA81F-7691-12F9-0EA8-DA6F680047CB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508928-9CA2-C962-6661-E9C997659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612625"/>
            <a:ext cx="10401045" cy="269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3. Gateway Payment Method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Identify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most and least used payment methods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Detect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customer preferences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across regions or campaigns.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4. Product Type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Determine which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product types generate the highest revenue and order volume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Understand how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customer engagement varies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across different product categories.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 dirty="0"/>
          </a:p>
        </p:txBody>
      </p:sp>
      <p:pic>
        <p:nvPicPr>
          <p:cNvPr id="9" name="Picture 4" descr="Power BI - Udemy Business">
            <a:extLst>
              <a:ext uri="{FF2B5EF4-FFF2-40B4-BE49-F238E27FC236}">
                <a16:creationId xmlns:a16="http://schemas.microsoft.com/office/drawing/2014/main" id="{C88E8016-E68C-4581-9191-38E7B114A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67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17E568-F532-40EA-D690-C7B5F0202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5FCAF03D-9893-2AD5-B791-ACF531226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EBA245D8-5A5F-A0D3-F8BF-67F2135780CB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5B67BDD5-5235-CB48-1BED-958CBA99BE5A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B9393B4-520E-79E7-01E8-BF4E65728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2EE4E096-29C3-235B-D5E5-253A7D37545F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pic>
        <p:nvPicPr>
          <p:cNvPr id="9" name="Picture 4" descr="Power BI - Udemy Business">
            <a:extLst>
              <a:ext uri="{FF2B5EF4-FFF2-40B4-BE49-F238E27FC236}">
                <a16:creationId xmlns:a16="http://schemas.microsoft.com/office/drawing/2014/main" id="{476BE980-794F-5EAE-6900-1FBDD443C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1CEE5E-7854-5CC9-C970-9BFBD3FCF9FA}"/>
              </a:ext>
            </a:extLst>
          </p:cNvPr>
          <p:cNvSpPr txBox="1"/>
          <p:nvPr/>
        </p:nvSpPr>
        <p:spPr>
          <a:xfrm>
            <a:off x="262828" y="2818825"/>
            <a:ext cx="11129071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Provide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dedicated page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to display transaction-level or detailed data.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Allow users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drill through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from summary visuals (like charts and KPIs) to see underlying records.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Enable users to explore data at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granular level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such as individual orders, customers, or product types.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Help explain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summary trends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validate aggregated metrics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with raw data.</a:t>
            </a:r>
          </a:p>
        </p:txBody>
      </p:sp>
    </p:spTree>
    <p:extLst>
      <p:ext uri="{BB962C8B-B14F-4D97-AF65-F5344CB8AC3E}">
        <p14:creationId xmlns:p14="http://schemas.microsoft.com/office/powerpoint/2010/main" val="1921544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</TotalTime>
  <Words>775</Words>
  <Application>Microsoft Office PowerPoint</Application>
  <PresentationFormat>Widescreen</PresentationFormat>
  <Paragraphs>90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Rounded MT Bold</vt:lpstr>
      <vt:lpstr>Calibri</vt:lpstr>
      <vt:lpstr>Calibri Light</vt:lpstr>
      <vt:lpstr>Segoe UI Black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 A</dc:creator>
  <cp:lastModifiedBy>Saptarshi Poddar</cp:lastModifiedBy>
  <cp:revision>14</cp:revision>
  <dcterms:created xsi:type="dcterms:W3CDTF">2025-05-11T09:17:40Z</dcterms:created>
  <dcterms:modified xsi:type="dcterms:W3CDTF">2025-07-20T12:25:17Z</dcterms:modified>
</cp:coreProperties>
</file>