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2" r:id="rId4"/>
    <p:sldId id="269" r:id="rId5"/>
    <p:sldId id="260" r:id="rId6"/>
    <p:sldId id="261" r:id="rId7"/>
    <p:sldId id="257" r:id="rId8"/>
    <p:sldId id="27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726"/>
  </p:normalViewPr>
  <p:slideViewPr>
    <p:cSldViewPr snapToGrid="0">
      <p:cViewPr varScale="1">
        <p:scale>
          <a:sx n="123" d="100"/>
          <a:sy n="123"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7" name="Date Placeholder 6"/>
          <p:cNvSpPr>
            <a:spLocks noGrp="1"/>
          </p:cNvSpPr>
          <p:nvPr>
            <p:ph type="dt" sz="half" idx="10"/>
          </p:nvPr>
        </p:nvSpPr>
        <p:spPr/>
        <p:txBody>
          <a:bodyPr/>
          <a:lstStyle/>
          <a:p>
            <a:fld id="{1160EA64-D806-43AC-9DF2-F8C432F32B4C}"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7" name="Date Placeholder 6"/>
          <p:cNvSpPr>
            <a:spLocks noGrp="1"/>
          </p:cNvSpPr>
          <p:nvPr>
            <p:ph type="dt" sz="half" idx="10"/>
          </p:nvPr>
        </p:nvSpPr>
        <p:spPr/>
        <p:txBody>
          <a:bodyPr/>
          <a:lstStyle/>
          <a:p>
            <a:fld id="{4F7D4976-E339-4826-83B7-FBD03F55ECF8}"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9" name="Date Placeholder 8"/>
          <p:cNvSpPr>
            <a:spLocks noGrp="1"/>
          </p:cNvSpPr>
          <p:nvPr>
            <p:ph type="dt" sz="half" idx="10"/>
          </p:nvPr>
        </p:nvSpPr>
        <p:spPr/>
        <p:txBody>
          <a:bodyPr/>
          <a:lstStyle/>
          <a:p>
            <a:fld id="{D1BE4249-C0D0-4B06-8692-E8BB871AF643}" type="datetimeFigureOut">
              <a:rPr lang="en-US" dirty="0"/>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118360"/>
            <a:ext cx="8991600" cy="1914525"/>
          </a:xfrm>
        </p:spPr>
        <p:txBody>
          <a:bodyPr>
            <a:normAutofit fontScale="90000"/>
          </a:bodyPr>
          <a:lstStyle/>
          <a:p>
            <a:r>
              <a:rPr lang="en-US" dirty="0"/>
              <a:t>Optimized Retrieval and Query Processing: A Synergistic Approach for Improved DAtabase perfomace</a:t>
            </a:r>
            <a:endParaRPr lang="en-US" dirty="0"/>
          </a:p>
        </p:txBody>
      </p:sp>
      <p:sp>
        <p:nvSpPr>
          <p:cNvPr id="3" name="Subtitle 2"/>
          <p:cNvSpPr>
            <a:spLocks noGrp="1"/>
          </p:cNvSpPr>
          <p:nvPr>
            <p:ph type="subTitle" idx="1"/>
          </p:nvPr>
        </p:nvSpPr>
        <p:spPr/>
        <p:txBody>
          <a:bodyPr>
            <a:normAutofit lnSpcReduction="10000"/>
          </a:bodyPr>
          <a:lstStyle/>
          <a:p>
            <a:r>
              <a:rPr lang="en-US" dirty="0"/>
              <a:t>Saptarshi Acharya 22BCE1134</a:t>
            </a:r>
            <a:endParaRPr lang="en-US" dirty="0"/>
          </a:p>
          <a:p>
            <a:r>
              <a:rPr lang="en-US" dirty="0"/>
              <a:t>Rishabh Shital Ramdhave 22BCE1824</a:t>
            </a:r>
            <a:endParaRPr lang="en-US" dirty="0"/>
          </a:p>
          <a:p>
            <a:r>
              <a:rPr lang="en-US" dirty="0"/>
              <a:t>Abhishek Kumar Singh 22BCE1867</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0501" y="154432"/>
            <a:ext cx="7729728" cy="1188720"/>
          </a:xfrm>
        </p:spPr>
        <p:txBody>
          <a:bodyPr/>
          <a:lstStyle/>
          <a:p>
            <a:r>
              <a:rPr lang="en-US" dirty="0"/>
              <a:t>introduction</a:t>
            </a:r>
            <a:endParaRPr lang="en-US" dirty="0"/>
          </a:p>
        </p:txBody>
      </p:sp>
      <p:sp>
        <p:nvSpPr>
          <p:cNvPr id="3" name="Content Placeholder 2"/>
          <p:cNvSpPr>
            <a:spLocks noGrp="1"/>
          </p:cNvSpPr>
          <p:nvPr>
            <p:ph idx="1"/>
          </p:nvPr>
        </p:nvSpPr>
        <p:spPr>
          <a:xfrm>
            <a:off x="128905" y="1421765"/>
            <a:ext cx="12063730" cy="2985770"/>
          </a:xfrm>
        </p:spPr>
        <p:txBody>
          <a:bodyPr>
            <a:noAutofit/>
          </a:bodyPr>
          <a:lstStyle/>
          <a:p>
            <a:pPr marL="0" indent="0">
              <a:buNone/>
            </a:pPr>
            <a:r>
              <a:rPr lang="en-US" b="1" dirty="0"/>
              <a:t>Problem with Traditional Systems:</a:t>
            </a:r>
            <a:endParaRPr lang="en-US" b="1" dirty="0"/>
          </a:p>
          <a:p>
            <a:pPr marL="0" indent="0">
              <a:buNone/>
            </a:pPr>
            <a:r>
              <a:rPr lang="en-US" dirty="0"/>
              <a:t>Traditional DBMS face challenges in handling large datasets efficiently, with issues like scalability and slow query performance due to reliance on basic techniques like Boolean retrieval and simple indexing.</a:t>
            </a:r>
            <a:endParaRPr lang="en-US" dirty="0"/>
          </a:p>
          <a:p>
            <a:pPr marL="0" indent="0">
              <a:buNone/>
            </a:pPr>
            <a:endParaRPr lang="en-US" b="1" dirty="0"/>
          </a:p>
          <a:p>
            <a:pPr marL="0" indent="0">
              <a:buNone/>
            </a:pPr>
            <a:r>
              <a:rPr lang="en-US" b="1" dirty="0"/>
              <a:t>Proposed Solution:</a:t>
            </a:r>
            <a:endParaRPr lang="en-US" b="1" dirty="0"/>
          </a:p>
          <a:p>
            <a:pPr marL="0" indent="0">
              <a:buNone/>
            </a:pPr>
            <a:r>
              <a:rPr lang="en-US" dirty="0"/>
              <a:t>This paper introduces a novel approach that combines Caching Techniques (Splay Trees and Randomized Search Trees) with Cost-Based Query Optimization (CBO) to improve both data retrieval and query processing.</a:t>
            </a:r>
            <a:endParaRPr lang="en-US" dirty="0"/>
          </a:p>
          <a:p>
            <a:pPr marL="0" indent="0">
              <a:buNone/>
            </a:pPr>
            <a:endParaRPr lang="en-US" dirty="0"/>
          </a:p>
          <a:p>
            <a:pPr marL="0" indent="0">
              <a:buNone/>
            </a:pPr>
            <a:r>
              <a:rPr lang="en-US" b="1" dirty="0"/>
              <a:t>Caching with Splay Trees and RSTs:</a:t>
            </a:r>
            <a:endParaRPr lang="en-US" b="1" dirty="0"/>
          </a:p>
          <a:p>
            <a:pPr marL="0" indent="0">
              <a:buNone/>
            </a:pPr>
            <a:r>
              <a:rPr lang="en-US" dirty="0"/>
              <a:t>Splay Trees and RSTs could be used optimize data retrieval by maintaining dynamic and efficient access paths, reducing retrieval time and improving cache performance.</a:t>
            </a:r>
            <a:endParaRPr lang="en-US" dirty="0"/>
          </a:p>
          <a:p>
            <a:pPr marL="0" indent="0">
              <a:buNone/>
            </a:pPr>
            <a:endParaRPr lang="en-US" b="1" dirty="0"/>
          </a:p>
          <a:p>
            <a:pPr marL="0" indent="0">
              <a:buNone/>
            </a:pPr>
            <a:r>
              <a:rPr lang="en-US" b="1" dirty="0"/>
              <a:t>Impact on Performance:</a:t>
            </a:r>
            <a:endParaRPr lang="en-US" b="1" dirty="0"/>
          </a:p>
          <a:p>
            <a:pPr marL="0" indent="0">
              <a:buNone/>
            </a:pPr>
            <a:r>
              <a:rPr lang="en-US" dirty="0"/>
              <a:t>By integrating Caching and Cost-Based Optimization, the proposed method reduces query latency, enhances retrieval speed, and improves system scalability, addressing the performance bottlenecks in traditional systems.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50952"/>
            <a:ext cx="7729728" cy="1188720"/>
          </a:xfrm>
        </p:spPr>
        <p:txBody>
          <a:bodyPr/>
          <a:lstStyle/>
          <a:p>
            <a:r>
              <a:rPr lang="en-US" dirty="0"/>
              <a:t>introduction</a:t>
            </a:r>
            <a:endParaRPr lang="en-US" dirty="0"/>
          </a:p>
        </p:txBody>
      </p:sp>
      <p:sp>
        <p:nvSpPr>
          <p:cNvPr id="3" name="Content Placeholder 2"/>
          <p:cNvSpPr>
            <a:spLocks noGrp="1"/>
          </p:cNvSpPr>
          <p:nvPr>
            <p:ph idx="1"/>
          </p:nvPr>
        </p:nvSpPr>
        <p:spPr>
          <a:xfrm>
            <a:off x="379095" y="1730375"/>
            <a:ext cx="11711940" cy="2986405"/>
          </a:xfrm>
        </p:spPr>
        <p:txBody>
          <a:bodyPr>
            <a:noAutofit/>
          </a:bodyPr>
          <a:lstStyle/>
          <a:p>
            <a:pPr marL="0" indent="0">
              <a:buNone/>
            </a:pPr>
            <a:r>
              <a:rPr lang="en-IN" altLang="en-US" b="1" dirty="0"/>
              <a:t>Potential Implementation in Indian Railways:</a:t>
            </a:r>
            <a:endParaRPr lang="en-IN" altLang="en-US" b="1" dirty="0"/>
          </a:p>
          <a:p>
            <a:pPr marL="0" indent="0">
              <a:buNone/>
            </a:pPr>
            <a:r>
              <a:rPr lang="en-IN" altLang="en-US" dirty="0"/>
              <a:t>The proposed approach could be applied to improve the performance of the Indian Railway's Reservation and Ticketing System (IRCTC), which currently suffers from slow query processing. By implementing these optimization techniques, query response times can be significantly reduced, enhancing user experience and system efficiency.</a:t>
            </a:r>
            <a:endParaRPr lang="en-I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058" y="249989"/>
            <a:ext cx="11505884" cy="1158398"/>
          </a:xfrm>
        </p:spPr>
        <p:txBody>
          <a:bodyPr/>
          <a:lstStyle/>
          <a:p>
            <a:r>
              <a:rPr lang="en-US" dirty="0"/>
              <a:t>ER Diagram</a:t>
            </a:r>
            <a:endParaRPr lang="en-US" dirty="0"/>
          </a:p>
        </p:txBody>
      </p:sp>
      <p:pic>
        <p:nvPicPr>
          <p:cNvPr id="4" name="Content Placeholder 3"/>
          <p:cNvPicPr>
            <a:picLocks noGrp="1" noChangeAspect="1"/>
          </p:cNvPicPr>
          <p:nvPr>
            <p:ph idx="1"/>
          </p:nvPr>
        </p:nvPicPr>
        <p:blipFill>
          <a:blip r:embed="rId1"/>
          <a:stretch>
            <a:fillRect/>
          </a:stretch>
        </p:blipFill>
        <p:spPr>
          <a:xfrm>
            <a:off x="2852588" y="1639888"/>
            <a:ext cx="6377286" cy="49688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058" y="249989"/>
            <a:ext cx="11505884" cy="1158398"/>
          </a:xfrm>
        </p:spPr>
        <p:txBody>
          <a:bodyPr/>
          <a:lstStyle/>
          <a:p>
            <a:r>
              <a:rPr lang="en-US" dirty="0"/>
              <a:t>Functional diagram (high level diagram)</a:t>
            </a:r>
            <a:endParaRPr lang="en-US" dirty="0"/>
          </a:p>
        </p:txBody>
      </p:sp>
      <p:pic>
        <p:nvPicPr>
          <p:cNvPr id="6" name="Content Placeholder 5"/>
          <p:cNvPicPr>
            <a:picLocks noGrp="1" noChangeAspect="1"/>
          </p:cNvPicPr>
          <p:nvPr>
            <p:ph idx="1"/>
          </p:nvPr>
        </p:nvPicPr>
        <p:blipFill>
          <a:blip r:embed="rId1"/>
          <a:stretch>
            <a:fillRect/>
          </a:stretch>
        </p:blipFill>
        <p:spPr>
          <a:xfrm>
            <a:off x="1972923" y="1597025"/>
            <a:ext cx="8136616" cy="50117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4616" y="250952"/>
            <a:ext cx="7729728" cy="1188720"/>
          </a:xfrm>
        </p:spPr>
        <p:txBody>
          <a:bodyPr/>
          <a:lstStyle/>
          <a:p>
            <a:r>
              <a:rPr lang="en-US" dirty="0"/>
              <a:t>Conventional Strategies and Techniques</a:t>
            </a:r>
            <a:endParaRPr lang="en-US" dirty="0"/>
          </a:p>
        </p:txBody>
      </p:sp>
      <p:sp>
        <p:nvSpPr>
          <p:cNvPr id="3" name="Content Placeholder 2"/>
          <p:cNvSpPr>
            <a:spLocks noGrp="1"/>
          </p:cNvSpPr>
          <p:nvPr>
            <p:ph idx="1"/>
          </p:nvPr>
        </p:nvSpPr>
        <p:spPr>
          <a:xfrm>
            <a:off x="241300" y="1701800"/>
            <a:ext cx="11795760" cy="5011420"/>
          </a:xfrm>
        </p:spPr>
        <p:txBody>
          <a:bodyPr>
            <a:noAutofit/>
          </a:bodyPr>
          <a:lstStyle/>
          <a:p>
            <a:pPr marL="0" indent="0">
              <a:buNone/>
            </a:pPr>
            <a:r>
              <a:rPr lang="en-US" b="1" dirty="0"/>
              <a:t>Boolean Retrieval:</a:t>
            </a:r>
            <a:endParaRPr lang="en-US" b="1" dirty="0"/>
          </a:p>
          <a:p>
            <a:pPr marL="0" indent="0">
              <a:buNone/>
            </a:pPr>
            <a:r>
              <a:rPr lang="en-US" dirty="0"/>
              <a:t>Boolean retrieval uses logical operators (AND, OR, NOT) to filter and retrieve documents matching specific conditions. This approach is straightforward and computationally inexpensive, commonly used for exact matches.</a:t>
            </a:r>
            <a:endParaRPr lang="en-US" dirty="0"/>
          </a:p>
          <a:p>
            <a:pPr marL="0" indent="0">
              <a:buNone/>
            </a:pPr>
            <a:r>
              <a:rPr lang="en-US" b="1" dirty="0"/>
              <a:t>Demerit: </a:t>
            </a:r>
            <a:r>
              <a:rPr lang="en-US" dirty="0"/>
              <a:t>It lacks the ability to rank documents by relevance, leading to either an overwhelming number of results or excluding potentially relevant information in complex queries, thus limiting accuracy.</a:t>
            </a:r>
            <a:endParaRPr lang="en-US" dirty="0"/>
          </a:p>
          <a:p>
            <a:pPr marL="0" indent="0">
              <a:buNone/>
            </a:pPr>
            <a:endParaRPr lang="en-US" dirty="0"/>
          </a:p>
          <a:p>
            <a:pPr marL="0" indent="0">
              <a:buNone/>
            </a:pPr>
            <a:r>
              <a:rPr lang="en-US" b="1" dirty="0"/>
              <a:t>Vector Space Model (VSM):</a:t>
            </a:r>
            <a:endParaRPr lang="en-US" b="1" dirty="0"/>
          </a:p>
          <a:p>
            <a:pPr marL="0" indent="0">
              <a:buNone/>
            </a:pPr>
            <a:r>
              <a:rPr lang="en-US" dirty="0"/>
              <a:t>VSM represents both queries and documents as vectors in a high-dimensional space, where the relevance of each document is calculated based on cosine similarity between vectors. This approach enables ranked retrieval of results by similarity scores.</a:t>
            </a:r>
            <a:endParaRPr lang="en-US" dirty="0"/>
          </a:p>
          <a:p>
            <a:pPr marL="0" indent="0">
              <a:buNone/>
            </a:pPr>
            <a:r>
              <a:rPr lang="en-US" b="1" dirty="0"/>
              <a:t>Demerit:</a:t>
            </a:r>
            <a:r>
              <a:rPr lang="en-US" dirty="0"/>
              <a:t> It is computationally expensive for large datasets due to high-dimensional vector calculations and lacks semantic understanding, making it difficult to capture the deeper meaning of complex or ambiguous queries.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4616" y="250952"/>
            <a:ext cx="7729728" cy="1188720"/>
          </a:xfrm>
        </p:spPr>
        <p:txBody>
          <a:bodyPr/>
          <a:lstStyle/>
          <a:p>
            <a:r>
              <a:rPr lang="en-US" dirty="0">
                <a:sym typeface="+mn-ea"/>
              </a:rPr>
              <a:t>Conventional Strategies and Techniques</a:t>
            </a:r>
            <a:endParaRPr lang="en-US" dirty="0"/>
          </a:p>
        </p:txBody>
      </p:sp>
      <p:sp>
        <p:nvSpPr>
          <p:cNvPr id="3" name="Content Placeholder 2"/>
          <p:cNvSpPr>
            <a:spLocks noGrp="1"/>
          </p:cNvSpPr>
          <p:nvPr>
            <p:ph idx="1"/>
          </p:nvPr>
        </p:nvSpPr>
        <p:spPr>
          <a:xfrm>
            <a:off x="241300" y="1701800"/>
            <a:ext cx="11795760" cy="5011420"/>
          </a:xfrm>
        </p:spPr>
        <p:txBody>
          <a:bodyPr>
            <a:noAutofit/>
          </a:bodyPr>
          <a:lstStyle/>
          <a:p>
            <a:pPr marL="0" indent="0">
              <a:buNone/>
            </a:pPr>
            <a:r>
              <a:rPr lang="en-US" b="1" dirty="0"/>
              <a:t>B-tree Indexing:</a:t>
            </a:r>
            <a:endParaRPr lang="en-US" b="1" dirty="0"/>
          </a:p>
          <a:p>
            <a:pPr marL="0" indent="0">
              <a:buNone/>
            </a:pPr>
            <a:r>
              <a:rPr lang="en-US" dirty="0"/>
              <a:t>B-tree indexing organizes data hierarchically, allowing for efficient search and retrieval, especially for range queries. B-trees are widely used due to their balanced structure, which maintains query efficiency across different data sizes.</a:t>
            </a:r>
            <a:endParaRPr lang="en-US" dirty="0"/>
          </a:p>
          <a:p>
            <a:pPr marL="0" indent="0">
              <a:buNone/>
            </a:pPr>
            <a:r>
              <a:rPr lang="en-US" b="1" dirty="0"/>
              <a:t>Demerit: </a:t>
            </a:r>
            <a:r>
              <a:rPr lang="en-US" dirty="0"/>
              <a:t>With frequent insertions, deletions, and updates, B-trees can require frequent rebalancing, increasing maintenance overhead. Additionally, large datasets can cause B-trees to become deep, resulting in slower searches as more nodes are traversed.</a:t>
            </a:r>
            <a:endParaRPr lang="en-US" dirty="0"/>
          </a:p>
          <a:p>
            <a:pPr marL="0" indent="0">
              <a:buNone/>
            </a:pPr>
            <a:endParaRPr lang="en-US" dirty="0"/>
          </a:p>
          <a:p>
            <a:pPr marL="0" indent="0">
              <a:buNone/>
            </a:pPr>
            <a:r>
              <a:rPr lang="en-US" b="1" dirty="0"/>
              <a:t>Materialized Views:</a:t>
            </a:r>
            <a:endParaRPr lang="en-US" b="1" dirty="0"/>
          </a:p>
          <a:p>
            <a:pPr marL="0" indent="0">
              <a:buNone/>
            </a:pPr>
            <a:r>
              <a:rPr lang="en-US" dirty="0"/>
              <a:t>Materialized views store precomputed query results, which can then be quickly retrieved without recalculating. This approach is effective for complex queries or reporting, as it reduces the computational cost for repeated queries on static datasets.</a:t>
            </a:r>
            <a:endParaRPr lang="en-US" dirty="0"/>
          </a:p>
          <a:p>
            <a:pPr marL="0" indent="0">
              <a:buNone/>
            </a:pPr>
            <a:r>
              <a:rPr lang="en-US" b="1" dirty="0"/>
              <a:t>Demerit: </a:t>
            </a:r>
            <a:r>
              <a:rPr lang="en-US" dirty="0"/>
              <a:t>Materialized views require substantial storage and constant maintenance to stay synchronized with underlying data. In dynamic datasets, updating views frequently can add significant overhead, potentially offsetting the performance gains from caching results.</a:t>
            </a:r>
            <a:endParaRPr lang="en-US"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0</TotalTime>
  <Words>3589</Words>
  <Application>WPS Presentation</Application>
  <PresentationFormat>Widescreen</PresentationFormat>
  <Paragraphs>50</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Gill Sans MT</vt:lpstr>
      <vt:lpstr>Microsoft YaHei</vt:lpstr>
      <vt:lpstr>Arial Unicode MS</vt:lpstr>
      <vt:lpstr>Calibri</vt:lpstr>
      <vt:lpstr>Parcel</vt:lpstr>
      <vt:lpstr>Optimized Retrieval and Query Processing: A Synergistic Approach for Improved DAtabase perfomace</vt:lpstr>
      <vt:lpstr>introduction</vt:lpstr>
      <vt:lpstr>introduction</vt:lpstr>
      <vt:lpstr>ER Diagram</vt:lpstr>
      <vt:lpstr>Functional diagram (high level diagram)</vt:lpstr>
      <vt:lpstr>Conventional Strategies and Techniques</vt:lpstr>
      <vt:lpstr>Strategies and techniques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Rishabh Shital Ramdhave</dc:creator>
  <cp:lastModifiedBy>Saptarshi Acharya</cp:lastModifiedBy>
  <cp:revision>4</cp:revision>
  <dcterms:created xsi:type="dcterms:W3CDTF">2024-11-07T07:29:00Z</dcterms:created>
  <dcterms:modified xsi:type="dcterms:W3CDTF">2024-11-10T13:03:29Z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A5CC6FC2F8314D3584658EACAE2479A1_12</vt:lpwstr>
  </property>
  <property fmtid="{D5CDD505-2E9C-101B-9397-08002B2CF9AE}" pid="3" name="KSOProductBuildVer">
    <vt:lpwstr>1033-12.2.0.18607</vt:lpwstr>
  </property>
</Properties>
</file>