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80" r:id="rId3"/>
    <p:sldId id="256" r:id="rId4"/>
    <p:sldId id="262" r:id="rId5"/>
    <p:sldId id="269" r:id="rId6"/>
    <p:sldId id="260" r:id="rId7"/>
    <p:sldId id="261" r:id="rId8"/>
    <p:sldId id="257" r:id="rId9"/>
    <p:sldId id="271" r:id="rId10"/>
    <p:sldId id="279" r:id="rId11"/>
    <p:sldId id="272" r:id="rId13"/>
    <p:sldId id="273" r:id="rId14"/>
    <p:sldId id="274" r:id="rId15"/>
    <p:sldId id="275" r:id="rId16"/>
    <p:sldId id="276" r:id="rId17"/>
    <p:sldId id="277" r:id="rId18"/>
    <p:sldId id="278" r:id="rId19"/>
    <p:sldId id="281" r:id="rId20"/>
    <p:sldId id="282" r:id="rId21"/>
    <p:sldId id="283" r:id="rId22"/>
    <p:sldId id="284"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varScale="1">
        <p:scale>
          <a:sx n="93" d="100"/>
          <a:sy n="93" d="100"/>
        </p:scale>
        <p:origin x="21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9FB9B-6A77-744F-B0A6-36F58E51EC2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C05B1-BCC5-0149-8629-968D19E7B42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C05B1-BCC5-0149-8629-968D19E7B42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rive.google.com/file/d/1riJaQHRpdk-AQqe1KpdROvd8kgvoSKav/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16547"/>
            <a:ext cx="7729728" cy="1188720"/>
          </a:xfrm>
        </p:spPr>
        <p:txBody>
          <a:bodyPr/>
          <a:lstStyle/>
          <a:p>
            <a:r>
              <a:rPr lang="en-US" dirty="0"/>
              <a:t>VIDEO PRESENTATION link</a:t>
            </a:r>
            <a:endParaRPr lang="en-US" dirty="0"/>
          </a:p>
        </p:txBody>
      </p:sp>
      <p:sp>
        <p:nvSpPr>
          <p:cNvPr id="3" name="Content Placeholder 2"/>
          <p:cNvSpPr>
            <a:spLocks noGrp="1"/>
          </p:cNvSpPr>
          <p:nvPr>
            <p:ph idx="1"/>
          </p:nvPr>
        </p:nvSpPr>
        <p:spPr>
          <a:xfrm>
            <a:off x="2231390" y="1876425"/>
            <a:ext cx="7729855" cy="3863340"/>
          </a:xfrm>
        </p:spPr>
        <p:txBody>
          <a:bodyPr/>
          <a:lstStyle/>
          <a:p>
            <a:pPr marL="0" indent="0" algn="ctr">
              <a:buNone/>
            </a:pPr>
            <a:r>
              <a:rPr lang="en-US" sz="2400" dirty="0"/>
              <a:t>Link: </a:t>
            </a:r>
            <a:r>
              <a:rPr lang="en-US" sz="2400" dirty="0">
                <a:hlinkClick r:id="rId1" tooltip="" action="ppaction://hlinkfile"/>
              </a:rPr>
              <a:t>https://drive.google.com/file/d/1riJaQHRpdk-AQqe1KpdROvd8kgvoSKav/view?usp=sharing</a:t>
            </a:r>
            <a:endParaRPr lang="en-US" sz="2400" dirty="0"/>
          </a:p>
          <a:p>
            <a:pPr marL="0" indent="0" algn="ctr">
              <a:buNone/>
            </a:pPr>
            <a:endParaRPr lang="en-US" sz="2400" dirty="0"/>
          </a:p>
          <a:p>
            <a:pPr marL="0" indent="0" algn="ctr">
              <a:buNone/>
            </a:pPr>
            <a:r>
              <a:rPr lang="en-US" sz="2400" dirty="0"/>
              <a:t>Members:</a:t>
            </a:r>
            <a:endParaRPr lang="en-US" sz="2400" dirty="0"/>
          </a:p>
          <a:p>
            <a:pPr marL="0" indent="0" algn="ctr">
              <a:buNone/>
            </a:pPr>
            <a:r>
              <a:rPr lang="en-US" sz="2400" dirty="0">
                <a:sym typeface="+mn-ea"/>
              </a:rPr>
              <a:t>Saptarshi Acharya (22BCE1134)</a:t>
            </a:r>
            <a:endParaRPr lang="en-US" sz="2400" dirty="0"/>
          </a:p>
          <a:p>
            <a:pPr marL="0" indent="0" algn="ctr">
              <a:buNone/>
            </a:pPr>
            <a:r>
              <a:rPr lang="en-US" sz="2400" dirty="0">
                <a:sym typeface="+mn-ea"/>
              </a:rPr>
              <a:t>Rishabh Shital Ramdhave (22BCE1824)</a:t>
            </a:r>
            <a:endParaRPr lang="en-US" sz="2400" dirty="0"/>
          </a:p>
          <a:p>
            <a:pPr marL="0" indent="0" algn="ctr">
              <a:buNone/>
            </a:pPr>
            <a:r>
              <a:rPr lang="en-US" sz="2400" dirty="0">
                <a:sym typeface="+mn-ea"/>
              </a:rPr>
              <a:t>Abhishek Kumar Singh (22BCE1867)</a:t>
            </a:r>
            <a:endParaRPr lang="en-US" sz="2400" dirty="0"/>
          </a:p>
          <a:p>
            <a:pPr marL="0" indent="0" algn="ctr">
              <a:buNone/>
            </a:pP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Caching techniques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r>
              <a:rPr lang="en-US" dirty="0"/>
              <a:t>We will primarily be focusing on the following two types of trees for the sake of caching optimizations:</a:t>
            </a:r>
            <a:endParaRPr lang="en-US" dirty="0"/>
          </a:p>
          <a:p>
            <a:pPr lvl="1"/>
            <a:r>
              <a:rPr lang="en-US" b="1" dirty="0"/>
              <a:t>Splay Trees</a:t>
            </a:r>
            <a:endParaRPr lang="en-US" b="1" dirty="0"/>
          </a:p>
          <a:p>
            <a:pPr lvl="1"/>
            <a:r>
              <a:rPr lang="en-US" b="1" dirty="0"/>
              <a:t>Treaps (Randomized Search Trees)</a:t>
            </a:r>
            <a:endParaRPr lang="en-US" b="1" dirty="0"/>
          </a:p>
          <a:p>
            <a:endParaRPr lang="en-US" dirty="0"/>
          </a:p>
          <a:p>
            <a:r>
              <a:rPr lang="en-IN" dirty="0">
                <a:solidFill>
                  <a:srgbClr val="0E0E0E"/>
                </a:solidFill>
                <a:effectLst/>
              </a:rPr>
              <a:t>While traditional DBMS caching techniques like B-trees are optimized for disk access and work well for larger datasets, </a:t>
            </a:r>
            <a:r>
              <a:rPr lang="en-IN" b="1" dirty="0">
                <a:solidFill>
                  <a:srgbClr val="0E0E0E"/>
                </a:solidFill>
                <a:effectLst/>
              </a:rPr>
              <a:t>splay trees and treaps excel in in-memory caching</a:t>
            </a:r>
            <a:r>
              <a:rPr lang="en-IN" dirty="0">
                <a:solidFill>
                  <a:srgbClr val="0E0E0E"/>
                </a:solidFill>
                <a:effectLst/>
              </a:rPr>
              <a:t> where frequent, dynamic access patterns are present. </a:t>
            </a:r>
            <a:endParaRPr lang="en-IN" dirty="0">
              <a:solidFill>
                <a:srgbClr val="0E0E0E"/>
              </a:solidFill>
              <a:effectLst/>
            </a:endParaRPr>
          </a:p>
          <a:p>
            <a:pPr marL="0" indent="0">
              <a:buNone/>
            </a:pPr>
            <a:endParaRPr lang="en-IN" dirty="0">
              <a:solidFill>
                <a:srgbClr val="0E0E0E"/>
              </a:solidFill>
              <a:effectLst/>
            </a:endParaRPr>
          </a:p>
          <a:p>
            <a:r>
              <a:rPr lang="en-IN" dirty="0">
                <a:solidFill>
                  <a:srgbClr val="0E0E0E"/>
                </a:solidFill>
                <a:effectLst/>
              </a:rPr>
              <a:t>Their </a:t>
            </a:r>
            <a:r>
              <a:rPr lang="en-IN" b="1" dirty="0">
                <a:solidFill>
                  <a:srgbClr val="0E0E0E"/>
                </a:solidFill>
                <a:effectLst/>
              </a:rPr>
              <a:t>self-balancing properties </a:t>
            </a:r>
            <a:r>
              <a:rPr lang="en-IN" dirty="0">
                <a:solidFill>
                  <a:srgbClr val="0E0E0E"/>
                </a:solidFill>
                <a:effectLst/>
              </a:rPr>
              <a:t>and </a:t>
            </a:r>
            <a:r>
              <a:rPr lang="en-IN" b="1" dirty="0">
                <a:solidFill>
                  <a:srgbClr val="0E0E0E"/>
                </a:solidFill>
                <a:effectLst/>
              </a:rPr>
              <a:t>lower metadata requirements</a:t>
            </a:r>
            <a:r>
              <a:rPr lang="en-IN" dirty="0">
                <a:solidFill>
                  <a:srgbClr val="0E0E0E"/>
                </a:solidFill>
                <a:effectLst/>
              </a:rPr>
              <a:t> make them more efficient in scenarios requiring adaptability,  frequent updates, and low overhead.</a:t>
            </a:r>
            <a:endParaRPr lang="en-IN" dirty="0">
              <a:solidFill>
                <a:srgbClr val="0E0E0E"/>
              </a:solidFill>
              <a:effectLst/>
            </a:endParaRP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Splay trees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r>
              <a:rPr lang="en-IN" sz="1800" dirty="0">
                <a:solidFill>
                  <a:srgbClr val="0E0E0E"/>
                </a:solidFill>
                <a:effectLst/>
                <a:latin typeface="Gill Sans MT" panose="020B0502020104020203" charset="0"/>
                <a:cs typeface="Gill Sans MT" panose="020B0502020104020203" charset="0"/>
              </a:rPr>
              <a:t>A </a:t>
            </a:r>
            <a:r>
              <a:rPr lang="en-IN" sz="1800" b="1" dirty="0">
                <a:solidFill>
                  <a:srgbClr val="0E0E0E"/>
                </a:solidFill>
                <a:effectLst/>
                <a:latin typeface="Gill Sans MT" panose="020B0502020104020203" charset="0"/>
                <a:cs typeface="Gill Sans MT" panose="020B0502020104020203" charset="0"/>
              </a:rPr>
              <a:t>splay tree</a:t>
            </a:r>
            <a:r>
              <a:rPr lang="en-IN" sz="1800" dirty="0">
                <a:solidFill>
                  <a:srgbClr val="0E0E0E"/>
                </a:solidFill>
                <a:effectLst/>
                <a:latin typeface="Gill Sans MT" panose="020B0502020104020203" charset="0"/>
                <a:cs typeface="Gill Sans MT" panose="020B0502020104020203" charset="0"/>
              </a:rPr>
              <a:t> is a type of </a:t>
            </a:r>
            <a:r>
              <a:rPr lang="en-IN" sz="1800" b="1" dirty="0">
                <a:solidFill>
                  <a:srgbClr val="0E0E0E"/>
                </a:solidFill>
                <a:effectLst/>
                <a:latin typeface="Gill Sans MT" panose="020B0502020104020203" charset="0"/>
                <a:cs typeface="Gill Sans MT" panose="020B0502020104020203" charset="0"/>
              </a:rPr>
              <a:t>self-adjusting binary search tree </a:t>
            </a:r>
            <a:r>
              <a:rPr lang="en-IN" sz="1800" dirty="0">
                <a:solidFill>
                  <a:srgbClr val="0E0E0E"/>
                </a:solidFill>
                <a:effectLst/>
                <a:latin typeface="Gill Sans MT" panose="020B0502020104020203" charset="0"/>
                <a:cs typeface="Gill Sans MT" panose="020B0502020104020203" charset="0"/>
              </a:rPr>
              <a:t>that reorganizes itself to move recently accessed elements closer to the root. It achieves this reorganization through a process called “splaying,” where a node is repeatedly rotated to the root of the tree whenever it is accessed, inserted, or deleted. This means that elements accessed frequently become faster to access over time, a property known as </a:t>
            </a:r>
            <a:r>
              <a:rPr lang="en-IN" sz="1800" i="1" dirty="0">
                <a:solidFill>
                  <a:srgbClr val="0E0E0E"/>
                </a:solidFill>
                <a:effectLst/>
                <a:latin typeface="Gill Sans MT" panose="020B0502020104020203" charset="0"/>
                <a:cs typeface="Gill Sans MT" panose="020B0502020104020203" charset="0"/>
              </a:rPr>
              <a:t>temporal locality</a:t>
            </a:r>
            <a:r>
              <a:rPr lang="en-IN" sz="1800" dirty="0">
                <a:solidFill>
                  <a:srgbClr val="0E0E0E"/>
                </a:solidFill>
                <a:effectLst/>
                <a:latin typeface="Gill Sans MT" panose="020B0502020104020203" charset="0"/>
                <a:cs typeface="Gill Sans MT" panose="020B0502020104020203" charset="0"/>
              </a:rPr>
              <a:t>.</a:t>
            </a:r>
            <a:endParaRPr lang="en-IN" sz="1800" dirty="0">
              <a:solidFill>
                <a:srgbClr val="0E0E0E"/>
              </a:solidFill>
              <a:effectLst/>
              <a:latin typeface="Gill Sans MT" panose="020B0502020104020203" charset="0"/>
              <a:cs typeface="Gill Sans MT" panose="020B0502020104020203" charset="0"/>
            </a:endParaRPr>
          </a:p>
          <a:p>
            <a:pPr marL="0" indent="0">
              <a:buNone/>
            </a:pPr>
            <a:endParaRPr lang="en-IN" sz="1800" dirty="0">
              <a:solidFill>
                <a:srgbClr val="0E0E0E"/>
              </a:solidFill>
              <a:effectLst/>
              <a:latin typeface="Gill Sans MT" panose="020B0502020104020203" charset="0"/>
              <a:cs typeface="Gill Sans MT" panose="020B0502020104020203" charset="0"/>
            </a:endParaRPr>
          </a:p>
          <a:p>
            <a:r>
              <a:rPr lang="en-IN" sz="1800" b="1" dirty="0">
                <a:solidFill>
                  <a:srgbClr val="0E0E0E"/>
                </a:solidFill>
                <a:effectLst/>
                <a:latin typeface="Gill Sans MT" panose="020B0502020104020203" charset="0"/>
                <a:cs typeface="Gill Sans MT" panose="020B0502020104020203" charset="0"/>
              </a:rPr>
              <a:t>Key Features of Splay Trees</a:t>
            </a:r>
            <a:r>
              <a:rPr lang="en-IN" sz="1800" b="1" dirty="0">
                <a:solidFill>
                  <a:srgbClr val="0E0E0E"/>
                </a:solidFill>
                <a:latin typeface="Gill Sans MT" panose="020B0502020104020203" charset="0"/>
                <a:cs typeface="Gill Sans MT" panose="020B0502020104020203" charset="0"/>
              </a:rPr>
              <a:t>: </a:t>
            </a:r>
            <a:endParaRPr lang="en-IN" sz="1800" dirty="0">
              <a:solidFill>
                <a:srgbClr val="0E0E0E"/>
              </a:solidFill>
              <a:effectLst/>
              <a:latin typeface="Gill Sans MT" panose="020B0502020104020203" charset="0"/>
              <a:cs typeface="Gill Sans MT" panose="020B0502020104020203" charset="0"/>
            </a:endParaRPr>
          </a:p>
          <a:p>
            <a:pPr lvl="1">
              <a:spcBef>
                <a:spcPts val="900"/>
              </a:spcBef>
            </a:pPr>
            <a:r>
              <a:rPr lang="en-IN" sz="1800" b="1" dirty="0">
                <a:solidFill>
                  <a:srgbClr val="0E0E0E"/>
                </a:solidFill>
                <a:effectLst/>
                <a:latin typeface="Gill Sans MT" panose="020B0502020104020203" charset="0"/>
                <a:cs typeface="Gill Sans MT" panose="020B0502020104020203" charset="0"/>
              </a:rPr>
              <a:t>Self-Adjusting</a:t>
            </a:r>
            <a:r>
              <a:rPr lang="en-IN" sz="1800" dirty="0">
                <a:solidFill>
                  <a:srgbClr val="0E0E0E"/>
                </a:solidFill>
                <a:effectLst/>
                <a:latin typeface="Gill Sans MT" panose="020B0502020104020203" charset="0"/>
                <a:cs typeface="Gill Sans MT" panose="020B0502020104020203" charset="0"/>
              </a:rPr>
              <a:t>: Splay trees dynamically restructure based on access patterns, promoting frequently accessed nodes to the top, which helps reduce access time for hot items.</a:t>
            </a:r>
            <a:endParaRPr lang="en-IN" sz="1800" dirty="0">
              <a:solidFill>
                <a:srgbClr val="0E0E0E"/>
              </a:solidFill>
              <a:effectLst/>
              <a:latin typeface="Gill Sans MT" panose="020B0502020104020203" charset="0"/>
              <a:cs typeface="Gill Sans MT" panose="020B0502020104020203" charset="0"/>
            </a:endParaRPr>
          </a:p>
          <a:p>
            <a:pPr lvl="1">
              <a:spcBef>
                <a:spcPts val="900"/>
              </a:spcBef>
            </a:pPr>
            <a:endParaRPr lang="en-IN" sz="1800" dirty="0">
              <a:solidFill>
                <a:srgbClr val="0E0E0E"/>
              </a:solidFill>
              <a:effectLst/>
              <a:latin typeface="Gill Sans MT" panose="020B0502020104020203" charset="0"/>
              <a:cs typeface="Gill Sans MT" panose="020B0502020104020203" charset="0"/>
            </a:endParaRPr>
          </a:p>
          <a:p>
            <a:pPr lvl="1">
              <a:spcBef>
                <a:spcPts val="900"/>
              </a:spcBef>
            </a:pPr>
            <a:r>
              <a:rPr lang="en-IN" sz="1800" b="1" dirty="0">
                <a:solidFill>
                  <a:srgbClr val="0E0E0E"/>
                </a:solidFill>
                <a:effectLst/>
                <a:latin typeface="Gill Sans MT" panose="020B0502020104020203" charset="0"/>
                <a:cs typeface="Gill Sans MT" panose="020B0502020104020203" charset="0"/>
              </a:rPr>
              <a:t>No Balance Factor</a:t>
            </a:r>
            <a:r>
              <a:rPr lang="en-IN" sz="1800" dirty="0">
                <a:solidFill>
                  <a:srgbClr val="0E0E0E"/>
                </a:solidFill>
                <a:effectLst/>
                <a:latin typeface="Gill Sans MT" panose="020B0502020104020203" charset="0"/>
                <a:cs typeface="Gill Sans MT" panose="020B0502020104020203" charset="0"/>
              </a:rPr>
              <a:t>: Unlike AVL or Red-Black trees, splay trees </a:t>
            </a:r>
            <a:r>
              <a:rPr lang="en-IN" sz="1800" b="1" dirty="0">
                <a:solidFill>
                  <a:srgbClr val="0E0E0E"/>
                </a:solidFill>
                <a:effectLst/>
                <a:latin typeface="Gill Sans MT" panose="020B0502020104020203" charset="0"/>
                <a:cs typeface="Gill Sans MT" panose="020B0502020104020203" charset="0"/>
              </a:rPr>
              <a:t>do not require additional data for balancing</a:t>
            </a:r>
            <a:r>
              <a:rPr lang="en-IN" sz="1800" dirty="0">
                <a:solidFill>
                  <a:srgbClr val="0E0E0E"/>
                </a:solidFill>
                <a:effectLst/>
                <a:latin typeface="Gill Sans MT" panose="020B0502020104020203" charset="0"/>
                <a:cs typeface="Gill Sans MT" panose="020B0502020104020203" charset="0"/>
              </a:rPr>
              <a:t>. The self-adjusting nature of splay trees provides amortized </a:t>
            </a:r>
            <a:r>
              <a:rPr lang="en-IN" sz="1800" dirty="0">
                <a:solidFill>
                  <a:srgbClr val="000000"/>
                </a:solidFill>
                <a:effectLst/>
                <a:latin typeface="Gill Sans MT" panose="020B0502020104020203" charset="0"/>
                <a:cs typeface="Gill Sans MT" panose="020B0502020104020203" charset="0"/>
              </a:rPr>
              <a:t>O(log n)</a:t>
            </a:r>
            <a:r>
              <a:rPr lang="en-IN" sz="1800" dirty="0">
                <a:solidFill>
                  <a:srgbClr val="0E0E0E"/>
                </a:solidFill>
                <a:effectLst/>
                <a:latin typeface="Gill Sans MT" panose="020B0502020104020203" charset="0"/>
                <a:cs typeface="Gill Sans MT" panose="020B0502020104020203" charset="0"/>
              </a:rPr>
              <a:t> performance over a sequence of operations.</a:t>
            </a:r>
            <a:endParaRPr lang="en-IN" sz="1800" dirty="0">
              <a:solidFill>
                <a:srgbClr val="0E0E0E"/>
              </a:solidFill>
              <a:effectLst/>
              <a:latin typeface="Gill Sans MT" panose="020B0502020104020203" charset="0"/>
              <a:cs typeface="Gill Sans MT" panose="020B0502020104020203" charset="0"/>
            </a:endParaRPr>
          </a:p>
          <a:p>
            <a:pPr lvl="1">
              <a:spcBef>
                <a:spcPts val="900"/>
              </a:spcBef>
            </a:pPr>
            <a:endParaRPr lang="en-IN" sz="1800" dirty="0">
              <a:solidFill>
                <a:srgbClr val="0E0E0E"/>
              </a:solidFill>
              <a:effectLst/>
              <a:latin typeface="Gill Sans MT" panose="020B0502020104020203" charset="0"/>
              <a:cs typeface="Gill Sans MT" panose="020B0502020104020203" charset="0"/>
            </a:endParaRPr>
          </a:p>
          <a:p>
            <a:pPr lvl="1">
              <a:spcBef>
                <a:spcPts val="900"/>
              </a:spcBef>
            </a:pPr>
            <a:r>
              <a:rPr lang="en-IN" sz="1800" b="1" dirty="0">
                <a:solidFill>
                  <a:srgbClr val="0E0E0E"/>
                </a:solidFill>
                <a:effectLst/>
                <a:latin typeface="Gill Sans MT" panose="020B0502020104020203" charset="0"/>
                <a:cs typeface="Gill Sans MT" panose="020B0502020104020203" charset="0"/>
              </a:rPr>
              <a:t>Amortized Efficiency</a:t>
            </a:r>
            <a:r>
              <a:rPr lang="en-IN" sz="1800" dirty="0">
                <a:solidFill>
                  <a:srgbClr val="0E0E0E"/>
                </a:solidFill>
                <a:effectLst/>
                <a:latin typeface="Gill Sans MT" panose="020B0502020104020203" charset="0"/>
                <a:cs typeface="Gill Sans MT" panose="020B0502020104020203" charset="0"/>
              </a:rPr>
              <a:t>: Splay trees guarantee </a:t>
            </a:r>
            <a:r>
              <a:rPr lang="en-IN" sz="1800" dirty="0">
                <a:solidFill>
                  <a:srgbClr val="000000"/>
                </a:solidFill>
                <a:effectLst/>
                <a:latin typeface="Gill Sans MT" panose="020B0502020104020203" charset="0"/>
                <a:cs typeface="Gill Sans MT" panose="020B0502020104020203" charset="0"/>
              </a:rPr>
              <a:t>O(log n)</a:t>
            </a:r>
            <a:r>
              <a:rPr lang="en-IN" sz="1800" dirty="0">
                <a:solidFill>
                  <a:srgbClr val="0E0E0E"/>
                </a:solidFill>
                <a:effectLst/>
                <a:latin typeface="Gill Sans MT" panose="020B0502020104020203" charset="0"/>
                <a:cs typeface="Gill Sans MT" panose="020B0502020104020203" charset="0"/>
              </a:rPr>
              <a:t> amortized time for basic operations (search, insert, delete), though individual operations can take up to </a:t>
            </a:r>
            <a:r>
              <a:rPr lang="en-IN" sz="1800" dirty="0">
                <a:solidFill>
                  <a:srgbClr val="000000"/>
                </a:solidFill>
                <a:effectLst/>
                <a:latin typeface="Gill Sans MT" panose="020B0502020104020203" charset="0"/>
                <a:cs typeface="Gill Sans MT" panose="020B0502020104020203" charset="0"/>
              </a:rPr>
              <a:t>O(n)</a:t>
            </a:r>
            <a:r>
              <a:rPr lang="en-IN" sz="1800" dirty="0">
                <a:solidFill>
                  <a:srgbClr val="0E0E0E"/>
                </a:solidFill>
                <a:effectLst/>
                <a:latin typeface="Gill Sans MT" panose="020B0502020104020203" charset="0"/>
                <a:cs typeface="Gill Sans MT" panose="020B0502020104020203" charset="0"/>
              </a:rPr>
              <a:t> in the worst case. However, the amortized efficiency makes them ideal for applications where access patterns are skewed toward certain items.</a:t>
            </a:r>
            <a:endParaRPr lang="en-IN" sz="1800" dirty="0">
              <a:solidFill>
                <a:srgbClr val="0E0E0E"/>
              </a:solidFill>
              <a:effectLst/>
              <a:latin typeface="Gill Sans MT" panose="020B0502020104020203" charset="0"/>
              <a:cs typeface="Gill Sans MT" panose="020B0502020104020203" charset="0"/>
            </a:endParaRPr>
          </a:p>
          <a:p>
            <a:endParaRPr lang="en-US" sz="1800" dirty="0">
              <a:latin typeface="Gill Sans MT" panose="020B0502020104020203" charset="0"/>
              <a:cs typeface="Gill Sans MT" panose="020B0502020104020203" charset="0"/>
            </a:endParaRPr>
          </a:p>
          <a:p>
            <a:endParaRPr lang="en-US" sz="1800" dirty="0">
              <a:latin typeface="Gill Sans MT" panose="020B0502020104020203" charset="0"/>
              <a:cs typeface="Gill Sans MT" panose="020B0502020104020203" charset="0"/>
            </a:endParaRPr>
          </a:p>
          <a:p>
            <a:endParaRPr lang="en-US" sz="1800" dirty="0">
              <a:latin typeface="Gill Sans MT" panose="020B0502020104020203" charset="0"/>
              <a:cs typeface="Gill Sans MT" panose="020B0502020104020203" charset="0"/>
            </a:endParaRPr>
          </a:p>
          <a:p>
            <a:endParaRPr lang="en-US" sz="1800" dirty="0">
              <a:latin typeface="Gill Sans MT" panose="020B0502020104020203" charset="0"/>
              <a:cs typeface="Gill Sans MT" panose="020B0502020104020203" charset="0"/>
            </a:endParaRPr>
          </a:p>
          <a:p>
            <a:endParaRPr lang="en-US" sz="1800" dirty="0">
              <a:latin typeface="Gill Sans MT" panose="020B0502020104020203" charset="0"/>
              <a:cs typeface="Gill Sans MT" panose="020B05020201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implementation</a:t>
            </a:r>
            <a:endParaRPr lang="en-US" dirty="0"/>
          </a:p>
        </p:txBody>
      </p:sp>
      <p:sp>
        <p:nvSpPr>
          <p:cNvPr id="3" name="Content Placeholder 2"/>
          <p:cNvSpPr>
            <a:spLocks noGrp="1"/>
          </p:cNvSpPr>
          <p:nvPr>
            <p:ph idx="1"/>
          </p:nvPr>
        </p:nvSpPr>
        <p:spPr>
          <a:xfrm>
            <a:off x="-1308098" y="3428999"/>
            <a:ext cx="15821226" cy="5889179"/>
          </a:xfrm>
        </p:spPr>
        <p:txBody>
          <a:bodyPr>
            <a:noAutofit/>
          </a:bodyPr>
          <a:lstStyle/>
          <a:p>
            <a:endParaRPr lang="en-US" dirty="0"/>
          </a:p>
          <a:p>
            <a:endParaRPr lang="en-US" dirty="0"/>
          </a:p>
          <a:p>
            <a:endParaRPr lang="en-US" dirty="0"/>
          </a:p>
          <a:p>
            <a:endParaRPr lang="en-US" dirty="0"/>
          </a:p>
          <a:p>
            <a:endParaRPr lang="en-US" dirty="0"/>
          </a:p>
        </p:txBody>
      </p:sp>
      <p:pic>
        <p:nvPicPr>
          <p:cNvPr id="1026" name="Picture 2" descr="Splay Tree in Data Structure - Simpleriz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300" y="1701800"/>
            <a:ext cx="5035452" cy="23714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81205" y="1701800"/>
            <a:ext cx="609946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E0E0E"/>
                </a:solidFill>
                <a:effectLst/>
              </a:rPr>
              <a:t>In </a:t>
            </a:r>
            <a:r>
              <a:rPr lang="en-IN" b="1" dirty="0">
                <a:solidFill>
                  <a:srgbClr val="0E0E0E"/>
                </a:solidFill>
                <a:effectLst/>
              </a:rPr>
              <a:t>splay trees</a:t>
            </a:r>
            <a:r>
              <a:rPr lang="en-IN" dirty="0">
                <a:solidFill>
                  <a:srgbClr val="0E0E0E"/>
                </a:solidFill>
                <a:effectLst/>
              </a:rPr>
              <a:t>, operations like insertion, deletion, and search are followed by a restructuring process called </a:t>
            </a:r>
            <a:r>
              <a:rPr lang="en-IN" i="1" dirty="0">
                <a:solidFill>
                  <a:srgbClr val="0E0E0E"/>
                </a:solidFill>
                <a:effectLst/>
              </a:rPr>
              <a:t>splaying</a:t>
            </a:r>
            <a:r>
              <a:rPr lang="en-IN" dirty="0">
                <a:solidFill>
                  <a:srgbClr val="0E0E0E"/>
                </a:solidFill>
                <a:effectLst/>
              </a:rPr>
              <a:t>, which brings the accessed or modified node to the root of the tree. </a:t>
            </a:r>
            <a:endParaRPr lang="en-IN" dirty="0">
              <a:solidFill>
                <a:srgbClr val="0E0E0E"/>
              </a:solidFill>
              <a:effectLst/>
            </a:endParaRPr>
          </a:p>
          <a:p>
            <a:pPr marL="285750" indent="-285750">
              <a:buFont typeface="Arial" panose="020B0604020202020204" pitchFamily="34" charset="0"/>
              <a:buChar char="•"/>
            </a:pPr>
            <a:r>
              <a:rPr lang="en-IN" dirty="0">
                <a:solidFill>
                  <a:srgbClr val="0E0E0E"/>
                </a:solidFill>
                <a:effectLst/>
              </a:rPr>
              <a:t>This self-adjusting property ensures that frequently accessed nodes remain close to the top, optimizing the tree based on access patterns.</a:t>
            </a:r>
            <a:endParaRPr lang="en-IN" dirty="0">
              <a:solidFill>
                <a:srgbClr val="0E0E0E"/>
              </a:solidFill>
              <a:effectLst/>
            </a:endParaRPr>
          </a:p>
          <a:p>
            <a:pPr marL="285750" indent="-285750">
              <a:buFont typeface="Arial" panose="020B0604020202020204" pitchFamily="34" charset="0"/>
              <a:buChar char="•"/>
            </a:pPr>
            <a:r>
              <a:rPr lang="en-IN" dirty="0">
                <a:solidFill>
                  <a:srgbClr val="0E0E0E"/>
                </a:solidFill>
                <a:effectLst/>
              </a:rPr>
              <a:t>All the operations are followed by zig-zag rotations which maintain this property of splay trees.</a:t>
            </a:r>
            <a:endParaRPr lang="en-IN" dirty="0">
              <a:solidFill>
                <a:srgbClr val="0E0E0E"/>
              </a:solidFill>
              <a:effectLst/>
            </a:endParaRPr>
          </a:p>
        </p:txBody>
      </p:sp>
      <p:pic>
        <p:nvPicPr>
          <p:cNvPr id="1028" name="Picture 4" descr="Data Structures Tutorials - Splay Tree with a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4" y="4302892"/>
            <a:ext cx="8721434" cy="25551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WHY Splay trees?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pPr>
              <a:spcBef>
                <a:spcPts val="900"/>
              </a:spcBef>
            </a:pPr>
            <a:r>
              <a:rPr lang="en-IN" b="1" dirty="0">
                <a:solidFill>
                  <a:srgbClr val="0E0E0E"/>
                </a:solidFill>
                <a:effectLst/>
                <a:latin typeface="Gill Sans MT" panose="020B0502020104020203" charset="0"/>
                <a:cs typeface="Gill Sans MT" panose="020B0502020104020203" charset="0"/>
              </a:rPr>
              <a:t>Better Suitability for Caching Layers</a:t>
            </a:r>
            <a:r>
              <a:rPr lang="en-IN" dirty="0">
                <a:solidFill>
                  <a:srgbClr val="0E0E0E"/>
                </a:solidFill>
                <a:effectLst/>
                <a:latin typeface="Gill Sans MT" panose="020B0502020104020203" charset="0"/>
                <a:cs typeface="Gill Sans MT" panose="020B0502020104020203" charset="0"/>
              </a:rPr>
              <a:t>: Conventional trees like B-trees or AVL trees are highly structured and balanced, designed for consistent performance across all data points. In caching scenarios, where certain data points are accessed more frequently, the self-adjusting behavior of splay trees </a:t>
            </a:r>
            <a:r>
              <a:rPr lang="en-IN" u="sng" dirty="0">
                <a:solidFill>
                  <a:srgbClr val="0E0E0E"/>
                </a:solidFill>
                <a:effectLst/>
                <a:latin typeface="Gill Sans MT" panose="020B0502020104020203" charset="0"/>
                <a:cs typeface="Gill Sans MT" panose="020B0502020104020203" charset="0"/>
              </a:rPr>
              <a:t>reduces access times for hot data without the need for an explicit MRU structure</a:t>
            </a:r>
            <a:r>
              <a:rPr lang="en-IN" dirty="0">
                <a:solidFill>
                  <a:srgbClr val="0E0E0E"/>
                </a:solidFill>
                <a:effectLst/>
                <a:latin typeface="Gill Sans MT" panose="020B0502020104020203" charset="0"/>
                <a:cs typeface="Gill Sans MT" panose="020B0502020104020203" charset="0"/>
              </a:rPr>
              <a:t>.</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Adaptability to Dynamic Workloads</a:t>
            </a:r>
            <a:r>
              <a:rPr lang="en-IN" dirty="0">
                <a:solidFill>
                  <a:srgbClr val="0E0E0E"/>
                </a:solidFill>
                <a:effectLst/>
                <a:latin typeface="Gill Sans MT" panose="020B0502020104020203" charset="0"/>
                <a:cs typeface="Gill Sans MT" panose="020B0502020104020203" charset="0"/>
              </a:rPr>
              <a:t>: DBMS workloads can vary widely over time, and splay trees are </a:t>
            </a:r>
            <a:r>
              <a:rPr lang="en-IN" u="sng" dirty="0">
                <a:solidFill>
                  <a:srgbClr val="0E0E0E"/>
                </a:solidFill>
                <a:effectLst/>
                <a:latin typeface="Gill Sans MT" panose="020B0502020104020203" charset="0"/>
                <a:cs typeface="Gill Sans MT" panose="020B0502020104020203" charset="0"/>
              </a:rPr>
              <a:t>adaptable to changing access patterns</a:t>
            </a:r>
            <a:r>
              <a:rPr lang="en-IN" dirty="0">
                <a:solidFill>
                  <a:srgbClr val="0E0E0E"/>
                </a:solidFill>
                <a:effectLst/>
                <a:latin typeface="Gill Sans MT" panose="020B0502020104020203" charset="0"/>
                <a:cs typeface="Gill Sans MT" panose="020B0502020104020203" charset="0"/>
              </a:rPr>
              <a:t>. For example, if a particular data entry becomes the focus of repeated queries, a splay tree will automatically bring it closer to the root, minimizing access times as long as it remains relevant.</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Reduced Overhead in Memory-Constrained Scenarios</a:t>
            </a:r>
            <a:r>
              <a:rPr lang="en-IN" dirty="0">
                <a:solidFill>
                  <a:srgbClr val="0E0E0E"/>
                </a:solidFill>
                <a:effectLst/>
                <a:latin typeface="Gill Sans MT" panose="020B0502020104020203" charset="0"/>
                <a:cs typeface="Gill Sans MT" panose="020B0502020104020203" charset="0"/>
              </a:rPr>
              <a:t>: Splay trees are efficient in terms of space, with </a:t>
            </a:r>
            <a:r>
              <a:rPr lang="en-IN" u="sng" dirty="0">
                <a:solidFill>
                  <a:srgbClr val="0E0E0E"/>
                </a:solidFill>
                <a:effectLst/>
                <a:latin typeface="Gill Sans MT" panose="020B0502020104020203" charset="0"/>
                <a:cs typeface="Gill Sans MT" panose="020B0502020104020203" charset="0"/>
              </a:rPr>
              <a:t>no need for balance-tracking pointers or color markers</a:t>
            </a:r>
            <a:r>
              <a:rPr lang="en-IN" dirty="0">
                <a:solidFill>
                  <a:srgbClr val="0E0E0E"/>
                </a:solidFill>
                <a:effectLst/>
                <a:latin typeface="Gill Sans MT" panose="020B0502020104020203" charset="0"/>
                <a:cs typeface="Gill Sans MT" panose="020B0502020104020203" charset="0"/>
              </a:rPr>
              <a:t>. In-memory databases or caching layers within DBMSs that require quick, space-efficient access can benefit from this simplicity.</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Amortized Performance in High-Churn Environments</a:t>
            </a:r>
            <a:r>
              <a:rPr lang="en-IN" dirty="0">
                <a:solidFill>
                  <a:srgbClr val="0E0E0E"/>
                </a:solidFill>
                <a:effectLst/>
                <a:latin typeface="Gill Sans MT" panose="020B0502020104020203" charset="0"/>
                <a:cs typeface="Gill Sans MT" panose="020B0502020104020203" charset="0"/>
              </a:rPr>
              <a:t>: In applications with high turnover of accessed elements, such as user activity logs or session data, splay trees handle frequent insertions and deletions efficiently on average. Their </a:t>
            </a:r>
            <a:r>
              <a:rPr lang="en-IN" u="sng" dirty="0">
                <a:solidFill>
                  <a:srgbClr val="0E0E0E"/>
                </a:solidFill>
                <a:effectLst/>
                <a:latin typeface="Gill Sans MT" panose="020B0502020104020203" charset="0"/>
                <a:cs typeface="Gill Sans MT" panose="020B0502020104020203" charset="0"/>
              </a:rPr>
              <a:t>amortized </a:t>
            </a:r>
            <a:r>
              <a:rPr lang="en-IN" u="sng" dirty="0">
                <a:solidFill>
                  <a:srgbClr val="000000"/>
                </a:solidFill>
                <a:effectLst/>
                <a:latin typeface="Gill Sans MT" panose="020B0502020104020203" charset="0"/>
                <a:cs typeface="Gill Sans MT" panose="020B0502020104020203" charset="0"/>
              </a:rPr>
              <a:t>O(log n)</a:t>
            </a:r>
            <a:r>
              <a:rPr lang="en-IN" u="sng" dirty="0">
                <a:solidFill>
                  <a:srgbClr val="0E0E0E"/>
                </a:solidFill>
                <a:effectLst/>
                <a:latin typeface="Gill Sans MT" panose="020B0502020104020203" charset="0"/>
                <a:cs typeface="Gill Sans MT" panose="020B0502020104020203" charset="0"/>
              </a:rPr>
              <a:t> performance is advantageous </a:t>
            </a:r>
            <a:r>
              <a:rPr lang="en-IN" dirty="0">
                <a:solidFill>
                  <a:srgbClr val="0E0E0E"/>
                </a:solidFill>
                <a:effectLst/>
                <a:latin typeface="Gill Sans MT" panose="020B0502020104020203" charset="0"/>
                <a:cs typeface="Gill Sans MT" panose="020B0502020104020203" charset="0"/>
              </a:rPr>
              <a:t>when large numbers of elements are regularly updated or removed.</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Simpler Implementation for MRU Behavior</a:t>
            </a:r>
            <a:r>
              <a:rPr lang="en-IN" dirty="0">
                <a:solidFill>
                  <a:srgbClr val="0E0E0E"/>
                </a:solidFill>
                <a:effectLst/>
                <a:latin typeface="Gill Sans MT" panose="020B0502020104020203" charset="0"/>
                <a:cs typeface="Gill Sans MT" panose="020B0502020104020203" charset="0"/>
              </a:rPr>
              <a:t>: Splay trees inherently bring the most recently accessed nodes to the root, </a:t>
            </a:r>
            <a:r>
              <a:rPr lang="en-IN" u="sng" dirty="0">
                <a:solidFill>
                  <a:srgbClr val="0E0E0E"/>
                </a:solidFill>
                <a:effectLst/>
                <a:latin typeface="Gill Sans MT" panose="020B0502020104020203" charset="0"/>
                <a:cs typeface="Gill Sans MT" panose="020B0502020104020203" charset="0"/>
              </a:rPr>
              <a:t>reducing the need for additional structures to track recent data</a:t>
            </a:r>
            <a:r>
              <a:rPr lang="en-IN" dirty="0">
                <a:solidFill>
                  <a:srgbClr val="0E0E0E"/>
                </a:solidFill>
                <a:effectLst/>
                <a:latin typeface="Gill Sans MT" panose="020B0502020104020203" charset="0"/>
                <a:cs typeface="Gill Sans MT" panose="020B0502020104020203" charset="0"/>
              </a:rPr>
              <a:t>. In comparison, LRU caches implemented with AVL trees require auxiliary data structures or costly rebalancing.</a:t>
            </a:r>
            <a:endParaRPr lang="en-IN" dirty="0">
              <a:solidFill>
                <a:srgbClr val="0E0E0E"/>
              </a:solidFill>
              <a:effectLst/>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Treaps: randomized search trees</a:t>
            </a:r>
            <a:endParaRPr lang="en-US" dirty="0"/>
          </a:p>
        </p:txBody>
      </p:sp>
      <p:sp>
        <p:nvSpPr>
          <p:cNvPr id="3" name="Content Placeholder 2"/>
          <p:cNvSpPr>
            <a:spLocks noGrp="1"/>
          </p:cNvSpPr>
          <p:nvPr>
            <p:ph idx="1"/>
          </p:nvPr>
        </p:nvSpPr>
        <p:spPr>
          <a:xfrm>
            <a:off x="198120" y="1439672"/>
            <a:ext cx="11795760" cy="5011420"/>
          </a:xfrm>
        </p:spPr>
        <p:txBody>
          <a:bodyPr>
            <a:noAutofit/>
          </a:bodyPr>
          <a:lstStyle/>
          <a:p>
            <a:r>
              <a:rPr lang="en-IN" dirty="0">
                <a:solidFill>
                  <a:srgbClr val="0E0E0E"/>
                </a:solidFill>
                <a:effectLst/>
              </a:rPr>
              <a:t>A </a:t>
            </a:r>
            <a:r>
              <a:rPr lang="en-IN" b="1" dirty="0">
                <a:solidFill>
                  <a:srgbClr val="0E0E0E"/>
                </a:solidFill>
                <a:effectLst/>
              </a:rPr>
              <a:t>treap</a:t>
            </a:r>
            <a:r>
              <a:rPr lang="en-IN" dirty="0">
                <a:solidFill>
                  <a:srgbClr val="0E0E0E"/>
                </a:solidFill>
                <a:effectLst/>
              </a:rPr>
              <a:t> is a type of </a:t>
            </a:r>
            <a:r>
              <a:rPr lang="en-IN" b="1" dirty="0">
                <a:solidFill>
                  <a:srgbClr val="0E0E0E"/>
                </a:solidFill>
                <a:effectLst/>
              </a:rPr>
              <a:t>randomized binary search tree</a:t>
            </a:r>
            <a:r>
              <a:rPr lang="en-IN" dirty="0">
                <a:solidFill>
                  <a:srgbClr val="0E0E0E"/>
                </a:solidFill>
                <a:effectLst/>
              </a:rPr>
              <a:t> (BST) that combines properties of a binary search tree and a heap. It is also known as a </a:t>
            </a:r>
            <a:r>
              <a:rPr lang="en-IN" b="1" dirty="0">
                <a:solidFill>
                  <a:srgbClr val="0E0E0E"/>
                </a:solidFill>
                <a:effectLst/>
              </a:rPr>
              <a:t>randomized search tree</a:t>
            </a:r>
            <a:r>
              <a:rPr lang="en-IN" dirty="0">
                <a:solidFill>
                  <a:srgbClr val="0E0E0E"/>
                </a:solidFill>
                <a:effectLst/>
              </a:rPr>
              <a:t> (RST). Treaps are designed to maintain a balanced tree structure probabilistically, using a random priority assigned to each node in addition to the key values that maintain the binary search tree property.</a:t>
            </a:r>
            <a:endParaRPr lang="en-IN" dirty="0">
              <a:solidFill>
                <a:srgbClr val="0E0E0E"/>
              </a:solidFill>
              <a:effectLst/>
            </a:endParaRPr>
          </a:p>
          <a:p>
            <a:r>
              <a:rPr lang="en-IN" sz="2000" b="1" dirty="0">
                <a:solidFill>
                  <a:srgbClr val="0E0E0E"/>
                </a:solidFill>
                <a:effectLst/>
              </a:rPr>
              <a:t>Key Features:</a:t>
            </a:r>
            <a:endParaRPr lang="en-IN" sz="2000" dirty="0">
              <a:solidFill>
                <a:srgbClr val="0E0E0E"/>
              </a:solidFill>
              <a:effectLst/>
            </a:endParaRPr>
          </a:p>
          <a:p>
            <a:pPr marL="228600" lvl="1" indent="0">
              <a:spcBef>
                <a:spcPts val="900"/>
              </a:spcBef>
              <a:buNone/>
            </a:pPr>
            <a:r>
              <a:rPr lang="en-IN" sz="1800" dirty="0">
                <a:solidFill>
                  <a:srgbClr val="0E0E0E"/>
                </a:solidFill>
                <a:effectLst/>
              </a:rPr>
              <a:t>• </a:t>
            </a:r>
            <a:r>
              <a:rPr lang="en-IN" sz="1800" b="1" dirty="0">
                <a:solidFill>
                  <a:srgbClr val="0E0E0E"/>
                </a:solidFill>
                <a:effectLst/>
              </a:rPr>
              <a:t>Combination of BST and Heap</a:t>
            </a:r>
            <a:r>
              <a:rPr lang="en-IN" sz="1800" dirty="0">
                <a:solidFill>
                  <a:srgbClr val="0E0E0E"/>
                </a:solidFill>
                <a:effectLst/>
              </a:rPr>
              <a:t>: </a:t>
            </a:r>
            <a:endParaRPr lang="en-IN" sz="1800" dirty="0">
              <a:solidFill>
                <a:srgbClr val="0E0E0E"/>
              </a:solidFill>
              <a:effectLst/>
            </a:endParaRPr>
          </a:p>
          <a:p>
            <a:pPr marL="228600" lvl="1" indent="0">
              <a:spcBef>
                <a:spcPts val="900"/>
              </a:spcBef>
              <a:buNone/>
            </a:pPr>
            <a:r>
              <a:rPr lang="en-IN" sz="1800" dirty="0">
                <a:solidFill>
                  <a:srgbClr val="0E0E0E"/>
                </a:solidFill>
                <a:effectLst/>
              </a:rPr>
              <a:t>	It combines the key ordering of a binary search tree and the heap property based on random priorities.</a:t>
            </a:r>
            <a:endParaRPr lang="en-IN" sz="1800" dirty="0">
              <a:solidFill>
                <a:srgbClr val="0E0E0E"/>
              </a:solidFill>
              <a:effectLst/>
            </a:endParaRPr>
          </a:p>
          <a:p>
            <a:pPr marL="228600" lvl="1" indent="0">
              <a:spcBef>
                <a:spcPts val="900"/>
              </a:spcBef>
              <a:buNone/>
            </a:pPr>
            <a:r>
              <a:rPr lang="en-IN" sz="1800" dirty="0">
                <a:solidFill>
                  <a:srgbClr val="0E0E0E"/>
                </a:solidFill>
                <a:effectLst/>
              </a:rPr>
              <a:t>• </a:t>
            </a:r>
            <a:r>
              <a:rPr lang="en-IN" sz="1800" b="1" dirty="0">
                <a:solidFill>
                  <a:srgbClr val="0E0E0E"/>
                </a:solidFill>
                <a:effectLst/>
              </a:rPr>
              <a:t>Randomized Balance</a:t>
            </a:r>
            <a:r>
              <a:rPr lang="en-IN" sz="1800" dirty="0">
                <a:solidFill>
                  <a:srgbClr val="0E0E0E"/>
                </a:solidFill>
                <a:effectLst/>
              </a:rPr>
              <a:t>:</a:t>
            </a:r>
            <a:endParaRPr lang="en-IN" sz="1800" dirty="0">
              <a:solidFill>
                <a:srgbClr val="0E0E0E"/>
              </a:solidFill>
              <a:effectLst/>
            </a:endParaRPr>
          </a:p>
          <a:p>
            <a:pPr marL="228600" lvl="1" indent="0">
              <a:spcBef>
                <a:spcPts val="900"/>
              </a:spcBef>
              <a:buNone/>
            </a:pPr>
            <a:r>
              <a:rPr lang="en-IN" sz="1800" dirty="0">
                <a:solidFill>
                  <a:srgbClr val="0E0E0E"/>
                </a:solidFill>
              </a:rPr>
              <a:t>	</a:t>
            </a:r>
            <a:r>
              <a:rPr lang="en-IN" sz="1800" dirty="0">
                <a:solidFill>
                  <a:srgbClr val="0E0E0E"/>
                </a:solidFill>
                <a:effectLst/>
              </a:rPr>
              <a:t>It ensures the tree remains balanced on average by relying on random priorities rather than rigid balancing rules.</a:t>
            </a:r>
            <a:endParaRPr lang="en-IN" sz="1800" dirty="0">
              <a:solidFill>
                <a:srgbClr val="0E0E0E"/>
              </a:solidFill>
              <a:effectLst/>
            </a:endParaRPr>
          </a:p>
          <a:p>
            <a:pPr marL="228600" lvl="1" indent="0">
              <a:spcBef>
                <a:spcPts val="900"/>
              </a:spcBef>
              <a:buNone/>
            </a:pPr>
            <a:r>
              <a:rPr lang="en-IN" sz="1800" dirty="0">
                <a:solidFill>
                  <a:srgbClr val="0E0E0E"/>
                </a:solidFill>
                <a:effectLst/>
              </a:rPr>
              <a:t>• </a:t>
            </a:r>
            <a:r>
              <a:rPr lang="en-IN" sz="1800" b="1" dirty="0">
                <a:solidFill>
                  <a:srgbClr val="0E0E0E"/>
                </a:solidFill>
                <a:effectLst/>
              </a:rPr>
              <a:t>Efficient Search, Insert, and Delete</a:t>
            </a:r>
            <a:r>
              <a:rPr lang="en-IN" sz="1800" dirty="0">
                <a:solidFill>
                  <a:srgbClr val="0E0E0E"/>
                </a:solidFill>
                <a:effectLst/>
              </a:rPr>
              <a:t>: </a:t>
            </a:r>
            <a:endParaRPr lang="en-IN" sz="1800" dirty="0">
              <a:solidFill>
                <a:srgbClr val="0E0E0E"/>
              </a:solidFill>
              <a:effectLst/>
            </a:endParaRPr>
          </a:p>
          <a:p>
            <a:pPr marL="228600" lvl="1" indent="0">
              <a:spcBef>
                <a:spcPts val="900"/>
              </a:spcBef>
              <a:buNone/>
            </a:pPr>
            <a:r>
              <a:rPr lang="en-IN" sz="1800" dirty="0">
                <a:solidFill>
                  <a:srgbClr val="0E0E0E"/>
                </a:solidFill>
              </a:rPr>
              <a:t>	</a:t>
            </a:r>
            <a:r>
              <a:rPr lang="en-IN" sz="1800" dirty="0">
                <a:solidFill>
                  <a:srgbClr val="0E0E0E"/>
                </a:solidFill>
                <a:effectLst/>
              </a:rPr>
              <a:t>These operations are efficient with </a:t>
            </a:r>
            <a:r>
              <a:rPr lang="en-IN" sz="1800" dirty="0">
                <a:solidFill>
                  <a:srgbClr val="000000"/>
                </a:solidFill>
                <a:effectLst/>
              </a:rPr>
              <a:t> O(log n) </a:t>
            </a:r>
            <a:r>
              <a:rPr lang="en-IN" sz="1800" dirty="0">
                <a:solidFill>
                  <a:srgbClr val="0E0E0E"/>
                </a:solidFill>
                <a:effectLst/>
              </a:rPr>
              <a:t> expected time complexity.</a:t>
            </a:r>
            <a:endParaRPr lang="en-IN" sz="1800" dirty="0">
              <a:solidFill>
                <a:srgbClr val="0E0E0E"/>
              </a:solidFill>
              <a:effectLst/>
            </a:endParaRPr>
          </a:p>
          <a:p>
            <a:pPr marL="228600" lvl="1" indent="0">
              <a:spcBef>
                <a:spcPts val="900"/>
              </a:spcBef>
              <a:buNone/>
            </a:pPr>
            <a:r>
              <a:rPr lang="en-IN" sz="1800" dirty="0">
                <a:solidFill>
                  <a:srgbClr val="0E0E0E"/>
                </a:solidFill>
                <a:effectLst/>
              </a:rPr>
              <a:t>• </a:t>
            </a:r>
            <a:r>
              <a:rPr lang="en-IN" sz="1800" b="1" dirty="0">
                <a:solidFill>
                  <a:srgbClr val="0E0E0E"/>
                </a:solidFill>
                <a:effectLst/>
              </a:rPr>
              <a:t>Space Efficiency</a:t>
            </a:r>
            <a:r>
              <a:rPr lang="en-IN" sz="1800" dirty="0">
                <a:solidFill>
                  <a:srgbClr val="0E0E0E"/>
                </a:solidFill>
                <a:effectLst/>
              </a:rPr>
              <a:t>:  </a:t>
            </a:r>
            <a:endParaRPr lang="en-IN" sz="1800" dirty="0">
              <a:solidFill>
                <a:srgbClr val="0E0E0E"/>
              </a:solidFill>
              <a:effectLst/>
            </a:endParaRPr>
          </a:p>
          <a:p>
            <a:pPr marL="228600" lvl="1" indent="0">
              <a:spcBef>
                <a:spcPts val="900"/>
              </a:spcBef>
              <a:buNone/>
            </a:pPr>
            <a:r>
              <a:rPr lang="en-IN" sz="1800" dirty="0">
                <a:solidFill>
                  <a:srgbClr val="0E0E0E"/>
                </a:solidFill>
                <a:effectLst/>
              </a:rPr>
              <a:t>	Treaps only require space for the nodes, as they don’t need extra data for balancing (like AVL trees or RB trees).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implementation</a:t>
            </a:r>
            <a:endParaRPr lang="en-US" dirty="0"/>
          </a:p>
        </p:txBody>
      </p:sp>
      <p:pic>
        <p:nvPicPr>
          <p:cNvPr id="3076" name="Picture 4" descr="Treap data structure in Javascript - LearnersBucke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42901" y="2316668"/>
            <a:ext cx="4876800" cy="317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49637" y="2080592"/>
            <a:ext cx="6099462" cy="3647152"/>
          </a:xfrm>
          <a:prstGeom prst="rect">
            <a:avLst/>
          </a:prstGeom>
          <a:noFill/>
        </p:spPr>
        <p:txBody>
          <a:bodyPr wrap="square">
            <a:spAutoFit/>
          </a:bodyPr>
          <a:lstStyle/>
          <a:p>
            <a:pPr>
              <a:spcBef>
                <a:spcPts val="900"/>
              </a:spcBef>
            </a:pPr>
            <a:r>
              <a:rPr lang="en-IN" dirty="0">
                <a:solidFill>
                  <a:srgbClr val="0E0E0E"/>
                </a:solidFill>
                <a:effectLst/>
              </a:rPr>
              <a:t>• </a:t>
            </a:r>
            <a:r>
              <a:rPr lang="en-IN" b="1" dirty="0">
                <a:solidFill>
                  <a:srgbClr val="0E0E0E"/>
                </a:solidFill>
                <a:effectLst/>
              </a:rPr>
              <a:t>Search</a:t>
            </a:r>
            <a:r>
              <a:rPr lang="en-IN" dirty="0">
                <a:solidFill>
                  <a:srgbClr val="0E0E0E"/>
                </a:solidFill>
                <a:effectLst/>
              </a:rPr>
              <a:t>: Searching in a treap follows the same procedure as in a standard BST. Due to the randomized balancing, the expected time complexity for searching is </a:t>
            </a:r>
            <a:r>
              <a:rPr lang="en-IN" dirty="0">
                <a:solidFill>
                  <a:srgbClr val="000000"/>
                </a:solidFill>
                <a:effectLst/>
              </a:rPr>
              <a:t> O(log n) </a:t>
            </a:r>
            <a:r>
              <a:rPr lang="en-IN" dirty="0">
                <a:solidFill>
                  <a:srgbClr val="0E0E0E"/>
                </a:solidFill>
                <a:effectLst/>
              </a:rPr>
              <a:t>, though it can be worse in the worst case.</a:t>
            </a:r>
            <a:endParaRPr lang="en-IN" dirty="0">
              <a:solidFill>
                <a:srgbClr val="0E0E0E"/>
              </a:solidFill>
              <a:effectLst/>
            </a:endParaRPr>
          </a:p>
          <a:p>
            <a:pPr>
              <a:spcBef>
                <a:spcPts val="900"/>
              </a:spcBef>
            </a:pPr>
            <a:r>
              <a:rPr lang="en-IN" dirty="0">
                <a:solidFill>
                  <a:srgbClr val="0E0E0E"/>
                </a:solidFill>
                <a:effectLst/>
              </a:rPr>
              <a:t>• </a:t>
            </a:r>
            <a:r>
              <a:rPr lang="en-IN" b="1" dirty="0">
                <a:solidFill>
                  <a:srgbClr val="0E0E0E"/>
                </a:solidFill>
                <a:effectLst/>
              </a:rPr>
              <a:t>Insert and Delete</a:t>
            </a:r>
            <a:r>
              <a:rPr lang="en-IN" dirty="0">
                <a:solidFill>
                  <a:srgbClr val="0E0E0E"/>
                </a:solidFill>
                <a:effectLst/>
              </a:rPr>
              <a:t>: Insertion and deletion operations also follow the same BST principles. However, after an insertion or deletion, the heap property is restored by performing rotations (like in a heap) to ensure the parent node’s priority is greater than its children’s priorities.</a:t>
            </a:r>
            <a:endParaRPr lang="en-IN" dirty="0">
              <a:solidFill>
                <a:srgbClr val="0E0E0E"/>
              </a:solidFill>
              <a:effectLst/>
            </a:endParaRPr>
          </a:p>
          <a:p>
            <a:pPr>
              <a:spcBef>
                <a:spcPts val="900"/>
              </a:spcBef>
            </a:pPr>
            <a:r>
              <a:rPr lang="en-IN" dirty="0">
                <a:solidFill>
                  <a:srgbClr val="0E0E0E"/>
                </a:solidFill>
                <a:effectLst/>
              </a:rPr>
              <a:t>• These operations generally run in </a:t>
            </a:r>
            <a:r>
              <a:rPr lang="en-IN" dirty="0">
                <a:solidFill>
                  <a:srgbClr val="000000"/>
                </a:solidFill>
                <a:effectLst/>
              </a:rPr>
              <a:t>O(log n) </a:t>
            </a:r>
            <a:r>
              <a:rPr lang="en-IN" dirty="0">
                <a:solidFill>
                  <a:srgbClr val="0E0E0E"/>
                </a:solidFill>
                <a:effectLst/>
              </a:rPr>
              <a:t> time on average, though worst-case time can degrade depending on the random priority distribution.</a:t>
            </a:r>
            <a:endParaRPr lang="en-IN" dirty="0">
              <a:solidFill>
                <a:srgbClr val="0E0E0E"/>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Why treaps?</a:t>
            </a:r>
            <a:endParaRPr lang="en-US" dirty="0"/>
          </a:p>
        </p:txBody>
      </p:sp>
      <p:sp>
        <p:nvSpPr>
          <p:cNvPr id="3" name="Content Placeholder 2"/>
          <p:cNvSpPr>
            <a:spLocks noGrp="1"/>
          </p:cNvSpPr>
          <p:nvPr>
            <p:ph idx="1"/>
          </p:nvPr>
        </p:nvSpPr>
        <p:spPr>
          <a:xfrm>
            <a:off x="176645" y="1537855"/>
            <a:ext cx="11835246" cy="5143499"/>
          </a:xfrm>
        </p:spPr>
        <p:txBody>
          <a:bodyPr>
            <a:normAutofit/>
          </a:bodyPr>
          <a:lstStyle/>
          <a:p>
            <a:pPr>
              <a:spcBef>
                <a:spcPts val="900"/>
              </a:spcBef>
            </a:pPr>
            <a:r>
              <a:rPr lang="en-IN" b="1" dirty="0">
                <a:solidFill>
                  <a:srgbClr val="0E0E0E"/>
                </a:solidFill>
                <a:effectLst/>
                <a:latin typeface="Gill Sans MT" panose="020B0502020104020203" charset="0"/>
                <a:cs typeface="Gill Sans MT" panose="020B0502020104020203" charset="0"/>
              </a:rPr>
              <a:t>Probabilistic Balancing</a:t>
            </a:r>
            <a:r>
              <a:rPr lang="en-IN" dirty="0">
                <a:solidFill>
                  <a:srgbClr val="0E0E0E"/>
                </a:solidFill>
                <a:effectLst/>
                <a:latin typeface="Gill Sans MT" panose="020B0502020104020203" charset="0"/>
                <a:cs typeface="Gill Sans MT" panose="020B0502020104020203" charset="0"/>
              </a:rPr>
              <a:t>: Treaps use random priorities for balancing, avoiding complex rebalancing operations like in AVL or Red-Black trees.</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Simpler Operations</a:t>
            </a:r>
            <a:r>
              <a:rPr lang="en-IN" dirty="0">
                <a:solidFill>
                  <a:srgbClr val="0E0E0E"/>
                </a:solidFill>
                <a:effectLst/>
                <a:latin typeface="Gill Sans MT" panose="020B0502020104020203" charset="0"/>
                <a:cs typeface="Gill Sans MT" panose="020B0502020104020203" charset="0"/>
              </a:rPr>
              <a:t>: Insertions, deletions, and searches are simpler with fewer balancing steps, leading to easier implementation.</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Efficient Expected Time Complexity</a:t>
            </a:r>
            <a:r>
              <a:rPr lang="en-IN" dirty="0">
                <a:solidFill>
                  <a:srgbClr val="0E0E0E"/>
                </a:solidFill>
                <a:effectLst/>
                <a:latin typeface="Gill Sans MT" panose="020B0502020104020203" charset="0"/>
                <a:cs typeface="Gill Sans MT" panose="020B0502020104020203" charset="0"/>
              </a:rPr>
              <a:t>: Expected time for search, insertion, and deletion due to randomized balancing.</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No Explicit Rebalancing</a:t>
            </a:r>
            <a:r>
              <a:rPr lang="en-IN" dirty="0">
                <a:solidFill>
                  <a:srgbClr val="0E0E0E"/>
                </a:solidFill>
                <a:effectLst/>
                <a:latin typeface="Gill Sans MT" panose="020B0502020104020203" charset="0"/>
                <a:cs typeface="Gill Sans MT" panose="020B0502020104020203" charset="0"/>
              </a:rPr>
              <a:t>: Eliminates the need for explicit balancing (rotations), making operations faster in dynamic environments.</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Space Efficiency</a:t>
            </a:r>
            <a:r>
              <a:rPr lang="en-IN" dirty="0">
                <a:solidFill>
                  <a:srgbClr val="0E0E0E"/>
                </a:solidFill>
                <a:effectLst/>
                <a:latin typeface="Gill Sans MT" panose="020B0502020104020203" charset="0"/>
                <a:cs typeface="Gill Sans MT" panose="020B0502020104020203" charset="0"/>
              </a:rPr>
              <a:t>: Requires only the key and priority, reducing overhead compared to AVL or Red-Black trees that store extra balancing information.</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Ideal for Dynamic Data</a:t>
            </a:r>
            <a:r>
              <a:rPr lang="en-IN" dirty="0">
                <a:solidFill>
                  <a:srgbClr val="0E0E0E"/>
                </a:solidFill>
                <a:effectLst/>
                <a:latin typeface="Gill Sans MT" panose="020B0502020104020203" charset="0"/>
                <a:cs typeface="Gill Sans MT" panose="020B0502020104020203" charset="0"/>
              </a:rPr>
              <a:t>: Suitable for systems with frequent insertions, deletions, and updates, providing consistent performance.</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Good for Randomized Access</a:t>
            </a:r>
            <a:r>
              <a:rPr lang="en-IN" dirty="0">
                <a:solidFill>
                  <a:srgbClr val="0E0E0E"/>
                </a:solidFill>
                <a:effectLst/>
                <a:latin typeface="Gill Sans MT" panose="020B0502020104020203" charset="0"/>
                <a:cs typeface="Gill Sans MT" panose="020B0502020104020203" charset="0"/>
              </a:rPr>
              <a:t>: Performs well in scenarios with unpredictable or random access patterns, unlike B-trees or Red-Black trees.</a:t>
            </a:r>
            <a:endParaRPr lang="en-IN" dirty="0">
              <a:solidFill>
                <a:srgbClr val="0E0E0E"/>
              </a:solidFill>
              <a:effectLst/>
              <a:latin typeface="Gill Sans MT" panose="020B0502020104020203" charset="0"/>
              <a:cs typeface="Gill Sans MT" panose="020B0502020104020203" charset="0"/>
            </a:endParaRPr>
          </a:p>
          <a:p>
            <a:pPr>
              <a:spcBef>
                <a:spcPts val="900"/>
              </a:spcBef>
            </a:pPr>
            <a:r>
              <a:rPr lang="en-IN" b="1" dirty="0">
                <a:solidFill>
                  <a:srgbClr val="0E0E0E"/>
                </a:solidFill>
                <a:effectLst/>
                <a:latin typeface="Gill Sans MT" panose="020B0502020104020203" charset="0"/>
                <a:cs typeface="Gill Sans MT" panose="020B0502020104020203" charset="0"/>
              </a:rPr>
              <a:t>Implicit Priority Queue</a:t>
            </a:r>
            <a:r>
              <a:rPr lang="en-IN" dirty="0">
                <a:solidFill>
                  <a:srgbClr val="0E0E0E"/>
                </a:solidFill>
                <a:effectLst/>
                <a:latin typeface="Gill Sans MT" panose="020B0502020104020203" charset="0"/>
                <a:cs typeface="Gill Sans MT" panose="020B0502020104020203" charset="0"/>
              </a:rPr>
              <a:t>: Supports priority-based operations efficiently, useful for task scheduling and query optimization.</a:t>
            </a:r>
            <a:endParaRPr lang="en-IN" dirty="0">
              <a:solidFill>
                <a:srgbClr val="0E0E0E"/>
              </a:solidFill>
              <a:effectLst/>
              <a:latin typeface="Gill Sans MT" panose="020B0502020104020203" charset="0"/>
              <a:cs typeface="Gill Sans MT" panose="020B0502020104020203" charset="0"/>
            </a:endParaRPr>
          </a:p>
          <a:p>
            <a:endParaRPr lang="en-US" dirty="0">
              <a:latin typeface="Gill Sans MT" panose="020B0502020104020203" charset="0"/>
              <a:cs typeface="Gill Sans MT" panose="020B05020201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Cost based optimizations</a:t>
            </a:r>
            <a:endParaRPr lang="en-US" dirty="0"/>
          </a:p>
        </p:txBody>
      </p:sp>
      <p:sp>
        <p:nvSpPr>
          <p:cNvPr id="3" name="Content Placeholder 2"/>
          <p:cNvSpPr>
            <a:spLocks noGrp="1"/>
          </p:cNvSpPr>
          <p:nvPr>
            <p:ph idx="1"/>
          </p:nvPr>
        </p:nvSpPr>
        <p:spPr>
          <a:xfrm>
            <a:off x="176645" y="1537855"/>
            <a:ext cx="11835246" cy="5143499"/>
          </a:xfrm>
        </p:spPr>
        <p:txBody>
          <a:bodyPr>
            <a:normAutofit/>
          </a:bodyPr>
          <a:lstStyle/>
          <a:p>
            <a:pPr>
              <a:buFont typeface="Arial" panose="020B0604020202020204" pitchFamily="34" charset="0"/>
              <a:buChar char="•"/>
            </a:pPr>
            <a:r>
              <a:rPr lang="en-US" dirty="0"/>
              <a:t>A query optimization method that chooses the lowest-cost execution plan based on estimated resource consumption.</a:t>
            </a:r>
            <a:endParaRPr lang="en-US" dirty="0"/>
          </a:p>
          <a:p>
            <a:pPr>
              <a:buFont typeface="Arial" panose="020B0604020202020204" pitchFamily="34" charset="0"/>
              <a:buChar char="•"/>
            </a:pPr>
            <a:r>
              <a:rPr lang="en-US" b="1" dirty="0"/>
              <a:t>How It Works</a:t>
            </a:r>
            <a:r>
              <a:rPr lang="en-US" dirty="0"/>
              <a:t>:</a:t>
            </a:r>
            <a:endParaRPr lang="en-US" dirty="0"/>
          </a:p>
          <a:p>
            <a:pPr marL="742950" lvl="1" indent="-285750">
              <a:buFont typeface="Arial" panose="020B0604020202020204" pitchFamily="34" charset="0"/>
              <a:buChar char="•"/>
            </a:pPr>
            <a:r>
              <a:rPr lang="en-US" dirty="0"/>
              <a:t>Uses data statistics (table sizes, indexes, data distribution).</a:t>
            </a:r>
            <a:endParaRPr lang="en-US" dirty="0"/>
          </a:p>
          <a:p>
            <a:pPr marL="742950" lvl="1" indent="-285750">
              <a:buFont typeface="Arial" panose="020B0604020202020204" pitchFamily="34" charset="0"/>
              <a:buChar char="•"/>
            </a:pPr>
            <a:r>
              <a:rPr lang="en-US" dirty="0"/>
              <a:t>Estimates costs in terms of CPU, memory, and I/O usage.</a:t>
            </a:r>
            <a:endParaRPr lang="en-US" dirty="0"/>
          </a:p>
          <a:p>
            <a:pPr>
              <a:buFont typeface="Arial" panose="020B0604020202020204" pitchFamily="34" charset="0"/>
              <a:buChar char="•"/>
            </a:pPr>
            <a:r>
              <a:rPr lang="en-US" b="1" dirty="0"/>
              <a:t>Goal</a:t>
            </a:r>
            <a:r>
              <a:rPr lang="en-US" dirty="0"/>
              <a:t>: Selects the most efficient query plan to reduce execution time and resource use.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Logical and physical transformations</a:t>
            </a:r>
            <a:endParaRPr lang="en-US" dirty="0"/>
          </a:p>
        </p:txBody>
      </p:sp>
      <p:sp>
        <p:nvSpPr>
          <p:cNvPr id="3" name="Content Placeholder 2"/>
          <p:cNvSpPr>
            <a:spLocks noGrp="1"/>
          </p:cNvSpPr>
          <p:nvPr>
            <p:ph idx="1"/>
          </p:nvPr>
        </p:nvSpPr>
        <p:spPr>
          <a:xfrm>
            <a:off x="176645" y="1537855"/>
            <a:ext cx="11835246" cy="514349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Logical Transformation</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Focuses on </a:t>
            </a:r>
            <a:r>
              <a:rPr kumimoji="0" lang="en-US" altLang="en-US" sz="1800" b="0" i="0" u="sng" strike="noStrike" cap="none" normalizeH="0" baseline="0" dirty="0">
                <a:ln>
                  <a:noFill/>
                </a:ln>
                <a:solidFill>
                  <a:schemeClr val="tx1"/>
                </a:solidFill>
                <a:effectLst/>
                <a:latin typeface="Arial" panose="020B0604020202020204" pitchFamily="34" charset="0"/>
              </a:rPr>
              <a:t>changing the structure of a query </a:t>
            </a:r>
            <a:r>
              <a:rPr kumimoji="0" lang="en-US" altLang="en-US" sz="1800" b="0" i="0" u="none" strike="noStrike" cap="none" normalizeH="0" baseline="0" dirty="0">
                <a:ln>
                  <a:noFill/>
                </a:ln>
                <a:solidFill>
                  <a:schemeClr val="tx1"/>
                </a:solidFill>
                <a:effectLst/>
                <a:latin typeface="Arial" panose="020B0604020202020204" pitchFamily="34" charset="0"/>
              </a:rPr>
              <a:t>without altering its result.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Examples: Join reordering, predicate pushdown.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Physical Transformation</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sng" strike="noStrike" cap="none" normalizeH="0" baseline="0" dirty="0">
                <a:ln>
                  <a:noFill/>
                </a:ln>
                <a:solidFill>
                  <a:schemeClr val="tx1"/>
                </a:solidFill>
                <a:effectLst/>
                <a:latin typeface="Arial" panose="020B0604020202020204" pitchFamily="34" charset="0"/>
              </a:rPr>
              <a:t>Refines the actual execution of the query </a:t>
            </a:r>
            <a:r>
              <a:rPr kumimoji="0" lang="en-US" altLang="en-US" sz="1800" b="0" i="0" u="none" strike="noStrike" cap="none" normalizeH="0" baseline="0" dirty="0">
                <a:ln>
                  <a:noFill/>
                </a:ln>
                <a:solidFill>
                  <a:schemeClr val="tx1"/>
                </a:solidFill>
                <a:effectLst/>
                <a:latin typeface="Arial" panose="020B0604020202020204" pitchFamily="34" charset="0"/>
              </a:rPr>
              <a:t>with different access methods.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Examples: Index scans, different join algorithms.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Purpose</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Both transformations aim to </a:t>
            </a:r>
            <a:r>
              <a:rPr kumimoji="0" lang="en-US" altLang="en-US" sz="1800" b="0" i="0" u="sng" strike="noStrike" cap="none" normalizeH="0" baseline="0" dirty="0">
                <a:ln>
                  <a:noFill/>
                </a:ln>
                <a:solidFill>
                  <a:schemeClr val="tx1"/>
                </a:solidFill>
                <a:effectLst/>
                <a:latin typeface="Arial" panose="020B0604020202020204" pitchFamily="34" charset="0"/>
              </a:rPr>
              <a:t>reduce execution cost</a:t>
            </a:r>
            <a:r>
              <a:rPr kumimoji="0" lang="en-US" altLang="en-US" sz="1800" b="0" i="0" u="none" strike="noStrike" cap="none" normalizeH="0" baseline="0" dirty="0">
                <a:ln>
                  <a:noFill/>
                </a:ln>
                <a:solidFill>
                  <a:schemeClr val="tx1"/>
                </a:solidFill>
                <a:effectLst/>
                <a:latin typeface="Arial" panose="020B0604020202020204" pitchFamily="34" charset="0"/>
              </a:rPr>
              <a:t> but operate at different stages of query processing.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Interleaving and juxtaposition</a:t>
            </a:r>
            <a:endParaRPr lang="en-US" dirty="0"/>
          </a:p>
        </p:txBody>
      </p:sp>
      <p:sp>
        <p:nvSpPr>
          <p:cNvPr id="3" name="Content Placeholder 2"/>
          <p:cNvSpPr>
            <a:spLocks noGrp="1"/>
          </p:cNvSpPr>
          <p:nvPr>
            <p:ph idx="1"/>
          </p:nvPr>
        </p:nvSpPr>
        <p:spPr>
          <a:xfrm>
            <a:off x="176645" y="1537855"/>
            <a:ext cx="11835246" cy="5143499"/>
          </a:xfrm>
        </p:spPr>
        <p:txBody>
          <a:bodyPr>
            <a:normAutofit/>
          </a:bodyPr>
          <a:lstStyle/>
          <a:p>
            <a:pPr>
              <a:buFont typeface="Arial" panose="020B0604020202020204" pitchFamily="34" charset="0"/>
              <a:buChar char="•"/>
            </a:pPr>
            <a:r>
              <a:rPr lang="en-US" b="1" dirty="0"/>
              <a:t>Interleaving</a:t>
            </a:r>
            <a:r>
              <a:rPr lang="en-US" dirty="0"/>
              <a:t>:</a:t>
            </a:r>
            <a:endParaRPr lang="en-US" dirty="0"/>
          </a:p>
          <a:p>
            <a:pPr lvl="1"/>
            <a:r>
              <a:rPr lang="en-US" u="sng" dirty="0"/>
              <a:t>Combines transformations during the optimization process</a:t>
            </a:r>
            <a:r>
              <a:rPr lang="en-US" dirty="0"/>
              <a:t>, allowing for more dynamic and adaptable query plans.</a:t>
            </a:r>
            <a:endParaRPr lang="en-US" dirty="0"/>
          </a:p>
          <a:p>
            <a:pPr lvl="1"/>
            <a:r>
              <a:rPr lang="en-US" dirty="0"/>
              <a:t>Example: Combining join reordering with predicate pushdown for better optimization.</a:t>
            </a:r>
            <a:endParaRPr lang="en-US" dirty="0"/>
          </a:p>
          <a:p>
            <a:pPr>
              <a:buFont typeface="Arial" panose="020B0604020202020204" pitchFamily="34" charset="0"/>
              <a:buChar char="•"/>
            </a:pPr>
            <a:r>
              <a:rPr lang="en-US" b="1" dirty="0"/>
              <a:t>Juxtaposition</a:t>
            </a:r>
            <a:r>
              <a:rPr lang="en-US" dirty="0"/>
              <a:t>:</a:t>
            </a:r>
            <a:endParaRPr lang="en-US" dirty="0"/>
          </a:p>
          <a:p>
            <a:pPr lvl="1"/>
            <a:r>
              <a:rPr lang="en-US" u="sng" dirty="0"/>
              <a:t>Separates transformations into distinct steps, each optimizing a specific aspect.</a:t>
            </a:r>
            <a:endParaRPr lang="en-US" u="sng" dirty="0"/>
          </a:p>
          <a:p>
            <a:pPr lvl="1"/>
            <a:r>
              <a:rPr lang="en-US" u="sng" dirty="0"/>
              <a:t>Can simplify optimization but may miss opportunities </a:t>
            </a:r>
            <a:r>
              <a:rPr lang="en-US" dirty="0"/>
              <a:t>for combined efficiencies.</a:t>
            </a:r>
            <a:endParaRPr lang="en-US" dirty="0"/>
          </a:p>
          <a:p>
            <a:pPr>
              <a:buFont typeface="Arial" panose="020B0604020202020204" pitchFamily="34" charset="0"/>
              <a:buChar char="•"/>
            </a:pPr>
            <a:r>
              <a:rPr lang="en-US" b="1" dirty="0"/>
              <a:t>Trade-Off</a:t>
            </a:r>
            <a:r>
              <a:rPr lang="en-US" dirty="0"/>
              <a:t>: </a:t>
            </a:r>
            <a:endParaRPr lang="en-US" dirty="0"/>
          </a:p>
          <a:p>
            <a:pPr lvl="1"/>
            <a:r>
              <a:rPr lang="en-US" u="sng" dirty="0"/>
              <a:t>Interleaving offers flexibility, while juxtaposition is simpler but potentially less effective.</a:t>
            </a:r>
            <a:endParaRPr lang="en-US" u="sng"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18360"/>
            <a:ext cx="8991600" cy="1914525"/>
          </a:xfrm>
        </p:spPr>
        <p:txBody>
          <a:bodyPr>
            <a:normAutofit fontScale="90000"/>
          </a:bodyPr>
          <a:lstStyle/>
          <a:p>
            <a:r>
              <a:rPr lang="en-US" dirty="0"/>
              <a:t>Optimized Retrieval and Query Processing: A Synergistic Approach for Improved DAtabase perfomace</a:t>
            </a:r>
            <a:endParaRPr lang="en-US" dirty="0"/>
          </a:p>
        </p:txBody>
      </p:sp>
      <p:sp>
        <p:nvSpPr>
          <p:cNvPr id="3" name="Subtitle 2"/>
          <p:cNvSpPr>
            <a:spLocks noGrp="1"/>
          </p:cNvSpPr>
          <p:nvPr>
            <p:ph type="subTitle" idx="1"/>
          </p:nvPr>
        </p:nvSpPr>
        <p:spPr/>
        <p:txBody>
          <a:bodyPr>
            <a:normAutofit lnSpcReduction="10000"/>
          </a:bodyPr>
          <a:lstStyle/>
          <a:p>
            <a:r>
              <a:rPr lang="en-US" dirty="0"/>
              <a:t>Saptarshi Acharya 22BCE1134</a:t>
            </a:r>
            <a:endParaRPr lang="en-US" dirty="0"/>
          </a:p>
          <a:p>
            <a:r>
              <a:rPr lang="en-US" dirty="0"/>
              <a:t>Rishabh Shital Ramdhave 22BCE1824</a:t>
            </a:r>
            <a:endParaRPr lang="en-US" dirty="0"/>
          </a:p>
          <a:p>
            <a:r>
              <a:rPr lang="en-US" dirty="0"/>
              <a:t>Abhishek Kumar Singh 22BCE1867</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State space search trees</a:t>
            </a:r>
            <a:endParaRPr lang="en-US" dirty="0"/>
          </a:p>
        </p:txBody>
      </p:sp>
      <p:sp>
        <p:nvSpPr>
          <p:cNvPr id="3" name="Content Placeholder 2"/>
          <p:cNvSpPr>
            <a:spLocks noGrp="1"/>
          </p:cNvSpPr>
          <p:nvPr>
            <p:ph idx="1"/>
          </p:nvPr>
        </p:nvSpPr>
        <p:spPr>
          <a:xfrm>
            <a:off x="176645" y="1537855"/>
            <a:ext cx="11835246" cy="5143499"/>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rPr>
              <a:t>Exhaustive Search</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rPr>
              <a:t>	Evaluates all possible plans to find the optimal solution.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Pros: Guarantees optimal result.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Cons: Time-consuming, not practical for complex queries.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rPr>
              <a:t>Iterative Search</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Gradually refines the plan through iterative improvements.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Pros: Balances optimization and efficiency.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Cons: May not find the absolute optimal plan.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rPr>
              <a:t>Linear Search</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Follows a fixed set of transformations with no backtracking.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Pros: Fast and simple.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rPr>
              <a:t>	Cons: Limited flexibility, may result in suboptimal plans.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rPr>
              <a:t>Optimization Strategy</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r>
              <a:rPr lang="en-US" altLang="en-US" dirty="0">
                <a:solidFill>
                  <a:schemeClr val="tx1"/>
                </a:solidFill>
              </a:rPr>
              <a:t>	</a:t>
            </a:r>
            <a:r>
              <a:rPr kumimoji="0" lang="en-US" altLang="en-US" sz="1800" b="0" i="0" u="none" strike="noStrike" cap="none" normalizeH="0" baseline="0" dirty="0">
                <a:ln>
                  <a:noFill/>
                </a:ln>
                <a:solidFill>
                  <a:schemeClr val="tx1"/>
                </a:solidFill>
                <a:effectLst/>
              </a:rPr>
              <a:t>Choosing the appropriate search method depends on query complexity and performance requirements. </a:t>
            </a:r>
            <a:endParaRPr kumimoji="0" lang="en-US" altLang="en-US" sz="1800" b="0" i="0" u="none" strike="noStrike" cap="none" normalizeH="0" baseline="0" dirty="0">
              <a:ln>
                <a:noFill/>
              </a:ln>
              <a:solidFill>
                <a:schemeClr val="tx1"/>
              </a:solidFill>
              <a:effectLst/>
            </a:endParaRP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616" y="250952"/>
            <a:ext cx="7729728" cy="1188720"/>
          </a:xfrm>
        </p:spPr>
        <p:txBody>
          <a:bodyPr/>
          <a:lstStyle/>
          <a:p>
            <a:r>
              <a:rPr lang="en-US" dirty="0"/>
              <a:t>Impact of cost-based optimizations</a:t>
            </a:r>
            <a:endParaRPr lang="en-US" dirty="0"/>
          </a:p>
        </p:txBody>
      </p:sp>
      <p:pic>
        <p:nvPicPr>
          <p:cNvPr id="5" name="Content Placeholder 4" descr="A graph with a line going up&#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71516" y="1809911"/>
            <a:ext cx="5334000" cy="4229100"/>
          </a:xfrm>
        </p:spPr>
      </p:pic>
      <p:sp>
        <p:nvSpPr>
          <p:cNvPr id="6" name="Rectangle 1"/>
          <p:cNvSpPr txBox="1">
            <a:spLocks noChangeArrowheads="1"/>
          </p:cNvSpPr>
          <p:nvPr/>
        </p:nvSpPr>
        <p:spPr bwMode="auto">
          <a:xfrm>
            <a:off x="6096000" y="2354801"/>
            <a:ext cx="57353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ClrTx/>
              <a:buFontTx/>
              <a:buChar char="•"/>
            </a:pPr>
            <a:r>
              <a:rPr lang="en-US" altLang="en-US" b="1" dirty="0">
                <a:solidFill>
                  <a:schemeClr val="tx1"/>
                </a:solidFill>
              </a:rPr>
              <a:t>Performance Improvement</a:t>
            </a:r>
            <a:r>
              <a:rPr lang="en-US" altLang="en-US" dirty="0">
                <a:solidFill>
                  <a:schemeClr val="tx1"/>
                </a:solidFill>
              </a:rPr>
              <a:t>:</a:t>
            </a:r>
            <a:endParaRPr lang="en-US" altLang="en-US" dirty="0">
              <a:solidFill>
                <a:schemeClr val="tx1"/>
              </a:solidFill>
            </a:endParaRPr>
          </a:p>
          <a:p>
            <a:pPr marL="0" indent="0" eaLnBrk="0" fontAlgn="base" hangingPunct="0">
              <a:spcBef>
                <a:spcPct val="0"/>
              </a:spcBef>
              <a:spcAft>
                <a:spcPct val="0"/>
              </a:spcAft>
              <a:buClrTx/>
              <a:buNone/>
            </a:pPr>
            <a:r>
              <a:rPr lang="en-US" altLang="en-US" dirty="0">
                <a:solidFill>
                  <a:schemeClr val="tx1"/>
                </a:solidFill>
              </a:rPr>
              <a:t>  Reduction in execution time and resource consumption.</a:t>
            </a:r>
            <a:endParaRPr lang="en-US" altLang="en-US" dirty="0">
              <a:solidFill>
                <a:schemeClr val="tx1"/>
              </a:solidFill>
            </a:endParaRPr>
          </a:p>
          <a:p>
            <a:pPr marL="0" indent="0" eaLnBrk="0" fontAlgn="base" hangingPunct="0">
              <a:spcBef>
                <a:spcPct val="0"/>
              </a:spcBef>
              <a:spcAft>
                <a:spcPct val="0"/>
              </a:spcAft>
              <a:buClrTx/>
              <a:buNone/>
            </a:pPr>
            <a:endParaRPr lang="en-US" altLang="en-US" dirty="0">
              <a:solidFill>
                <a:schemeClr val="tx1"/>
              </a:solidFill>
            </a:endParaRPr>
          </a:p>
          <a:p>
            <a:pPr marL="0" indent="0" eaLnBrk="0" fontAlgn="base" hangingPunct="0">
              <a:spcBef>
                <a:spcPct val="0"/>
              </a:spcBef>
              <a:spcAft>
                <a:spcPct val="0"/>
              </a:spcAft>
              <a:buClrTx/>
              <a:buFontTx/>
              <a:buChar char="•"/>
            </a:pPr>
            <a:r>
              <a:rPr lang="en-US" altLang="en-US" b="1" dirty="0">
                <a:solidFill>
                  <a:schemeClr val="tx1"/>
                </a:solidFill>
              </a:rPr>
              <a:t>Efficiency Gains</a:t>
            </a:r>
            <a:r>
              <a:rPr lang="en-US" altLang="en-US" dirty="0">
                <a:solidFill>
                  <a:schemeClr val="tx1"/>
                </a:solidFill>
              </a:rPr>
              <a:t>:</a:t>
            </a:r>
            <a:endParaRPr lang="en-US" altLang="en-US" dirty="0">
              <a:solidFill>
                <a:schemeClr val="tx1"/>
              </a:solidFill>
            </a:endParaRPr>
          </a:p>
          <a:p>
            <a:pPr marL="0" indent="0" eaLnBrk="0" fontAlgn="base" hangingPunct="0">
              <a:spcBef>
                <a:spcPct val="0"/>
              </a:spcBef>
              <a:spcAft>
                <a:spcPct val="0"/>
              </a:spcAft>
              <a:buClrTx/>
              <a:buNone/>
            </a:pPr>
            <a:r>
              <a:rPr lang="en-US" altLang="en-US" dirty="0">
                <a:solidFill>
                  <a:schemeClr val="tx1"/>
                </a:solidFill>
              </a:rPr>
              <a:t>  Graph illustrates comparisons with and without cost-  </a:t>
            </a:r>
            <a:endParaRPr lang="en-US" altLang="en-US" dirty="0">
              <a:solidFill>
                <a:schemeClr val="tx1"/>
              </a:solidFill>
            </a:endParaRPr>
          </a:p>
          <a:p>
            <a:pPr marL="0" indent="0" eaLnBrk="0" fontAlgn="base" hangingPunct="0">
              <a:spcBef>
                <a:spcPct val="0"/>
              </a:spcBef>
              <a:spcAft>
                <a:spcPct val="0"/>
              </a:spcAft>
              <a:buClrTx/>
              <a:buNone/>
            </a:pPr>
            <a:r>
              <a:rPr lang="en-US" altLang="en-US" dirty="0">
                <a:solidFill>
                  <a:schemeClr val="tx1"/>
                </a:solidFill>
              </a:rPr>
              <a:t>  based optimization, showing </a:t>
            </a:r>
            <a:r>
              <a:rPr lang="en-US" altLang="en-US" u="sng" dirty="0">
                <a:solidFill>
                  <a:schemeClr val="tx1"/>
                </a:solidFill>
              </a:rPr>
              <a:t>enhanced performance </a:t>
            </a:r>
            <a:r>
              <a:rPr lang="en-US" altLang="en-US" dirty="0">
                <a:solidFill>
                  <a:schemeClr val="tx1"/>
                </a:solidFill>
              </a:rPr>
              <a:t>in </a:t>
            </a:r>
            <a:endParaRPr lang="en-US" altLang="en-US" dirty="0">
              <a:solidFill>
                <a:schemeClr val="tx1"/>
              </a:solidFill>
            </a:endParaRPr>
          </a:p>
          <a:p>
            <a:pPr marL="0" indent="0" eaLnBrk="0" fontAlgn="base" hangingPunct="0">
              <a:spcBef>
                <a:spcPct val="0"/>
              </a:spcBef>
              <a:spcAft>
                <a:spcPct val="0"/>
              </a:spcAft>
              <a:buClrTx/>
              <a:buNone/>
            </a:pPr>
            <a:r>
              <a:rPr lang="en-US" altLang="en-US" dirty="0">
                <a:solidFill>
                  <a:schemeClr val="tx1"/>
                </a:solidFill>
              </a:rPr>
              <a:t>  optimized queries.</a:t>
            </a:r>
            <a:endParaRPr lang="en-US" altLang="en-US" dirty="0">
              <a:solidFill>
                <a:schemeClr val="tx1"/>
              </a:solidFill>
            </a:endParaRPr>
          </a:p>
          <a:p>
            <a:pPr marL="0" indent="0" eaLnBrk="0" fontAlgn="base" hangingPunct="0">
              <a:spcBef>
                <a:spcPct val="0"/>
              </a:spcBef>
              <a:spcAft>
                <a:spcPct val="0"/>
              </a:spcAft>
              <a:buClrTx/>
              <a:buNone/>
            </a:pPr>
            <a:endParaRPr lang="en-US" altLang="en-US" dirty="0">
              <a:solidFill>
                <a:schemeClr val="tx1"/>
              </a:solidFill>
            </a:endParaRPr>
          </a:p>
          <a:p>
            <a:pPr marL="0" indent="0" eaLnBrk="0" fontAlgn="base" hangingPunct="0">
              <a:spcBef>
                <a:spcPct val="0"/>
              </a:spcBef>
              <a:spcAft>
                <a:spcPct val="0"/>
              </a:spcAft>
              <a:buClrTx/>
              <a:buFontTx/>
              <a:buChar char="•"/>
            </a:pPr>
            <a:r>
              <a:rPr lang="en-US" altLang="en-US" b="1" dirty="0">
                <a:solidFill>
                  <a:schemeClr val="tx1"/>
                </a:solidFill>
              </a:rPr>
              <a:t>Conclusion</a:t>
            </a:r>
            <a:r>
              <a:rPr lang="en-US" altLang="en-US" dirty="0">
                <a:solidFill>
                  <a:schemeClr val="tx1"/>
                </a:solidFill>
              </a:rPr>
              <a:t>: </a:t>
            </a:r>
            <a:endParaRPr lang="en-US" altLang="en-US" dirty="0">
              <a:solidFill>
                <a:schemeClr val="tx1"/>
              </a:solidFill>
            </a:endParaRPr>
          </a:p>
          <a:p>
            <a:pPr marL="0" indent="0" eaLnBrk="0" fontAlgn="base" hangingPunct="0">
              <a:spcBef>
                <a:spcPct val="0"/>
              </a:spcBef>
              <a:spcAft>
                <a:spcPct val="0"/>
              </a:spcAft>
              <a:buClrTx/>
              <a:buNone/>
            </a:pPr>
            <a:r>
              <a:rPr lang="en-US" altLang="en-US" dirty="0">
                <a:solidFill>
                  <a:schemeClr val="tx1"/>
                </a:solidFill>
              </a:rPr>
              <a:t>  Cost-based optimization </a:t>
            </a:r>
            <a:r>
              <a:rPr lang="en-US" altLang="en-US" u="sng" dirty="0">
                <a:solidFill>
                  <a:schemeClr val="tx1"/>
                </a:solidFill>
              </a:rPr>
              <a:t>provides crucial performance         </a:t>
            </a:r>
            <a:endParaRPr lang="en-US" altLang="en-US" u="sng" dirty="0">
              <a:solidFill>
                <a:schemeClr val="tx1"/>
              </a:solidFill>
            </a:endParaRPr>
          </a:p>
          <a:p>
            <a:pPr marL="0" indent="0" eaLnBrk="0" fontAlgn="base" hangingPunct="0">
              <a:spcBef>
                <a:spcPct val="0"/>
              </a:spcBef>
              <a:spcAft>
                <a:spcPct val="0"/>
              </a:spcAft>
              <a:buClrTx/>
              <a:buNone/>
            </a:pPr>
            <a:r>
              <a:rPr lang="en-US" altLang="en-US" u="sng" dirty="0">
                <a:solidFill>
                  <a:schemeClr val="tx1"/>
                </a:solidFill>
              </a:rPr>
              <a:t>  benefits</a:t>
            </a:r>
            <a:r>
              <a:rPr lang="en-US" altLang="en-US" dirty="0">
                <a:solidFill>
                  <a:schemeClr val="tx1"/>
                </a:solidFill>
              </a:rPr>
              <a:t>, especially for complex, high-volume queries. </a:t>
            </a:r>
            <a:endParaRPr lang="en-US"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501" y="154432"/>
            <a:ext cx="7729728" cy="1188720"/>
          </a:xfrm>
        </p:spPr>
        <p:txBody>
          <a:bodyPr/>
          <a:lstStyle/>
          <a:p>
            <a:r>
              <a:rPr lang="en-US" dirty="0"/>
              <a:t>introduction</a:t>
            </a:r>
            <a:endParaRPr lang="en-US" dirty="0"/>
          </a:p>
        </p:txBody>
      </p:sp>
      <p:sp>
        <p:nvSpPr>
          <p:cNvPr id="3" name="Content Placeholder 2"/>
          <p:cNvSpPr>
            <a:spLocks noGrp="1"/>
          </p:cNvSpPr>
          <p:nvPr>
            <p:ph idx="1"/>
          </p:nvPr>
        </p:nvSpPr>
        <p:spPr>
          <a:xfrm>
            <a:off x="128905" y="1421765"/>
            <a:ext cx="12063730" cy="2985770"/>
          </a:xfrm>
        </p:spPr>
        <p:txBody>
          <a:bodyPr>
            <a:noAutofit/>
          </a:bodyPr>
          <a:lstStyle/>
          <a:p>
            <a:pPr marL="0" indent="0">
              <a:buNone/>
            </a:pPr>
            <a:r>
              <a:rPr lang="en-US" b="1" dirty="0"/>
              <a:t>Problem with Traditional Systems:</a:t>
            </a:r>
            <a:endParaRPr lang="en-US" b="1" dirty="0"/>
          </a:p>
          <a:p>
            <a:pPr marL="0" indent="0">
              <a:buNone/>
            </a:pPr>
            <a:r>
              <a:rPr lang="en-US" dirty="0"/>
              <a:t>Traditional DBMS face challenges in handling large datasets efficiently, with issues like scalability and slow query performance due to reliance on basic techniques like Boolean retrieval and simple indexing.</a:t>
            </a:r>
            <a:endParaRPr lang="en-US" dirty="0"/>
          </a:p>
          <a:p>
            <a:pPr marL="0" indent="0">
              <a:buNone/>
            </a:pPr>
            <a:endParaRPr lang="en-US" b="1" dirty="0"/>
          </a:p>
          <a:p>
            <a:pPr marL="0" indent="0">
              <a:buNone/>
            </a:pPr>
            <a:r>
              <a:rPr lang="en-US" b="1" dirty="0"/>
              <a:t>Proposed Solution:</a:t>
            </a:r>
            <a:endParaRPr lang="en-US" b="1" dirty="0"/>
          </a:p>
          <a:p>
            <a:pPr marL="0" indent="0">
              <a:buNone/>
            </a:pPr>
            <a:r>
              <a:rPr lang="en-US" dirty="0"/>
              <a:t>This paper introduces a novel approach that combines Caching Techniques (Splay Trees and Randomized Search Trees) with Cost-Based Query Optimization (CBO) to improve both data retrieval and query processing.</a:t>
            </a:r>
            <a:endParaRPr lang="en-US" dirty="0"/>
          </a:p>
          <a:p>
            <a:pPr marL="0" indent="0">
              <a:buNone/>
            </a:pPr>
            <a:endParaRPr lang="en-US" dirty="0"/>
          </a:p>
          <a:p>
            <a:pPr marL="0" indent="0">
              <a:buNone/>
            </a:pPr>
            <a:r>
              <a:rPr lang="en-US" b="1" dirty="0"/>
              <a:t>Caching with Splay Trees and RSTs:</a:t>
            </a:r>
            <a:endParaRPr lang="en-US" b="1" dirty="0"/>
          </a:p>
          <a:p>
            <a:pPr marL="0" indent="0">
              <a:buNone/>
            </a:pPr>
            <a:r>
              <a:rPr lang="en-US" dirty="0"/>
              <a:t>Splay Trees and RSTs could be used in DBMS, optimize data retrieval by maintaining dynamic and efficient access paths, reducing retrieval time and improving cache performance.</a:t>
            </a:r>
            <a:endParaRPr lang="en-US" dirty="0"/>
          </a:p>
          <a:p>
            <a:pPr marL="0" indent="0">
              <a:buNone/>
            </a:pPr>
            <a:endParaRPr lang="en-US" b="1" dirty="0"/>
          </a:p>
          <a:p>
            <a:pPr marL="0" indent="0">
              <a:buNone/>
            </a:pPr>
            <a:r>
              <a:rPr lang="en-US" b="1" dirty="0"/>
              <a:t>Impact on Performance:</a:t>
            </a:r>
            <a:endParaRPr lang="en-US" b="1" dirty="0"/>
          </a:p>
          <a:p>
            <a:pPr marL="0" indent="0">
              <a:buNone/>
            </a:pPr>
            <a:r>
              <a:rPr lang="en-US" dirty="0"/>
              <a:t>By integrating Caching and Cost-Based Optimization, the proposed method reduces query latency, enhances retrieval speed, and improves system scalability, addressing the performance bottlenecks in traditional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0952"/>
            <a:ext cx="7729728" cy="1188720"/>
          </a:xfrm>
        </p:spPr>
        <p:txBody>
          <a:bodyPr/>
          <a:lstStyle/>
          <a:p>
            <a:r>
              <a:rPr lang="en-US" dirty="0"/>
              <a:t>introduction</a:t>
            </a:r>
            <a:endParaRPr lang="en-US" dirty="0"/>
          </a:p>
        </p:txBody>
      </p:sp>
      <p:sp>
        <p:nvSpPr>
          <p:cNvPr id="3" name="Content Placeholder 2"/>
          <p:cNvSpPr>
            <a:spLocks noGrp="1"/>
          </p:cNvSpPr>
          <p:nvPr>
            <p:ph idx="1"/>
          </p:nvPr>
        </p:nvSpPr>
        <p:spPr>
          <a:xfrm>
            <a:off x="379095" y="1730375"/>
            <a:ext cx="11711940" cy="2986405"/>
          </a:xfrm>
        </p:spPr>
        <p:txBody>
          <a:bodyPr>
            <a:noAutofit/>
          </a:bodyPr>
          <a:lstStyle/>
          <a:p>
            <a:pPr marL="0" indent="0">
              <a:buNone/>
            </a:pPr>
            <a:r>
              <a:rPr lang="en-IN" altLang="en-US" b="1" dirty="0"/>
              <a:t>Potential Implementation in Indian Railways:</a:t>
            </a:r>
            <a:endParaRPr lang="en-IN" altLang="en-US" b="1" dirty="0"/>
          </a:p>
          <a:p>
            <a:pPr marL="0" indent="0">
              <a:buNone/>
            </a:pPr>
            <a:r>
              <a:rPr lang="en-IN" altLang="en-US" dirty="0"/>
              <a:t>The proposed approach could be applied to improve the performance of the Indian Railway's Reservation and Ticketing System (IRCTC), which currently suffers from slow query processing. By implementing these optimization techniques, query response times can be significantly reduced, enhancing user experience and system efficiency.</a:t>
            </a:r>
            <a:endParaRPr lang="en-I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 y="249989"/>
            <a:ext cx="11505884" cy="1158398"/>
          </a:xfrm>
        </p:spPr>
        <p:txBody>
          <a:bodyPr/>
          <a:lstStyle/>
          <a:p>
            <a:r>
              <a:rPr lang="en-US" dirty="0"/>
              <a:t>ER Diagram</a:t>
            </a:r>
            <a:endParaRPr lang="en-US" dirty="0"/>
          </a:p>
        </p:txBody>
      </p:sp>
      <p:pic>
        <p:nvPicPr>
          <p:cNvPr id="4" name="Content Placeholder 3"/>
          <p:cNvPicPr>
            <a:picLocks noGrp="1" noChangeAspect="1"/>
          </p:cNvPicPr>
          <p:nvPr>
            <p:ph idx="1"/>
          </p:nvPr>
        </p:nvPicPr>
        <p:blipFill>
          <a:blip r:embed="rId1"/>
          <a:stretch>
            <a:fillRect/>
          </a:stretch>
        </p:blipFill>
        <p:spPr>
          <a:xfrm>
            <a:off x="2852588" y="1639888"/>
            <a:ext cx="6377286" cy="4968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 y="249989"/>
            <a:ext cx="11505884" cy="1158398"/>
          </a:xfrm>
        </p:spPr>
        <p:txBody>
          <a:bodyPr/>
          <a:lstStyle/>
          <a:p>
            <a:r>
              <a:rPr lang="en-US" dirty="0"/>
              <a:t>Functional diagram (high level diagram)</a:t>
            </a:r>
            <a:endParaRPr lang="en-US" dirty="0"/>
          </a:p>
        </p:txBody>
      </p:sp>
      <p:pic>
        <p:nvPicPr>
          <p:cNvPr id="6" name="Content Placeholder 5"/>
          <p:cNvPicPr>
            <a:picLocks noGrp="1" noChangeAspect="1"/>
          </p:cNvPicPr>
          <p:nvPr>
            <p:ph idx="1"/>
          </p:nvPr>
        </p:nvPicPr>
        <p:blipFill>
          <a:blip r:embed="rId1"/>
          <a:stretch>
            <a:fillRect/>
          </a:stretch>
        </p:blipFill>
        <p:spPr>
          <a:xfrm>
            <a:off x="1972923" y="1597025"/>
            <a:ext cx="8136616" cy="50117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632" y="261343"/>
            <a:ext cx="9216736" cy="1188720"/>
          </a:xfrm>
        </p:spPr>
        <p:txBody>
          <a:bodyPr/>
          <a:lstStyle/>
          <a:p>
            <a:r>
              <a:rPr lang="en-US" dirty="0"/>
              <a:t>Conventional Strategies and techniques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pPr marL="0" indent="0">
              <a:buNone/>
            </a:pPr>
            <a:r>
              <a:rPr lang="en-US" b="1" dirty="0"/>
              <a:t>Boolean Retrieval:</a:t>
            </a:r>
            <a:endParaRPr lang="en-US" b="1" dirty="0"/>
          </a:p>
          <a:p>
            <a:pPr marL="0" indent="0">
              <a:buNone/>
            </a:pPr>
            <a:r>
              <a:rPr lang="en-US" dirty="0"/>
              <a:t>Boolean retrieval uses logical operators (AND, OR, NOT) to filter and retrieve documents matching specific conditions. This approach is straightforward and computationally inexpensive, commonly used for exact matches.</a:t>
            </a:r>
            <a:endParaRPr lang="en-US" dirty="0"/>
          </a:p>
          <a:p>
            <a:pPr marL="0" indent="0">
              <a:buNone/>
            </a:pPr>
            <a:r>
              <a:rPr lang="en-US" b="1" dirty="0"/>
              <a:t>Demerit: </a:t>
            </a:r>
            <a:r>
              <a:rPr lang="en-US" dirty="0"/>
              <a:t>It lacks the ability to rank documents by relevance, leading to either an overwhelming number of results or excluding potentially relevant information in complex queries, thus limiting accuracy.</a:t>
            </a:r>
            <a:endParaRPr lang="en-US" dirty="0"/>
          </a:p>
          <a:p>
            <a:pPr marL="0" indent="0">
              <a:buNone/>
            </a:pPr>
            <a:endParaRPr lang="en-US" dirty="0"/>
          </a:p>
          <a:p>
            <a:pPr marL="0" indent="0">
              <a:buNone/>
            </a:pPr>
            <a:r>
              <a:rPr lang="en-US" b="1" dirty="0"/>
              <a:t>Vector Space Model (VSM):</a:t>
            </a:r>
            <a:endParaRPr lang="en-US" b="1" dirty="0"/>
          </a:p>
          <a:p>
            <a:pPr marL="0" indent="0">
              <a:buNone/>
            </a:pPr>
            <a:r>
              <a:rPr lang="en-US" dirty="0"/>
              <a:t>VSM represents both queries and documents as vectors in a high-dimensional space, where the relevance of each document is calculated based on cosine similarity between vectors. This approach enables ranked retrieval of results by similarity scores.</a:t>
            </a:r>
            <a:endParaRPr lang="en-US" dirty="0"/>
          </a:p>
          <a:p>
            <a:pPr marL="0" indent="0">
              <a:buNone/>
            </a:pPr>
            <a:r>
              <a:rPr lang="en-US" b="1" dirty="0"/>
              <a:t>Demerit:</a:t>
            </a:r>
            <a:r>
              <a:rPr lang="en-US" dirty="0"/>
              <a:t> It is computationally expensive for large datasets due to high-dimensional vector calculations and lacks semantic understanding, making it difficult to capture the deeper meaning of complex or ambiguous queries.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17" y="250952"/>
            <a:ext cx="9455727" cy="1188720"/>
          </a:xfrm>
        </p:spPr>
        <p:txBody>
          <a:bodyPr/>
          <a:lstStyle/>
          <a:p>
            <a:r>
              <a:rPr lang="en-US" dirty="0"/>
              <a:t>  conventional Strategies and techniques</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pPr marL="0" indent="0">
              <a:buNone/>
            </a:pPr>
            <a:r>
              <a:rPr lang="en-US" b="1" dirty="0"/>
              <a:t>B-tree Indexing:</a:t>
            </a:r>
            <a:endParaRPr lang="en-US" b="1" dirty="0"/>
          </a:p>
          <a:p>
            <a:pPr marL="0" indent="0">
              <a:buNone/>
            </a:pPr>
            <a:r>
              <a:rPr lang="en-US" dirty="0"/>
              <a:t>B-tree indexing organizes data hierarchically, allowing for efficient search and retrieval, especially for range queries. B-trees are widely used due to their balanced structure, which maintains query efficiency across different data sizes.</a:t>
            </a:r>
            <a:endParaRPr lang="en-US" dirty="0"/>
          </a:p>
          <a:p>
            <a:pPr marL="0" indent="0">
              <a:buNone/>
            </a:pPr>
            <a:r>
              <a:rPr lang="en-US" b="1" dirty="0"/>
              <a:t>Demerit: </a:t>
            </a:r>
            <a:r>
              <a:rPr lang="en-US" dirty="0"/>
              <a:t>With frequent insertions, deletions, and updates, B-trees can require frequent rebalancing, increasing maintenance overhead. Additionally, large datasets can cause B-trees to become deep, resulting in slower searches as more nodes are traversed.</a:t>
            </a:r>
            <a:endParaRPr lang="en-US" dirty="0"/>
          </a:p>
          <a:p>
            <a:pPr marL="0" indent="0">
              <a:buNone/>
            </a:pPr>
            <a:endParaRPr lang="en-US" dirty="0"/>
          </a:p>
          <a:p>
            <a:pPr marL="0" indent="0">
              <a:buNone/>
            </a:pPr>
            <a:r>
              <a:rPr lang="en-US" b="1" dirty="0"/>
              <a:t>Materialized Views:</a:t>
            </a:r>
            <a:endParaRPr lang="en-US" b="1" dirty="0"/>
          </a:p>
          <a:p>
            <a:pPr marL="0" indent="0">
              <a:buNone/>
            </a:pPr>
            <a:r>
              <a:rPr lang="en-US" dirty="0"/>
              <a:t>Materialized views store precomputed query results, which can then be quickly retrieved without recalculating. This approach is effective for complex queries or reporting, as it reduces the computational cost for repeated queries on static datasets.</a:t>
            </a:r>
            <a:endParaRPr lang="en-US" dirty="0"/>
          </a:p>
          <a:p>
            <a:pPr marL="0" indent="0">
              <a:buNone/>
            </a:pPr>
            <a:r>
              <a:rPr lang="en-US" b="1" dirty="0"/>
              <a:t>Demerit: </a:t>
            </a:r>
            <a:r>
              <a:rPr lang="en-US" dirty="0"/>
              <a:t>Materialized views require substantial storage and constant maintenance to stay synchronized with underlying data. In dynamic datasets, updating views frequently can add significant overhead, potentially offsetting the performance gains from caching results.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17" y="250952"/>
            <a:ext cx="9455727" cy="1188720"/>
          </a:xfrm>
        </p:spPr>
        <p:txBody>
          <a:bodyPr/>
          <a:lstStyle/>
          <a:p>
            <a:r>
              <a:rPr lang="en-US" dirty="0"/>
              <a:t>  Our proposed work</a:t>
            </a:r>
            <a:endParaRPr lang="en-US" dirty="0"/>
          </a:p>
        </p:txBody>
      </p:sp>
      <p:sp>
        <p:nvSpPr>
          <p:cNvPr id="3" name="Content Placeholder 2"/>
          <p:cNvSpPr>
            <a:spLocks noGrp="1"/>
          </p:cNvSpPr>
          <p:nvPr>
            <p:ph idx="1"/>
          </p:nvPr>
        </p:nvSpPr>
        <p:spPr>
          <a:xfrm>
            <a:off x="241300" y="1701800"/>
            <a:ext cx="11795760" cy="5011420"/>
          </a:xfrm>
        </p:spPr>
        <p:txBody>
          <a:bodyPr>
            <a:noAutofit/>
          </a:bodyPr>
          <a:lstStyle/>
          <a:p>
            <a:pPr marL="0" indent="0">
              <a:buNone/>
            </a:pPr>
            <a:r>
              <a:rPr lang="en-US" dirty="0"/>
              <a:t>We propose the following strategies and techniques to improvise the database management system:</a:t>
            </a:r>
            <a:endParaRPr lang="en-US" dirty="0"/>
          </a:p>
          <a:p>
            <a:pPr marL="342900" indent="-342900">
              <a:buAutoNum type="arabicPeriod"/>
            </a:pPr>
            <a:r>
              <a:rPr lang="en-US" dirty="0"/>
              <a:t>Caching Techniques – Splay trees and Treaps (Randomized Search Trees)</a:t>
            </a:r>
            <a:endParaRPr lang="en-US" dirty="0"/>
          </a:p>
          <a:p>
            <a:pPr marL="342900" indent="-342900">
              <a:buAutoNum type="arabicPeriod"/>
            </a:pPr>
            <a:r>
              <a:rPr lang="en-US" dirty="0"/>
              <a:t>Cost Optimized Techniques – Heuristic based filtering and searching for query optimizations</a:t>
            </a:r>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12873</Words>
  <Application>WPS Presentation</Application>
  <PresentationFormat>Widescreen</PresentationFormat>
  <Paragraphs>221</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Gill Sans MT</vt:lpstr>
      <vt:lpstr>Microsoft YaHei</vt:lpstr>
      <vt:lpstr>Arial Unicode MS</vt:lpstr>
      <vt:lpstr>Aptos</vt:lpstr>
      <vt:lpstr>Segoe Print</vt:lpstr>
      <vt:lpstr>.SF NS</vt:lpstr>
      <vt:lpstr>Helvetica</vt:lpstr>
      <vt:lpstr>Parcel</vt:lpstr>
      <vt:lpstr>VIDEO PRESENTATION</vt:lpstr>
      <vt:lpstr>Optimized Retrieval and Query Processing: A Synergistic Approach for Improved DAtabase perfomace</vt:lpstr>
      <vt:lpstr>introduction</vt:lpstr>
      <vt:lpstr>introduction</vt:lpstr>
      <vt:lpstr>ER Diagram</vt:lpstr>
      <vt:lpstr>Functional diagram (high level diagram)</vt:lpstr>
      <vt:lpstr>Conventional Strategies and techniques</vt:lpstr>
      <vt:lpstr>  conventional Strategies and techniques</vt:lpstr>
      <vt:lpstr>  Our proposed work</vt:lpstr>
      <vt:lpstr>Caching techniques</vt:lpstr>
      <vt:lpstr>Splay trees</vt:lpstr>
      <vt:lpstr>implementation</vt:lpstr>
      <vt:lpstr>WHY Splay trees?</vt:lpstr>
      <vt:lpstr>Treaps: randomized search trees</vt:lpstr>
      <vt:lpstr>implementation</vt:lpstr>
      <vt:lpstr>Why treaps?</vt:lpstr>
      <vt:lpstr>Cost based optimizations</vt:lpstr>
      <vt:lpstr>Logical and physical transformations</vt:lpstr>
      <vt:lpstr>Interleaving and juxtaposition</vt:lpstr>
      <vt:lpstr>State space search trees</vt:lpstr>
      <vt:lpstr>Impact of cost-based optimizations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Rishabh Shital Ramdhave</dc:creator>
  <cp:lastModifiedBy>Saptarshi Acharya</cp:lastModifiedBy>
  <cp:revision>12</cp:revision>
  <dcterms:created xsi:type="dcterms:W3CDTF">2024-11-07T07:29:00Z</dcterms:created>
  <dcterms:modified xsi:type="dcterms:W3CDTF">2024-11-10T14:41:53Z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2DCA0AD9FD624DE9896BC95A8C25F87F_13</vt:lpwstr>
  </property>
  <property fmtid="{D5CDD505-2E9C-101B-9397-08002B2CF9AE}" pid="3" name="KSOProductBuildVer">
    <vt:lpwstr>1033-12.2.0.18607</vt:lpwstr>
  </property>
</Properties>
</file>