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7" r:id="rId6"/>
    <p:sldId id="259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142-E7CD-43D8-897F-CD1A639BE1B7}" type="datetimeFigureOut">
              <a:rPr lang="en-US" smtClean="0"/>
              <a:t>10-Aug-19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3A0B-3449-4CB5-8C49-B0AFEB97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0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142-E7CD-43D8-897F-CD1A639BE1B7}" type="datetimeFigureOut">
              <a:rPr lang="en-US" smtClean="0"/>
              <a:t>10-Aug-19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3A0B-3449-4CB5-8C49-B0AFEB97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6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142-E7CD-43D8-897F-CD1A639BE1B7}" type="datetimeFigureOut">
              <a:rPr lang="en-US" smtClean="0"/>
              <a:t>10-Aug-19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3A0B-3449-4CB5-8C49-B0AFEB97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81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142-E7CD-43D8-897F-CD1A639BE1B7}" type="datetimeFigureOut">
              <a:rPr lang="en-US" smtClean="0"/>
              <a:t>10-Aug-19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3A0B-3449-4CB5-8C49-B0AFEB97948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8563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142-E7CD-43D8-897F-CD1A639BE1B7}" type="datetimeFigureOut">
              <a:rPr lang="en-US" smtClean="0"/>
              <a:t>10-Aug-19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3A0B-3449-4CB5-8C49-B0AFEB97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82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142-E7CD-43D8-897F-CD1A639BE1B7}" type="datetimeFigureOut">
              <a:rPr lang="en-US" smtClean="0"/>
              <a:t>10-Aug-19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3A0B-3449-4CB5-8C49-B0AFEB97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66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142-E7CD-43D8-897F-CD1A639BE1B7}" type="datetimeFigureOut">
              <a:rPr lang="en-US" smtClean="0"/>
              <a:t>10-Aug-19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3A0B-3449-4CB5-8C49-B0AFEB97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49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142-E7CD-43D8-897F-CD1A639BE1B7}" type="datetimeFigureOut">
              <a:rPr lang="en-US" smtClean="0"/>
              <a:t>10-Aug-19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3A0B-3449-4CB5-8C49-B0AFEB97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6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142-E7CD-43D8-897F-CD1A639BE1B7}" type="datetimeFigureOut">
              <a:rPr lang="en-US" smtClean="0"/>
              <a:t>10-Aug-19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3A0B-3449-4CB5-8C49-B0AFEB97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142-E7CD-43D8-897F-CD1A639BE1B7}" type="datetimeFigureOut">
              <a:rPr lang="en-US" smtClean="0"/>
              <a:t>10-Aug-19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3A0B-3449-4CB5-8C49-B0AFEB97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5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142-E7CD-43D8-897F-CD1A639BE1B7}" type="datetimeFigureOut">
              <a:rPr lang="en-US" smtClean="0"/>
              <a:t>10-Aug-19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3A0B-3449-4CB5-8C49-B0AFEB97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142-E7CD-43D8-897F-CD1A639BE1B7}" type="datetimeFigureOut">
              <a:rPr lang="en-US" smtClean="0"/>
              <a:t>10-Aug-19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3A0B-3449-4CB5-8C49-B0AFEB97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9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142-E7CD-43D8-897F-CD1A639BE1B7}" type="datetimeFigureOut">
              <a:rPr lang="en-US" smtClean="0"/>
              <a:t>10-Aug-19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3A0B-3449-4CB5-8C49-B0AFEB97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0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142-E7CD-43D8-897F-CD1A639BE1B7}" type="datetimeFigureOut">
              <a:rPr lang="en-US" smtClean="0"/>
              <a:t>10-Aug-19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3A0B-3449-4CB5-8C49-B0AFEB97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5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142-E7CD-43D8-897F-CD1A639BE1B7}" type="datetimeFigureOut">
              <a:rPr lang="en-US" smtClean="0"/>
              <a:t>10-Aug-19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3A0B-3449-4CB5-8C49-B0AFEB97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2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142-E7CD-43D8-897F-CD1A639BE1B7}" type="datetimeFigureOut">
              <a:rPr lang="en-US" smtClean="0"/>
              <a:t>10-Aug-19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3A0B-3449-4CB5-8C49-B0AFEB97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2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142-E7CD-43D8-897F-CD1A639BE1B7}" type="datetimeFigureOut">
              <a:rPr lang="en-US" smtClean="0"/>
              <a:t>10-Aug-19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3A0B-3449-4CB5-8C49-B0AFEB97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5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603142-E7CD-43D8-897F-CD1A639BE1B7}" type="datetimeFigureOut">
              <a:rPr lang="en-US" smtClean="0"/>
              <a:t>10-Aug-19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23A0B-3449-4CB5-8C49-B0AFEB97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83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FINAL PROJECT FOR IVY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CUSTOMER LIFE TIME VALUE (CLV)</a:t>
            </a:r>
          </a:p>
          <a:p>
            <a:r>
              <a:rPr lang="en-US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942617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Significance/ Business meanings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After doing Linear Regression Model we came to know that Coverage, Monthly Premium Auto, No of Policies and Renew Offer Type these variables are at 95% significant level, that means our CLV is more depending on these variables at 95% significant level.</a:t>
            </a:r>
          </a:p>
          <a:p>
            <a:r>
              <a:rPr lang="en-US" dirty="0"/>
              <a:t>People using extended coverage are impact fully inclined towards the lifetime coverages . Whereas premium users are having lesser lifetime coverage value than extended Coverage users </a:t>
            </a:r>
          </a:p>
          <a:p>
            <a:r>
              <a:rPr lang="en-US" dirty="0"/>
              <a:t>Employed people, retired people and people having medical leave have a better tendency to retain the lifetime coverage than unemployed people.</a:t>
            </a:r>
          </a:p>
          <a:p>
            <a:r>
              <a:rPr lang="en-US" dirty="0"/>
              <a:t>The customer who are using Luxury Car and Luxury Car SUV are more inclined to lifetime coverages rather than people who are using Sports Car and SUV.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Business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 the Customer who is using Four Door Car and Two Door car more inclined to coverages and even the Loss incurred by them is more.</a:t>
            </a:r>
          </a:p>
          <a:p>
            <a:r>
              <a:rPr lang="en-IN" dirty="0"/>
              <a:t>After Clustering we can easily segregate the customers into 4 groups and they where clearly different with other groups.</a:t>
            </a:r>
          </a:p>
          <a:p>
            <a:r>
              <a:rPr lang="en-IN" dirty="0"/>
              <a:t>Group 4 Customers are the most profitable customer in comparison with the customer life time value but the no. of customer count is less.</a:t>
            </a:r>
          </a:p>
          <a:p>
            <a:r>
              <a:rPr lang="en-IN" dirty="0"/>
              <a:t>Even Group 3 Can be Bought in to Group 4 by giving offers to them and even new attracting policies.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8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Business Approach</a:t>
            </a:r>
          </a:p>
          <a:p>
            <a:r>
              <a:rPr lang="en-US" dirty="0"/>
              <a:t>Business Strategies</a:t>
            </a:r>
          </a:p>
          <a:p>
            <a:r>
              <a:rPr lang="en-US" dirty="0"/>
              <a:t>Data Pre-processing</a:t>
            </a:r>
          </a:p>
          <a:p>
            <a:r>
              <a:rPr lang="en-US" dirty="0"/>
              <a:t>Model Building</a:t>
            </a:r>
          </a:p>
          <a:p>
            <a:r>
              <a:rPr lang="en-US" dirty="0"/>
              <a:t>Result with interpretation</a:t>
            </a:r>
          </a:p>
          <a:p>
            <a:r>
              <a:rPr lang="en-US" dirty="0"/>
              <a:t>Significance of Independent Variables</a:t>
            </a:r>
          </a:p>
          <a:p>
            <a:r>
              <a:rPr lang="en-US" dirty="0"/>
              <a:t>Conclusion and Business recommendation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1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u="sng" dirty="0"/>
              <a:t>Objective: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We are expected to create an analytical and modelling framework to predict the lifetime value of each customer based on the quantitative and qualitative features.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The lifetime value of a customer, or customer lifetime value (CLV), represents the total amount of money a customer is expected to spend in your business, or on your products, during their lifetime. Calculating the CLV for different customers helps in a number of ways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37056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Business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Acquire more customer</a:t>
            </a:r>
          </a:p>
          <a:p>
            <a:pPr marL="514350" indent="-514350">
              <a:buAutoNum type="arabicPeriod"/>
            </a:pPr>
            <a:r>
              <a:rPr lang="en-US" dirty="0"/>
              <a:t>Retain more customer</a:t>
            </a:r>
          </a:p>
          <a:p>
            <a:pPr marL="514350" indent="-514350">
              <a:buAutoNum type="arabicPeriod"/>
            </a:pPr>
            <a:r>
              <a:rPr lang="en-US" dirty="0"/>
              <a:t>Increase customer profitability</a:t>
            </a:r>
          </a:p>
        </p:txBody>
      </p:sp>
    </p:spTree>
    <p:extLst>
      <p:ext uri="{BB962C8B-B14F-4D97-AF65-F5344CB8AC3E}">
        <p14:creationId xmlns:p14="http://schemas.microsoft.com/office/powerpoint/2010/main" val="116528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>
            <a:extLst>
              <a:ext uri="{FF2B5EF4-FFF2-40B4-BE49-F238E27FC236}">
                <a16:creationId xmlns:a16="http://schemas.microsoft.com/office/drawing/2014/main" id="{8A2360D7-F75B-4E8E-A2EC-3D3B6B3F6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1431"/>
            <a:ext cx="12192000" cy="659117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Customer life cycle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F3FA5-8B32-4381-8DE5-06724C56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3" y="6494040"/>
            <a:ext cx="3273552" cy="365125"/>
          </a:xfrm>
        </p:spPr>
        <p:txBody>
          <a:bodyPr/>
          <a:lstStyle/>
          <a:p>
            <a:fld id="{375CF06B-8C50-447E-A219-5E675C3EE549}" type="datetime1">
              <a:rPr lang="en-US" smtClean="0"/>
              <a:t>10-Aug-19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8DA70-8B0D-41F4-BBF1-72574C7F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8134" y="6328010"/>
            <a:ext cx="64008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526935-F66C-45D9-8E8A-E43B7DB34F89}"/>
              </a:ext>
            </a:extLst>
          </p:cNvPr>
          <p:cNvCxnSpPr/>
          <p:nvPr/>
        </p:nvCxnSpPr>
        <p:spPr>
          <a:xfrm flipV="1">
            <a:off x="1856930" y="1447891"/>
            <a:ext cx="0" cy="469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E18E14-8490-4D7D-9E4A-B1FBB91BE460}"/>
              </a:ext>
            </a:extLst>
          </p:cNvPr>
          <p:cNvCxnSpPr/>
          <p:nvPr/>
        </p:nvCxnSpPr>
        <p:spPr>
          <a:xfrm>
            <a:off x="1856927" y="4767866"/>
            <a:ext cx="8707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18ADDE5-0D63-484B-A000-98E6512AAEA1}"/>
              </a:ext>
            </a:extLst>
          </p:cNvPr>
          <p:cNvSpPr/>
          <p:nvPr/>
        </p:nvSpPr>
        <p:spPr>
          <a:xfrm>
            <a:off x="1976113" y="1657666"/>
            <a:ext cx="8377703" cy="4534402"/>
          </a:xfrm>
          <a:custGeom>
            <a:avLst/>
            <a:gdLst>
              <a:gd name="connsiteX0" fmla="*/ 0 w 5570806"/>
              <a:gd name="connsiteY0" fmla="*/ 3968330 h 4840207"/>
              <a:gd name="connsiteX1" fmla="*/ 844062 w 5570806"/>
              <a:gd name="connsiteY1" fmla="*/ 4559173 h 4840207"/>
              <a:gd name="connsiteX2" fmla="*/ 2616591 w 5570806"/>
              <a:gd name="connsiteY2" fmla="*/ 15308 h 4840207"/>
              <a:gd name="connsiteX3" fmla="*/ 4909625 w 5570806"/>
              <a:gd name="connsiteY3" fmla="*/ 3082065 h 4840207"/>
              <a:gd name="connsiteX4" fmla="*/ 5570806 w 5570806"/>
              <a:gd name="connsiteY4" fmla="*/ 3110201 h 4840207"/>
              <a:gd name="connsiteX5" fmla="*/ 5570806 w 5570806"/>
              <a:gd name="connsiteY5" fmla="*/ 3110201 h 484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70806" h="4840207">
                <a:moveTo>
                  <a:pt x="0" y="3968330"/>
                </a:moveTo>
                <a:cubicBezTo>
                  <a:pt x="203982" y="4593170"/>
                  <a:pt x="407964" y="5218010"/>
                  <a:pt x="844062" y="4559173"/>
                </a:cubicBezTo>
                <a:cubicBezTo>
                  <a:pt x="1280160" y="3900336"/>
                  <a:pt x="1938997" y="261493"/>
                  <a:pt x="2616591" y="15308"/>
                </a:cubicBezTo>
                <a:cubicBezTo>
                  <a:pt x="3294185" y="-230877"/>
                  <a:pt x="4417256" y="2566249"/>
                  <a:pt x="4909625" y="3082065"/>
                </a:cubicBezTo>
                <a:cubicBezTo>
                  <a:pt x="5401994" y="3597881"/>
                  <a:pt x="5570806" y="3110201"/>
                  <a:pt x="5570806" y="3110201"/>
                </a:cubicBezTo>
                <a:lnTo>
                  <a:pt x="5570806" y="3110201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E56838-7B2B-447D-9C3E-DB6B1E7A6F40}"/>
              </a:ext>
            </a:extLst>
          </p:cNvPr>
          <p:cNvSpPr/>
          <p:nvPr/>
        </p:nvSpPr>
        <p:spPr>
          <a:xfrm>
            <a:off x="1856926" y="1082766"/>
            <a:ext cx="6891503" cy="4429557"/>
          </a:xfrm>
          <a:custGeom>
            <a:avLst/>
            <a:gdLst>
              <a:gd name="connsiteX0" fmla="*/ 0 w 5974712"/>
              <a:gd name="connsiteY0" fmla="*/ 3929928 h 4762368"/>
              <a:gd name="connsiteX1" fmla="*/ 590843 w 5974712"/>
              <a:gd name="connsiteY1" fmla="*/ 4478568 h 4762368"/>
              <a:gd name="connsiteX2" fmla="*/ 2447778 w 5974712"/>
              <a:gd name="connsiteY2" fmla="*/ 5042 h 4762368"/>
              <a:gd name="connsiteX3" fmla="*/ 5669280 w 5974712"/>
              <a:gd name="connsiteY3" fmla="*/ 3592303 h 4762368"/>
              <a:gd name="connsiteX4" fmla="*/ 5655212 w 5974712"/>
              <a:gd name="connsiteY4" fmla="*/ 3564168 h 476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74712" h="4762368">
                <a:moveTo>
                  <a:pt x="0" y="3929928"/>
                </a:moveTo>
                <a:cubicBezTo>
                  <a:pt x="91440" y="4531322"/>
                  <a:pt x="182880" y="5132716"/>
                  <a:pt x="590843" y="4478568"/>
                </a:cubicBezTo>
                <a:cubicBezTo>
                  <a:pt x="998806" y="3824420"/>
                  <a:pt x="1601372" y="152753"/>
                  <a:pt x="2447778" y="5042"/>
                </a:cubicBezTo>
                <a:cubicBezTo>
                  <a:pt x="3294184" y="-142669"/>
                  <a:pt x="5134708" y="2999115"/>
                  <a:pt x="5669280" y="3592303"/>
                </a:cubicBezTo>
                <a:cubicBezTo>
                  <a:pt x="6203852" y="4185491"/>
                  <a:pt x="5929532" y="3874829"/>
                  <a:pt x="5655212" y="3564168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9ECA28BD-07A1-4743-96E8-1963768113C5}"/>
              </a:ext>
            </a:extLst>
          </p:cNvPr>
          <p:cNvSpPr/>
          <p:nvPr/>
        </p:nvSpPr>
        <p:spPr>
          <a:xfrm rot="16200000">
            <a:off x="2297579" y="5533393"/>
            <a:ext cx="561418" cy="406894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Arrow: Striped Right 26">
            <a:extLst>
              <a:ext uri="{FF2B5EF4-FFF2-40B4-BE49-F238E27FC236}">
                <a16:creationId xmlns:a16="http://schemas.microsoft.com/office/drawing/2014/main" id="{8CB7A7D8-C1CE-42A8-A1E1-90AFEA64848E}"/>
              </a:ext>
            </a:extLst>
          </p:cNvPr>
          <p:cNvSpPr/>
          <p:nvPr/>
        </p:nvSpPr>
        <p:spPr>
          <a:xfrm rot="16200000">
            <a:off x="3877642" y="2301307"/>
            <a:ext cx="915597" cy="406894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Arrow: Striped Right 27">
            <a:extLst>
              <a:ext uri="{FF2B5EF4-FFF2-40B4-BE49-F238E27FC236}">
                <a16:creationId xmlns:a16="http://schemas.microsoft.com/office/drawing/2014/main" id="{7F84D5C5-568A-4D0D-84DE-3F4B2247D587}"/>
              </a:ext>
            </a:extLst>
          </p:cNvPr>
          <p:cNvSpPr/>
          <p:nvPr/>
        </p:nvSpPr>
        <p:spPr>
          <a:xfrm rot="16200000">
            <a:off x="4339280" y="1577308"/>
            <a:ext cx="915596" cy="4068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C83D271-E698-4AF3-93FE-4B589D85262E}"/>
              </a:ext>
            </a:extLst>
          </p:cNvPr>
          <p:cNvSpPr/>
          <p:nvPr/>
        </p:nvSpPr>
        <p:spPr>
          <a:xfrm>
            <a:off x="4892883" y="598290"/>
            <a:ext cx="5283284" cy="724314"/>
          </a:xfrm>
          <a:custGeom>
            <a:avLst/>
            <a:gdLst>
              <a:gd name="connsiteX0" fmla="*/ 0 w 5283284"/>
              <a:gd name="connsiteY0" fmla="*/ 506978 h 724314"/>
              <a:gd name="connsiteX1" fmla="*/ 1631853 w 5283284"/>
              <a:gd name="connsiteY1" fmla="*/ 703926 h 724314"/>
              <a:gd name="connsiteX2" fmla="*/ 4839287 w 5283284"/>
              <a:gd name="connsiteY2" fmla="*/ 70879 h 724314"/>
              <a:gd name="connsiteX3" fmla="*/ 5176911 w 5283284"/>
              <a:gd name="connsiteY3" fmla="*/ 42744 h 7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3284" h="724314">
                <a:moveTo>
                  <a:pt x="0" y="506978"/>
                </a:moveTo>
                <a:cubicBezTo>
                  <a:pt x="412652" y="641793"/>
                  <a:pt x="825305" y="776609"/>
                  <a:pt x="1631853" y="703926"/>
                </a:cubicBezTo>
                <a:cubicBezTo>
                  <a:pt x="2438401" y="631243"/>
                  <a:pt x="4248444" y="181076"/>
                  <a:pt x="4839287" y="70879"/>
                </a:cubicBezTo>
                <a:cubicBezTo>
                  <a:pt x="5430130" y="-39318"/>
                  <a:pt x="5303520" y="1713"/>
                  <a:pt x="5176911" y="42744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D507E2-9FF2-41AF-9B56-C1686D6F524A}"/>
              </a:ext>
            </a:extLst>
          </p:cNvPr>
          <p:cNvSpPr/>
          <p:nvPr/>
        </p:nvSpPr>
        <p:spPr>
          <a:xfrm rot="20934432">
            <a:off x="7155105" y="2522963"/>
            <a:ext cx="4276579" cy="970834"/>
          </a:xfrm>
          <a:custGeom>
            <a:avLst/>
            <a:gdLst>
              <a:gd name="connsiteX0" fmla="*/ 0 w 4276579"/>
              <a:gd name="connsiteY0" fmla="*/ 0 h 970834"/>
              <a:gd name="connsiteX1" fmla="*/ 1209822 w 4276579"/>
              <a:gd name="connsiteY1" fmla="*/ 970671 h 970834"/>
              <a:gd name="connsiteX2" fmla="*/ 4276579 w 4276579"/>
              <a:gd name="connsiteY2" fmla="*/ 84406 h 970834"/>
              <a:gd name="connsiteX3" fmla="*/ 4276579 w 4276579"/>
              <a:gd name="connsiteY3" fmla="*/ 84406 h 97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6579" h="970834">
                <a:moveTo>
                  <a:pt x="0" y="0"/>
                </a:moveTo>
                <a:cubicBezTo>
                  <a:pt x="248529" y="478301"/>
                  <a:pt x="497059" y="956603"/>
                  <a:pt x="1209822" y="970671"/>
                </a:cubicBezTo>
                <a:cubicBezTo>
                  <a:pt x="1922585" y="984739"/>
                  <a:pt x="4276579" y="84406"/>
                  <a:pt x="4276579" y="84406"/>
                </a:cubicBezTo>
                <a:lnTo>
                  <a:pt x="4276579" y="84406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Arrow: Striped Right 33">
            <a:extLst>
              <a:ext uri="{FF2B5EF4-FFF2-40B4-BE49-F238E27FC236}">
                <a16:creationId xmlns:a16="http://schemas.microsoft.com/office/drawing/2014/main" id="{F9599E53-049F-4824-B1DE-BAB48F4877AA}"/>
              </a:ext>
            </a:extLst>
          </p:cNvPr>
          <p:cNvSpPr/>
          <p:nvPr/>
        </p:nvSpPr>
        <p:spPr>
          <a:xfrm rot="16200000">
            <a:off x="7048846" y="1745752"/>
            <a:ext cx="1324707" cy="509697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Arrow: Striped Right 42">
            <a:extLst>
              <a:ext uri="{FF2B5EF4-FFF2-40B4-BE49-F238E27FC236}">
                <a16:creationId xmlns:a16="http://schemas.microsoft.com/office/drawing/2014/main" id="{2B7EB8AC-EFEA-45D6-888D-9957F2F36F68}"/>
              </a:ext>
            </a:extLst>
          </p:cNvPr>
          <p:cNvSpPr/>
          <p:nvPr/>
        </p:nvSpPr>
        <p:spPr>
          <a:xfrm rot="16200000">
            <a:off x="7693042" y="1832239"/>
            <a:ext cx="1989171" cy="509697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Arrow: Striped Right 43">
            <a:extLst>
              <a:ext uri="{FF2B5EF4-FFF2-40B4-BE49-F238E27FC236}">
                <a16:creationId xmlns:a16="http://schemas.microsoft.com/office/drawing/2014/main" id="{1748BC0A-E7F8-47E2-88AA-498423D1B615}"/>
              </a:ext>
            </a:extLst>
          </p:cNvPr>
          <p:cNvSpPr/>
          <p:nvPr/>
        </p:nvSpPr>
        <p:spPr>
          <a:xfrm rot="16200000">
            <a:off x="8835429" y="1550040"/>
            <a:ext cx="1989171" cy="509697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Arrow: Striped Right 44">
            <a:extLst>
              <a:ext uri="{FF2B5EF4-FFF2-40B4-BE49-F238E27FC236}">
                <a16:creationId xmlns:a16="http://schemas.microsoft.com/office/drawing/2014/main" id="{20A82AF5-99F1-498D-AE51-703310D2B55B}"/>
              </a:ext>
            </a:extLst>
          </p:cNvPr>
          <p:cNvSpPr/>
          <p:nvPr/>
        </p:nvSpPr>
        <p:spPr>
          <a:xfrm rot="16200000">
            <a:off x="3440829" y="3203962"/>
            <a:ext cx="915599" cy="406894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Arrow: Striped Right 45">
            <a:extLst>
              <a:ext uri="{FF2B5EF4-FFF2-40B4-BE49-F238E27FC236}">
                <a16:creationId xmlns:a16="http://schemas.microsoft.com/office/drawing/2014/main" id="{DB787144-E897-4A20-89E8-434F8DCF7B56}"/>
              </a:ext>
            </a:extLst>
          </p:cNvPr>
          <p:cNvSpPr/>
          <p:nvPr/>
        </p:nvSpPr>
        <p:spPr>
          <a:xfrm rot="16200000">
            <a:off x="3052234" y="4102515"/>
            <a:ext cx="896301" cy="406894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Arrow: Striped Right 46">
            <a:extLst>
              <a:ext uri="{FF2B5EF4-FFF2-40B4-BE49-F238E27FC236}">
                <a16:creationId xmlns:a16="http://schemas.microsoft.com/office/drawing/2014/main" id="{29BD1697-604D-4B6F-9CE1-920B1F089AB8}"/>
              </a:ext>
            </a:extLst>
          </p:cNvPr>
          <p:cNvSpPr/>
          <p:nvPr/>
        </p:nvSpPr>
        <p:spPr>
          <a:xfrm rot="16200000">
            <a:off x="2728193" y="5111207"/>
            <a:ext cx="831505" cy="406894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ADE8A1-BD4A-44D7-A828-1FBB270A7ED5}"/>
              </a:ext>
            </a:extLst>
          </p:cNvPr>
          <p:cNvSpPr txBox="1"/>
          <p:nvPr/>
        </p:nvSpPr>
        <p:spPr>
          <a:xfrm>
            <a:off x="4797077" y="4048528"/>
            <a:ext cx="190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PROFIT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D8C016-17FE-482A-9200-4D41A710DB58}"/>
              </a:ext>
            </a:extLst>
          </p:cNvPr>
          <p:cNvSpPr txBox="1"/>
          <p:nvPr/>
        </p:nvSpPr>
        <p:spPr>
          <a:xfrm>
            <a:off x="275227" y="2203514"/>
            <a:ext cx="190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PROFIT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C9D1DC-638C-4124-9FA7-13D792B5093C}"/>
              </a:ext>
            </a:extLst>
          </p:cNvPr>
          <p:cNvSpPr txBox="1"/>
          <p:nvPr/>
        </p:nvSpPr>
        <p:spPr>
          <a:xfrm>
            <a:off x="8988816" y="5142991"/>
            <a:ext cx="190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TIME</a:t>
            </a:r>
          </a:p>
        </p:txBody>
      </p:sp>
      <p:sp>
        <p:nvSpPr>
          <p:cNvPr id="53" name="Rectangle: Diagonal Corners Rounded 52">
            <a:extLst>
              <a:ext uri="{FF2B5EF4-FFF2-40B4-BE49-F238E27FC236}">
                <a16:creationId xmlns:a16="http://schemas.microsoft.com/office/drawing/2014/main" id="{4F8C15C2-13FC-4610-B84D-1AD6DF57E7D5}"/>
              </a:ext>
            </a:extLst>
          </p:cNvPr>
          <p:cNvSpPr/>
          <p:nvPr/>
        </p:nvSpPr>
        <p:spPr>
          <a:xfrm>
            <a:off x="1079318" y="2962553"/>
            <a:ext cx="1990704" cy="945057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More Efficient acquisition of new customers</a:t>
            </a:r>
          </a:p>
          <a:p>
            <a:pPr algn="ctr"/>
            <a:endParaRPr lang="en-IN" dirty="0"/>
          </a:p>
        </p:txBody>
      </p:sp>
      <p:sp>
        <p:nvSpPr>
          <p:cNvPr id="54" name="Rectangle: Diagonal Corners Rounded 53">
            <a:extLst>
              <a:ext uri="{FF2B5EF4-FFF2-40B4-BE49-F238E27FC236}">
                <a16:creationId xmlns:a16="http://schemas.microsoft.com/office/drawing/2014/main" id="{29A210E7-0100-4CD4-AD62-8BC919B203E4}"/>
              </a:ext>
            </a:extLst>
          </p:cNvPr>
          <p:cNvSpPr/>
          <p:nvPr/>
        </p:nvSpPr>
        <p:spPr>
          <a:xfrm>
            <a:off x="2137805" y="920027"/>
            <a:ext cx="1990704" cy="537604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Better Cross / Up selling</a:t>
            </a:r>
          </a:p>
          <a:p>
            <a:pPr algn="ctr"/>
            <a:endParaRPr lang="en-IN" dirty="0"/>
          </a:p>
        </p:txBody>
      </p:sp>
      <p:sp>
        <p:nvSpPr>
          <p:cNvPr id="55" name="Rectangle: Diagonal Corners Rounded 54">
            <a:extLst>
              <a:ext uri="{FF2B5EF4-FFF2-40B4-BE49-F238E27FC236}">
                <a16:creationId xmlns:a16="http://schemas.microsoft.com/office/drawing/2014/main" id="{A4662E19-1475-4BD4-B643-93E84B04D5B3}"/>
              </a:ext>
            </a:extLst>
          </p:cNvPr>
          <p:cNvSpPr/>
          <p:nvPr/>
        </p:nvSpPr>
        <p:spPr>
          <a:xfrm>
            <a:off x="5879729" y="665933"/>
            <a:ext cx="2086319" cy="904572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More Efficient Customer Retention</a:t>
            </a:r>
          </a:p>
          <a:p>
            <a:pPr algn="ctr"/>
            <a:endParaRPr lang="en-IN" dirty="0"/>
          </a:p>
        </p:txBody>
      </p:sp>
      <p:sp>
        <p:nvSpPr>
          <p:cNvPr id="56" name="Rectangle: Diagonal Corners Rounded 55">
            <a:extLst>
              <a:ext uri="{FF2B5EF4-FFF2-40B4-BE49-F238E27FC236}">
                <a16:creationId xmlns:a16="http://schemas.microsoft.com/office/drawing/2014/main" id="{81AB3D1A-889D-43A1-9083-AE6F74C92B81}"/>
              </a:ext>
            </a:extLst>
          </p:cNvPr>
          <p:cNvSpPr/>
          <p:nvPr/>
        </p:nvSpPr>
        <p:spPr>
          <a:xfrm>
            <a:off x="8833269" y="2850090"/>
            <a:ext cx="2814011" cy="725441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Recovery of Potential Valuable Customers</a:t>
            </a:r>
          </a:p>
          <a:p>
            <a:pPr algn="ctr"/>
            <a:endParaRPr lang="en-IN" dirty="0"/>
          </a:p>
        </p:txBody>
      </p:sp>
      <p:sp>
        <p:nvSpPr>
          <p:cNvPr id="57" name="Rectangle: Diagonal Corners Rounded 56">
            <a:extLst>
              <a:ext uri="{FF2B5EF4-FFF2-40B4-BE49-F238E27FC236}">
                <a16:creationId xmlns:a16="http://schemas.microsoft.com/office/drawing/2014/main" id="{BE50552D-24DF-422D-8B46-85935518EA4A}"/>
              </a:ext>
            </a:extLst>
          </p:cNvPr>
          <p:cNvSpPr/>
          <p:nvPr/>
        </p:nvSpPr>
        <p:spPr>
          <a:xfrm>
            <a:off x="7140062" y="4811112"/>
            <a:ext cx="2420597" cy="861511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Faster Termination of Less Valuable Customer</a:t>
            </a:r>
          </a:p>
          <a:p>
            <a:pPr algn="ctr"/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B4AF1A-92CB-42D8-B4D2-A837C7DA60CD}"/>
              </a:ext>
            </a:extLst>
          </p:cNvPr>
          <p:cNvSpPr txBox="1"/>
          <p:nvPr/>
        </p:nvSpPr>
        <p:spPr>
          <a:xfrm>
            <a:off x="1947003" y="6271726"/>
            <a:ext cx="294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Acquisition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DC47A8-69C2-4345-B38C-D0C432B1F666}"/>
              </a:ext>
            </a:extLst>
          </p:cNvPr>
          <p:cNvSpPr txBox="1"/>
          <p:nvPr/>
        </p:nvSpPr>
        <p:spPr>
          <a:xfrm>
            <a:off x="5302677" y="6272559"/>
            <a:ext cx="294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Retention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16DA75F-B74D-40BB-8C59-0F73838EABD6}"/>
              </a:ext>
            </a:extLst>
          </p:cNvPr>
          <p:cNvSpPr txBox="1"/>
          <p:nvPr/>
        </p:nvSpPr>
        <p:spPr>
          <a:xfrm>
            <a:off x="7986475" y="6271726"/>
            <a:ext cx="294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Termination</a:t>
            </a:r>
          </a:p>
        </p:txBody>
      </p:sp>
    </p:spTree>
    <p:extLst>
      <p:ext uri="{BB962C8B-B14F-4D97-AF65-F5344CB8AC3E}">
        <p14:creationId xmlns:p14="http://schemas.microsoft.com/office/powerpoint/2010/main" val="153447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-34680"/>
            <a:ext cx="9404723" cy="853569"/>
          </a:xfrm>
        </p:spPr>
        <p:txBody>
          <a:bodyPr/>
          <a:lstStyle/>
          <a:p>
            <a:pPr algn="ctr"/>
            <a:r>
              <a:rPr lang="en-US" dirty="0"/>
              <a:t>Business Strategies</a:t>
            </a:r>
          </a:p>
        </p:txBody>
      </p:sp>
      <p:sp>
        <p:nvSpPr>
          <p:cNvPr id="74" name="Date Placeholder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7964423" y="6494040"/>
            <a:ext cx="3273552" cy="365125"/>
          </a:xfrm>
        </p:spPr>
        <p:txBody>
          <a:bodyPr/>
          <a:lstStyle/>
          <a:p>
            <a:fld id="{375CF06B-8C50-447E-A219-5E675C3EE549}" type="datetime1">
              <a:rPr lang="en-US" smtClean="0"/>
              <a:t>10-Aug-19</a:t>
            </a:fld>
            <a:endParaRPr lang="en-US" dirty="0"/>
          </a:p>
        </p:txBody>
      </p:sp>
      <p:cxnSp>
        <p:nvCxnSpPr>
          <p:cNvPr id="76" name="Straight Arrow Connector 75">
            <a:extLst/>
          </p:cNvPr>
          <p:cNvCxnSpPr/>
          <p:nvPr/>
        </p:nvCxnSpPr>
        <p:spPr>
          <a:xfrm flipV="1">
            <a:off x="1856930" y="1447891"/>
            <a:ext cx="0" cy="469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/>
          </p:cNvPr>
          <p:cNvCxnSpPr/>
          <p:nvPr/>
        </p:nvCxnSpPr>
        <p:spPr>
          <a:xfrm>
            <a:off x="1856927" y="4767866"/>
            <a:ext cx="8707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Freeform: Shape 77">
            <a:extLst/>
          </p:cNvPr>
          <p:cNvSpPr/>
          <p:nvPr/>
        </p:nvSpPr>
        <p:spPr>
          <a:xfrm>
            <a:off x="1976113" y="1657666"/>
            <a:ext cx="8377703" cy="4534402"/>
          </a:xfrm>
          <a:custGeom>
            <a:avLst/>
            <a:gdLst>
              <a:gd name="connsiteX0" fmla="*/ 0 w 5570806"/>
              <a:gd name="connsiteY0" fmla="*/ 3968330 h 4840207"/>
              <a:gd name="connsiteX1" fmla="*/ 844062 w 5570806"/>
              <a:gd name="connsiteY1" fmla="*/ 4559173 h 4840207"/>
              <a:gd name="connsiteX2" fmla="*/ 2616591 w 5570806"/>
              <a:gd name="connsiteY2" fmla="*/ 15308 h 4840207"/>
              <a:gd name="connsiteX3" fmla="*/ 4909625 w 5570806"/>
              <a:gd name="connsiteY3" fmla="*/ 3082065 h 4840207"/>
              <a:gd name="connsiteX4" fmla="*/ 5570806 w 5570806"/>
              <a:gd name="connsiteY4" fmla="*/ 3110201 h 4840207"/>
              <a:gd name="connsiteX5" fmla="*/ 5570806 w 5570806"/>
              <a:gd name="connsiteY5" fmla="*/ 3110201 h 484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70806" h="4840207">
                <a:moveTo>
                  <a:pt x="0" y="3968330"/>
                </a:moveTo>
                <a:cubicBezTo>
                  <a:pt x="203982" y="4593170"/>
                  <a:pt x="407964" y="5218010"/>
                  <a:pt x="844062" y="4559173"/>
                </a:cubicBezTo>
                <a:cubicBezTo>
                  <a:pt x="1280160" y="3900336"/>
                  <a:pt x="1938997" y="261493"/>
                  <a:pt x="2616591" y="15308"/>
                </a:cubicBezTo>
                <a:cubicBezTo>
                  <a:pt x="3294185" y="-230877"/>
                  <a:pt x="4417256" y="2566249"/>
                  <a:pt x="4909625" y="3082065"/>
                </a:cubicBezTo>
                <a:cubicBezTo>
                  <a:pt x="5401994" y="3597881"/>
                  <a:pt x="5570806" y="3110201"/>
                  <a:pt x="5570806" y="3110201"/>
                </a:cubicBezTo>
                <a:lnTo>
                  <a:pt x="5570806" y="3110201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Freeform: Shape 78">
            <a:extLst/>
          </p:cNvPr>
          <p:cNvSpPr/>
          <p:nvPr/>
        </p:nvSpPr>
        <p:spPr>
          <a:xfrm>
            <a:off x="1856926" y="1082766"/>
            <a:ext cx="6891503" cy="4429557"/>
          </a:xfrm>
          <a:custGeom>
            <a:avLst/>
            <a:gdLst>
              <a:gd name="connsiteX0" fmla="*/ 0 w 5974712"/>
              <a:gd name="connsiteY0" fmla="*/ 3929928 h 4762368"/>
              <a:gd name="connsiteX1" fmla="*/ 590843 w 5974712"/>
              <a:gd name="connsiteY1" fmla="*/ 4478568 h 4762368"/>
              <a:gd name="connsiteX2" fmla="*/ 2447778 w 5974712"/>
              <a:gd name="connsiteY2" fmla="*/ 5042 h 4762368"/>
              <a:gd name="connsiteX3" fmla="*/ 5669280 w 5974712"/>
              <a:gd name="connsiteY3" fmla="*/ 3592303 h 4762368"/>
              <a:gd name="connsiteX4" fmla="*/ 5655212 w 5974712"/>
              <a:gd name="connsiteY4" fmla="*/ 3564168 h 476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74712" h="4762368">
                <a:moveTo>
                  <a:pt x="0" y="3929928"/>
                </a:moveTo>
                <a:cubicBezTo>
                  <a:pt x="91440" y="4531322"/>
                  <a:pt x="182880" y="5132716"/>
                  <a:pt x="590843" y="4478568"/>
                </a:cubicBezTo>
                <a:cubicBezTo>
                  <a:pt x="998806" y="3824420"/>
                  <a:pt x="1601372" y="152753"/>
                  <a:pt x="2447778" y="5042"/>
                </a:cubicBezTo>
                <a:cubicBezTo>
                  <a:pt x="3294184" y="-142669"/>
                  <a:pt x="5134708" y="2999115"/>
                  <a:pt x="5669280" y="3592303"/>
                </a:cubicBezTo>
                <a:cubicBezTo>
                  <a:pt x="6203852" y="4185491"/>
                  <a:pt x="5929532" y="3874829"/>
                  <a:pt x="5655212" y="3564168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0" name="Arrow: Striped Right 79">
            <a:extLst/>
          </p:cNvPr>
          <p:cNvSpPr/>
          <p:nvPr/>
        </p:nvSpPr>
        <p:spPr>
          <a:xfrm rot="16200000">
            <a:off x="2297579" y="5533393"/>
            <a:ext cx="561418" cy="406894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Arrow: Striped Right 80">
            <a:extLst/>
          </p:cNvPr>
          <p:cNvSpPr/>
          <p:nvPr/>
        </p:nvSpPr>
        <p:spPr>
          <a:xfrm rot="16200000">
            <a:off x="3877642" y="2301307"/>
            <a:ext cx="915597" cy="406894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2" name="Arrow: Striped Right 81">
            <a:extLst/>
          </p:cNvPr>
          <p:cNvSpPr/>
          <p:nvPr/>
        </p:nvSpPr>
        <p:spPr>
          <a:xfrm rot="16200000">
            <a:off x="4339280" y="1577308"/>
            <a:ext cx="915596" cy="4068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Freeform: Shape 82">
            <a:extLst/>
          </p:cNvPr>
          <p:cNvSpPr/>
          <p:nvPr/>
        </p:nvSpPr>
        <p:spPr>
          <a:xfrm>
            <a:off x="4892883" y="598290"/>
            <a:ext cx="5283284" cy="724314"/>
          </a:xfrm>
          <a:custGeom>
            <a:avLst/>
            <a:gdLst>
              <a:gd name="connsiteX0" fmla="*/ 0 w 5283284"/>
              <a:gd name="connsiteY0" fmla="*/ 506978 h 724314"/>
              <a:gd name="connsiteX1" fmla="*/ 1631853 w 5283284"/>
              <a:gd name="connsiteY1" fmla="*/ 703926 h 724314"/>
              <a:gd name="connsiteX2" fmla="*/ 4839287 w 5283284"/>
              <a:gd name="connsiteY2" fmla="*/ 70879 h 724314"/>
              <a:gd name="connsiteX3" fmla="*/ 5176911 w 5283284"/>
              <a:gd name="connsiteY3" fmla="*/ 42744 h 7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3284" h="724314">
                <a:moveTo>
                  <a:pt x="0" y="506978"/>
                </a:moveTo>
                <a:cubicBezTo>
                  <a:pt x="412652" y="641793"/>
                  <a:pt x="825305" y="776609"/>
                  <a:pt x="1631853" y="703926"/>
                </a:cubicBezTo>
                <a:cubicBezTo>
                  <a:pt x="2438401" y="631243"/>
                  <a:pt x="4248444" y="181076"/>
                  <a:pt x="4839287" y="70879"/>
                </a:cubicBezTo>
                <a:cubicBezTo>
                  <a:pt x="5430130" y="-39318"/>
                  <a:pt x="5303520" y="1713"/>
                  <a:pt x="5176911" y="42744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4" name="Freeform: Shape 83">
            <a:extLst/>
          </p:cNvPr>
          <p:cNvSpPr/>
          <p:nvPr/>
        </p:nvSpPr>
        <p:spPr>
          <a:xfrm rot="20934432">
            <a:off x="7155105" y="2522963"/>
            <a:ext cx="4276579" cy="970834"/>
          </a:xfrm>
          <a:custGeom>
            <a:avLst/>
            <a:gdLst>
              <a:gd name="connsiteX0" fmla="*/ 0 w 4276579"/>
              <a:gd name="connsiteY0" fmla="*/ 0 h 970834"/>
              <a:gd name="connsiteX1" fmla="*/ 1209822 w 4276579"/>
              <a:gd name="connsiteY1" fmla="*/ 970671 h 970834"/>
              <a:gd name="connsiteX2" fmla="*/ 4276579 w 4276579"/>
              <a:gd name="connsiteY2" fmla="*/ 84406 h 970834"/>
              <a:gd name="connsiteX3" fmla="*/ 4276579 w 4276579"/>
              <a:gd name="connsiteY3" fmla="*/ 84406 h 97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6579" h="970834">
                <a:moveTo>
                  <a:pt x="0" y="0"/>
                </a:moveTo>
                <a:cubicBezTo>
                  <a:pt x="248529" y="478301"/>
                  <a:pt x="497059" y="956603"/>
                  <a:pt x="1209822" y="970671"/>
                </a:cubicBezTo>
                <a:cubicBezTo>
                  <a:pt x="1922585" y="984739"/>
                  <a:pt x="4276579" y="84406"/>
                  <a:pt x="4276579" y="84406"/>
                </a:cubicBezTo>
                <a:lnTo>
                  <a:pt x="4276579" y="84406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Arrow: Striped Right 84">
            <a:extLst/>
          </p:cNvPr>
          <p:cNvSpPr/>
          <p:nvPr/>
        </p:nvSpPr>
        <p:spPr>
          <a:xfrm rot="16200000">
            <a:off x="7048846" y="1745752"/>
            <a:ext cx="1324707" cy="509697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Arrow: Striped Right 85">
            <a:extLst/>
          </p:cNvPr>
          <p:cNvSpPr/>
          <p:nvPr/>
        </p:nvSpPr>
        <p:spPr>
          <a:xfrm rot="16200000">
            <a:off x="7693042" y="1832239"/>
            <a:ext cx="1989171" cy="509697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Arrow: Striped Right 86">
            <a:extLst/>
          </p:cNvPr>
          <p:cNvSpPr/>
          <p:nvPr/>
        </p:nvSpPr>
        <p:spPr>
          <a:xfrm rot="16200000">
            <a:off x="8835429" y="1550040"/>
            <a:ext cx="1989171" cy="509697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Arrow: Striped Right 87">
            <a:extLst/>
          </p:cNvPr>
          <p:cNvSpPr/>
          <p:nvPr/>
        </p:nvSpPr>
        <p:spPr>
          <a:xfrm rot="16200000">
            <a:off x="3440829" y="3203962"/>
            <a:ext cx="915599" cy="406894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9" name="Arrow: Striped Right 88">
            <a:extLst/>
          </p:cNvPr>
          <p:cNvSpPr/>
          <p:nvPr/>
        </p:nvSpPr>
        <p:spPr>
          <a:xfrm rot="16200000">
            <a:off x="3052234" y="4102515"/>
            <a:ext cx="896301" cy="406894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0" name="Arrow: Striped Right 89">
            <a:extLst/>
          </p:cNvPr>
          <p:cNvSpPr/>
          <p:nvPr/>
        </p:nvSpPr>
        <p:spPr>
          <a:xfrm rot="16200000">
            <a:off x="2728193" y="5111207"/>
            <a:ext cx="831505" cy="406894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1" name="TextBox 90">
            <a:extLst/>
          </p:cNvPr>
          <p:cNvSpPr txBox="1"/>
          <p:nvPr/>
        </p:nvSpPr>
        <p:spPr>
          <a:xfrm>
            <a:off x="4797077" y="4048528"/>
            <a:ext cx="190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PROFIT</a:t>
            </a:r>
          </a:p>
        </p:txBody>
      </p:sp>
      <p:sp>
        <p:nvSpPr>
          <p:cNvPr id="92" name="TextBox 91">
            <a:extLst/>
          </p:cNvPr>
          <p:cNvSpPr txBox="1"/>
          <p:nvPr/>
        </p:nvSpPr>
        <p:spPr>
          <a:xfrm>
            <a:off x="275227" y="2203514"/>
            <a:ext cx="190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PROFIT</a:t>
            </a:r>
          </a:p>
        </p:txBody>
      </p:sp>
      <p:sp>
        <p:nvSpPr>
          <p:cNvPr id="93" name="TextBox 92">
            <a:extLst/>
          </p:cNvPr>
          <p:cNvSpPr txBox="1"/>
          <p:nvPr/>
        </p:nvSpPr>
        <p:spPr>
          <a:xfrm>
            <a:off x="8988816" y="5142991"/>
            <a:ext cx="190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TIME</a:t>
            </a:r>
          </a:p>
        </p:txBody>
      </p:sp>
      <p:sp>
        <p:nvSpPr>
          <p:cNvPr id="94" name="Rectangle: Diagonal Corners Rounded 93">
            <a:extLst/>
          </p:cNvPr>
          <p:cNvSpPr/>
          <p:nvPr/>
        </p:nvSpPr>
        <p:spPr>
          <a:xfrm>
            <a:off x="1079318" y="2962553"/>
            <a:ext cx="1990704" cy="945057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More Efficient acquisition of new customers</a:t>
            </a:r>
          </a:p>
          <a:p>
            <a:pPr algn="ctr"/>
            <a:endParaRPr lang="en-IN" dirty="0"/>
          </a:p>
        </p:txBody>
      </p:sp>
      <p:sp>
        <p:nvSpPr>
          <p:cNvPr id="95" name="Rectangle: Diagonal Corners Rounded 94">
            <a:extLst/>
          </p:cNvPr>
          <p:cNvSpPr/>
          <p:nvPr/>
        </p:nvSpPr>
        <p:spPr>
          <a:xfrm>
            <a:off x="2137805" y="920027"/>
            <a:ext cx="1990704" cy="537604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Better Cross / Up selling</a:t>
            </a:r>
          </a:p>
          <a:p>
            <a:pPr algn="ctr"/>
            <a:endParaRPr lang="en-IN" dirty="0"/>
          </a:p>
        </p:txBody>
      </p:sp>
      <p:sp>
        <p:nvSpPr>
          <p:cNvPr id="96" name="Rectangle: Diagonal Corners Rounded 95">
            <a:extLst/>
          </p:cNvPr>
          <p:cNvSpPr/>
          <p:nvPr/>
        </p:nvSpPr>
        <p:spPr>
          <a:xfrm>
            <a:off x="5879729" y="665933"/>
            <a:ext cx="2086319" cy="904572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More Efficient Customer Retention</a:t>
            </a:r>
          </a:p>
          <a:p>
            <a:pPr algn="ctr"/>
            <a:endParaRPr lang="en-IN" dirty="0"/>
          </a:p>
        </p:txBody>
      </p:sp>
      <p:sp>
        <p:nvSpPr>
          <p:cNvPr id="97" name="Rectangle: Diagonal Corners Rounded 96">
            <a:extLst/>
          </p:cNvPr>
          <p:cNvSpPr/>
          <p:nvPr/>
        </p:nvSpPr>
        <p:spPr>
          <a:xfrm>
            <a:off x="8864163" y="2934025"/>
            <a:ext cx="2814011" cy="725441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Recovery of Potential Valuable Customers</a:t>
            </a:r>
          </a:p>
          <a:p>
            <a:pPr algn="ctr"/>
            <a:endParaRPr lang="en-IN" dirty="0"/>
          </a:p>
        </p:txBody>
      </p:sp>
      <p:sp>
        <p:nvSpPr>
          <p:cNvPr id="98" name="Rectangle: Diagonal Corners Rounded 97">
            <a:extLst/>
          </p:cNvPr>
          <p:cNvSpPr/>
          <p:nvPr/>
        </p:nvSpPr>
        <p:spPr>
          <a:xfrm>
            <a:off x="7114629" y="4979954"/>
            <a:ext cx="2420597" cy="861511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Faster Termination of Less Valuable Customer</a:t>
            </a:r>
          </a:p>
          <a:p>
            <a:pPr algn="ctr"/>
            <a:endParaRPr lang="en-IN" dirty="0"/>
          </a:p>
        </p:txBody>
      </p:sp>
      <p:sp>
        <p:nvSpPr>
          <p:cNvPr id="99" name="TextBox 98">
            <a:extLst/>
          </p:cNvPr>
          <p:cNvSpPr txBox="1"/>
          <p:nvPr/>
        </p:nvSpPr>
        <p:spPr>
          <a:xfrm>
            <a:off x="1947003" y="6271726"/>
            <a:ext cx="294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Acquisition</a:t>
            </a:r>
          </a:p>
        </p:txBody>
      </p:sp>
      <p:sp>
        <p:nvSpPr>
          <p:cNvPr id="100" name="TextBox 99">
            <a:extLst/>
          </p:cNvPr>
          <p:cNvSpPr txBox="1"/>
          <p:nvPr/>
        </p:nvSpPr>
        <p:spPr>
          <a:xfrm>
            <a:off x="5302677" y="6272559"/>
            <a:ext cx="294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Retention</a:t>
            </a:r>
          </a:p>
        </p:txBody>
      </p:sp>
      <p:sp>
        <p:nvSpPr>
          <p:cNvPr id="101" name="TextBox 100">
            <a:extLst/>
          </p:cNvPr>
          <p:cNvSpPr txBox="1"/>
          <p:nvPr/>
        </p:nvSpPr>
        <p:spPr>
          <a:xfrm>
            <a:off x="7986475" y="6271726"/>
            <a:ext cx="294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Termination</a:t>
            </a:r>
          </a:p>
        </p:txBody>
      </p:sp>
      <p:sp>
        <p:nvSpPr>
          <p:cNvPr id="103" name="Rectangle: Diagonal Corners Rounded 102">
            <a:extLst/>
          </p:cNvPr>
          <p:cNvSpPr/>
          <p:nvPr/>
        </p:nvSpPr>
        <p:spPr>
          <a:xfrm>
            <a:off x="2015524" y="4045648"/>
            <a:ext cx="2523364" cy="1071753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Do the new customer has same profile as valuable customer?</a:t>
            </a:r>
          </a:p>
        </p:txBody>
      </p:sp>
      <p:sp>
        <p:nvSpPr>
          <p:cNvPr id="104" name="Rectangle: Diagonal Corners Rounded 103">
            <a:extLst/>
          </p:cNvPr>
          <p:cNvSpPr/>
          <p:nvPr/>
        </p:nvSpPr>
        <p:spPr>
          <a:xfrm>
            <a:off x="3166957" y="1605137"/>
            <a:ext cx="2523364" cy="1071753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Do the Customer have high probability of cross-selling?</a:t>
            </a:r>
          </a:p>
        </p:txBody>
      </p:sp>
      <p:sp>
        <p:nvSpPr>
          <p:cNvPr id="105" name="Rectangle: Diagonal Corners Rounded 104">
            <a:extLst/>
          </p:cNvPr>
          <p:cNvSpPr/>
          <p:nvPr/>
        </p:nvSpPr>
        <p:spPr>
          <a:xfrm>
            <a:off x="6638434" y="1787711"/>
            <a:ext cx="2523364" cy="1071753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Do the Customer have high potential?</a:t>
            </a:r>
          </a:p>
        </p:txBody>
      </p:sp>
      <p:sp>
        <p:nvSpPr>
          <p:cNvPr id="106" name="Rectangle: Diagonal Corners Rounded 105">
            <a:extLst/>
          </p:cNvPr>
          <p:cNvSpPr/>
          <p:nvPr/>
        </p:nvSpPr>
        <p:spPr>
          <a:xfrm>
            <a:off x="6678413" y="3739957"/>
            <a:ext cx="2523364" cy="1071753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Do the Customer have low potential?</a:t>
            </a:r>
          </a:p>
        </p:txBody>
      </p:sp>
    </p:spTree>
    <p:extLst>
      <p:ext uri="{BB962C8B-B14F-4D97-AF65-F5344CB8AC3E}">
        <p14:creationId xmlns:p14="http://schemas.microsoft.com/office/powerpoint/2010/main" val="105761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 animBg="1"/>
      <p:bldP spid="105" grpId="0" animBg="1"/>
      <p:bldP spid="10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4" name="Content Placeholder 3">
            <a:extLst/>
          </p:cNvPr>
          <p:cNvSpPr txBox="1">
            <a:spLocks noGrp="1"/>
          </p:cNvSpPr>
          <p:nvPr>
            <p:ph idx="1"/>
          </p:nvPr>
        </p:nvSpPr>
        <p:spPr>
          <a:xfrm>
            <a:off x="1103312" y="2052918"/>
            <a:ext cx="89465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Dataset was given with 9135 data points and 22 variables.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missing values were replaced with mean/median of the respective variable. </a:t>
            </a:r>
          </a:p>
          <a:p>
            <a:r>
              <a:rPr lang="en-IN" dirty="0"/>
              <a:t>Though there is no missing values in the dataset which we got to know from plot comparison.</a:t>
            </a:r>
          </a:p>
          <a:p>
            <a:endParaRPr lang="en-IN" dirty="0"/>
          </a:p>
          <a:p>
            <a:r>
              <a:rPr lang="en-IN" dirty="0"/>
              <a:t>Even the KNN Imputation was used to replace some of the NA values.</a:t>
            </a:r>
          </a:p>
          <a:p>
            <a:r>
              <a:rPr lang="en-IN" dirty="0"/>
              <a:t>Using the Step AIC and VIF some of the variables are been removed.</a:t>
            </a:r>
          </a:p>
        </p:txBody>
      </p:sp>
    </p:spTree>
    <p:extLst>
      <p:ext uri="{BB962C8B-B14F-4D97-AF65-F5344CB8AC3E}">
        <p14:creationId xmlns:p14="http://schemas.microsoft.com/office/powerpoint/2010/main" val="375318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Model Building</a:t>
            </a:r>
          </a:p>
        </p:txBody>
      </p:sp>
      <p:pic>
        <p:nvPicPr>
          <p:cNvPr id="4" name="Content Placeholder 3">
            <a:extLst/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488"/>
          <a:stretch/>
        </p:blipFill>
        <p:spPr>
          <a:xfrm>
            <a:off x="397565" y="1550505"/>
            <a:ext cx="11383617" cy="495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8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with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performing the linear regression, the adjusted R2 was around 0.34 so the model is doing well over predicting the target variables.</a:t>
            </a:r>
          </a:p>
          <a:p>
            <a:r>
              <a:rPr lang="en-US" dirty="0"/>
              <a:t>Also as per F-statistic the P-value found was 2.2 e^-16 which also shows that the model is doing very well.</a:t>
            </a:r>
          </a:p>
          <a:p>
            <a:r>
              <a:rPr lang="en-US" dirty="0"/>
              <a:t>The less value of R2 means that data is spread widely across the linear regression line.</a:t>
            </a:r>
          </a:p>
          <a:p>
            <a:r>
              <a:rPr lang="en-US" dirty="0"/>
              <a:t>The model gave optimum values over the transformation of 1/x over other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3954709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295</TotalTime>
  <Words>575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FINAL PROJECT FOR IVY</vt:lpstr>
      <vt:lpstr>Index</vt:lpstr>
      <vt:lpstr>Overview</vt:lpstr>
      <vt:lpstr> Business Approach</vt:lpstr>
      <vt:lpstr>Customer life cycle</vt:lpstr>
      <vt:lpstr>Business Strategies</vt:lpstr>
      <vt:lpstr>Data pre-processing</vt:lpstr>
      <vt:lpstr>Model Building</vt:lpstr>
      <vt:lpstr>Result with Interpretation</vt:lpstr>
      <vt:lpstr>Significance/ Business meanings of Variables</vt:lpstr>
      <vt:lpstr>Conclusion and Business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PRITAM PRADHAN</dc:creator>
  <cp:lastModifiedBy>SAPTARSHI GUCHHAIT</cp:lastModifiedBy>
  <cp:revision>28</cp:revision>
  <dcterms:created xsi:type="dcterms:W3CDTF">2019-08-08T15:46:58Z</dcterms:created>
  <dcterms:modified xsi:type="dcterms:W3CDTF">2019-08-10T13:37:11Z</dcterms:modified>
</cp:coreProperties>
</file>