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F907-B4F7-4133-89FC-95843F2CA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5AB10-4385-4C89-8F90-F024D35C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874" y="3531204"/>
            <a:ext cx="3291977" cy="18980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DHANWANTARI R. ROKADE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SAPTARSHI JANA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ANUSHA JADAV.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2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2A3-C66A-41B4-BE58-3BB1875B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1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9F0A-32D1-4E01-BBCF-A1735077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E53D-B57E-4673-AB20-A946DD23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of the data  :-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Pandas data frame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percentage of null values in each columns and handled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sampling and Over sampling for binary classification problem.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on a columns.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on columns.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AAFE-F290-4BC5-90AA-58FF874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 outcome.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56DC-3C6F-4EE3-A310-67E0745C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Finding missing values and Handling categorical features, numerical  features and  rare features missing values.</a:t>
            </a:r>
          </a:p>
          <a:p>
            <a:pPr marL="457200" indent="-457200">
              <a:buAutoNum type="arabicParenR"/>
            </a:pPr>
            <a:r>
              <a:rPr lang="en-US" dirty="0"/>
              <a:t>Over sampling and under sampling for Binary classification. 60:40 is the sampling ratio.</a:t>
            </a:r>
          </a:p>
          <a:p>
            <a:pPr marL="457200" indent="-457200">
              <a:buAutoNum type="arabicParenR"/>
            </a:pPr>
            <a:r>
              <a:rPr lang="en-US" dirty="0"/>
              <a:t>Plotting correlation matrix,  finding which features are highly correlated and remove them.</a:t>
            </a:r>
          </a:p>
          <a:p>
            <a:pPr marL="457200" indent="-457200">
              <a:buAutoNum type="arabicParenR"/>
            </a:pPr>
            <a:r>
              <a:rPr lang="en-US" dirty="0"/>
              <a:t>Report descriptive statistics on Numerical column like count, mean, mode ,median, 25% etc.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B883-54EB-4FBD-8326-778ADDA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B19-163C-4192-8FB1-FB71477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handling the missing value of categorical data, we have assumed the data has some outlier. So we have used median.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assumed the last column in Data frame is the Dependent variable.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primary key need to be dropped before preprocessing.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sampling and over sampling done only for binary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correlating between feature as 90%, those 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 60:40 is balanced data. we have assumed million is large dataset </a:t>
            </a:r>
          </a:p>
        </p:txBody>
      </p:sp>
    </p:spTree>
    <p:extLst>
      <p:ext uri="{BB962C8B-B14F-4D97-AF65-F5344CB8AC3E}">
        <p14:creationId xmlns:p14="http://schemas.microsoft.com/office/powerpoint/2010/main" val="11400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6281-6EF3-47AF-8A12-5E12E1B2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906" y="-100925"/>
            <a:ext cx="3534392" cy="180737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12649-7725-4CFE-B378-BB131C9E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7266" y="3429000"/>
            <a:ext cx="3410504" cy="2248181"/>
          </a:xfrm>
        </p:spPr>
        <p:txBody>
          <a:bodyPr/>
          <a:lstStyle/>
          <a:p>
            <a:r>
              <a:rPr lang="en-US" dirty="0"/>
              <a:t>Dataset consist of categorical, numerical  missing values.</a:t>
            </a:r>
          </a:p>
          <a:p>
            <a:r>
              <a:rPr lang="en-US" dirty="0"/>
              <a:t>    In the Data pipeline, we verify the existence of different type of missing value and handled.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C5290-3AC2-42A8-B934-ED6231A5580A}"/>
              </a:ext>
            </a:extLst>
          </p:cNvPr>
          <p:cNvSpPr/>
          <p:nvPr/>
        </p:nvSpPr>
        <p:spPr>
          <a:xfrm>
            <a:off x="6003645" y="938210"/>
            <a:ext cx="1485900" cy="6286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Categorical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34346-9935-4AA8-A054-FFF56BDBFFAD}"/>
              </a:ext>
            </a:extLst>
          </p:cNvPr>
          <p:cNvSpPr/>
          <p:nvPr/>
        </p:nvSpPr>
        <p:spPr>
          <a:xfrm>
            <a:off x="6003645" y="2184171"/>
            <a:ext cx="1485900" cy="6286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50C79-3DCB-44E4-8A6E-49358CFFBC17}"/>
              </a:ext>
            </a:extLst>
          </p:cNvPr>
          <p:cNvSpPr/>
          <p:nvPr/>
        </p:nvSpPr>
        <p:spPr>
          <a:xfrm>
            <a:off x="3827808" y="2160358"/>
            <a:ext cx="1285875" cy="67627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0CE87-97D5-4ABC-B6F1-B2B6F4BEB129}"/>
              </a:ext>
            </a:extLst>
          </p:cNvPr>
          <p:cNvSpPr/>
          <p:nvPr/>
        </p:nvSpPr>
        <p:spPr>
          <a:xfrm>
            <a:off x="6003645" y="3430132"/>
            <a:ext cx="1485900" cy="6286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Rare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5C5A8D-2CED-4854-8B0A-C597A8EAF476}"/>
              </a:ext>
            </a:extLst>
          </p:cNvPr>
          <p:cNvCxnSpPr>
            <a:cxnSpLocks/>
          </p:cNvCxnSpPr>
          <p:nvPr/>
        </p:nvCxnSpPr>
        <p:spPr>
          <a:xfrm flipV="1">
            <a:off x="5113683" y="1389695"/>
            <a:ext cx="889962" cy="124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10DDCC-D1B7-420E-B4E2-DB4E55F532B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113683" y="2498496"/>
            <a:ext cx="889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46EB2E-C024-4A2F-9D12-54C15FEF323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113683" y="2498496"/>
            <a:ext cx="889962" cy="124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5ABFA2-A9B6-4AA2-8785-2B207177DEE5}"/>
              </a:ext>
            </a:extLst>
          </p:cNvPr>
          <p:cNvSpPr/>
          <p:nvPr/>
        </p:nvSpPr>
        <p:spPr>
          <a:xfrm>
            <a:off x="8724899" y="938210"/>
            <a:ext cx="2562225" cy="62865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Replace with label ‘Missing’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8A3011-D1EF-44B3-9D6E-925BD4F97970}"/>
              </a:ext>
            </a:extLst>
          </p:cNvPr>
          <p:cNvSpPr/>
          <p:nvPr/>
        </p:nvSpPr>
        <p:spPr>
          <a:xfrm>
            <a:off x="8724899" y="2160358"/>
            <a:ext cx="2562225" cy="62865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Replace with median of column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93F531-3B74-4BE4-80CA-651698A19F22}"/>
              </a:ext>
            </a:extLst>
          </p:cNvPr>
          <p:cNvSpPr/>
          <p:nvPr/>
        </p:nvSpPr>
        <p:spPr>
          <a:xfrm>
            <a:off x="8724899" y="3429000"/>
            <a:ext cx="2562225" cy="62865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Replace with the label ‘</a:t>
            </a:r>
            <a:r>
              <a:rPr lang="en-US" dirty="0" err="1"/>
              <a:t>rare_val</a:t>
            </a:r>
            <a:r>
              <a:rPr lang="en-US" dirty="0"/>
              <a:t>’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B70BF4-8310-413E-965D-F6551D2A9BBD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7489545" y="1252535"/>
            <a:ext cx="123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1D8-E0DD-4A76-AE54-A391250C1F52}"/>
              </a:ext>
            </a:extLst>
          </p:cNvPr>
          <p:cNvCxnSpPr>
            <a:stCxn id="7" idx="3"/>
            <a:endCxn id="32" idx="1"/>
          </p:cNvCxnSpPr>
          <p:nvPr/>
        </p:nvCxnSpPr>
        <p:spPr>
          <a:xfrm flipV="1">
            <a:off x="7489545" y="2474683"/>
            <a:ext cx="1235354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6798C5-5415-46A1-B420-EB02A1BF3727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7489545" y="3743325"/>
            <a:ext cx="1235354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31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7F1-624A-4E7F-A00E-9EAFF2B5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3E57E-2F17-43A9-B699-5B76675C8EF5}"/>
              </a:ext>
            </a:extLst>
          </p:cNvPr>
          <p:cNvSpPr/>
          <p:nvPr/>
        </p:nvSpPr>
        <p:spPr>
          <a:xfrm>
            <a:off x="4519614" y="2219325"/>
            <a:ext cx="23431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4213-B5E3-4EB9-9E67-B5710E8941F0}"/>
              </a:ext>
            </a:extLst>
          </p:cNvPr>
          <p:cNvSpPr/>
          <p:nvPr/>
        </p:nvSpPr>
        <p:spPr>
          <a:xfrm>
            <a:off x="1100137" y="405765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5AFE4-4B0C-4920-9145-FF1E78FBFCED}"/>
              </a:ext>
            </a:extLst>
          </p:cNvPr>
          <p:cNvSpPr/>
          <p:nvPr/>
        </p:nvSpPr>
        <p:spPr>
          <a:xfrm>
            <a:off x="10125073" y="407670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DFB99-6963-4E44-A0F4-E7E85EAC25D7}"/>
              </a:ext>
            </a:extLst>
          </p:cNvPr>
          <p:cNvSpPr/>
          <p:nvPr/>
        </p:nvSpPr>
        <p:spPr>
          <a:xfrm>
            <a:off x="6467475" y="407670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2E5A5A-B479-4F40-A2BB-F55462B11CE9}"/>
              </a:ext>
            </a:extLst>
          </p:cNvPr>
          <p:cNvSpPr/>
          <p:nvPr/>
        </p:nvSpPr>
        <p:spPr>
          <a:xfrm>
            <a:off x="4638676" y="411480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4896FB-B0F8-41A5-995A-D596CAC654D4}"/>
              </a:ext>
            </a:extLst>
          </p:cNvPr>
          <p:cNvSpPr/>
          <p:nvPr/>
        </p:nvSpPr>
        <p:spPr>
          <a:xfrm>
            <a:off x="2962274" y="407670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676223-D1F5-4304-99CE-14ED7131CF9D}"/>
              </a:ext>
            </a:extLst>
          </p:cNvPr>
          <p:cNvSpPr/>
          <p:nvPr/>
        </p:nvSpPr>
        <p:spPr>
          <a:xfrm>
            <a:off x="8296274" y="4114800"/>
            <a:ext cx="12096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2B82DC-87D8-4D37-8B93-3E4A54C9C9F9}"/>
              </a:ext>
            </a:extLst>
          </p:cNvPr>
          <p:cNvCxnSpPr>
            <a:cxnSpLocks/>
          </p:cNvCxnSpPr>
          <p:nvPr/>
        </p:nvCxnSpPr>
        <p:spPr>
          <a:xfrm flipH="1">
            <a:off x="1950242" y="2924175"/>
            <a:ext cx="3971925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37AB-821E-4A7D-A214-1F8DB7CEF71B}"/>
              </a:ext>
            </a:extLst>
          </p:cNvPr>
          <p:cNvCxnSpPr>
            <a:cxnSpLocks/>
          </p:cNvCxnSpPr>
          <p:nvPr/>
        </p:nvCxnSpPr>
        <p:spPr>
          <a:xfrm flipH="1">
            <a:off x="3544490" y="2971800"/>
            <a:ext cx="2264569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8CF63C-1260-4904-A29B-BD2E069305F8}"/>
              </a:ext>
            </a:extLst>
          </p:cNvPr>
          <p:cNvCxnSpPr>
            <a:cxnSpLocks/>
          </p:cNvCxnSpPr>
          <p:nvPr/>
        </p:nvCxnSpPr>
        <p:spPr>
          <a:xfrm flipH="1">
            <a:off x="5445919" y="3009900"/>
            <a:ext cx="3238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749B9-910F-4B75-A789-D63D2A32F994}"/>
              </a:ext>
            </a:extLst>
          </p:cNvPr>
          <p:cNvCxnSpPr>
            <a:cxnSpLocks/>
          </p:cNvCxnSpPr>
          <p:nvPr/>
        </p:nvCxnSpPr>
        <p:spPr>
          <a:xfrm>
            <a:off x="5691189" y="2914650"/>
            <a:ext cx="1395413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ED74E-9514-4DD3-93D6-DED602E66FD7}"/>
              </a:ext>
            </a:extLst>
          </p:cNvPr>
          <p:cNvCxnSpPr>
            <a:cxnSpLocks/>
          </p:cNvCxnSpPr>
          <p:nvPr/>
        </p:nvCxnSpPr>
        <p:spPr>
          <a:xfrm>
            <a:off x="5848350" y="2990850"/>
            <a:ext cx="3052761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3168E2-9C21-4AFA-8751-EE4DCC07C042}"/>
              </a:ext>
            </a:extLst>
          </p:cNvPr>
          <p:cNvCxnSpPr/>
          <p:nvPr/>
        </p:nvCxnSpPr>
        <p:spPr>
          <a:xfrm>
            <a:off x="5848350" y="2990850"/>
            <a:ext cx="4881560" cy="10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29D1-3D50-4B31-979B-11ADEC33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19E0-8BCB-4058-9C0D-68507F31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table showing </a:t>
            </a:r>
            <a:r>
              <a:rPr lang="en-US" b="1" i="0" dirty="0">
                <a:effectLst/>
                <a:latin typeface="arial" panose="020B0604020202020204" pitchFamily="34" charset="0"/>
              </a:rPr>
              <a:t>correlation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coefficients between variables.</a:t>
            </a:r>
          </a:p>
          <a:p>
            <a:r>
              <a:rPr lang="en-US" dirty="0">
                <a:latin typeface="arial" panose="020B0604020202020204" pitchFamily="34" charset="0"/>
              </a:rPr>
              <a:t>The highly correlated element can be removed, in order to reduce dimensionality.</a:t>
            </a:r>
          </a:p>
          <a:p>
            <a:r>
              <a:rPr lang="en-US" dirty="0">
                <a:latin typeface="arial" panose="020B0604020202020204" pitchFamily="34" charset="0"/>
              </a:rPr>
              <a:t>The user has to input correlation percentage.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A9B-3FDE-4BBD-88B1-80EE6E5C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and over sampling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341A-2E7B-4CED-9CA8-86604AC3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24541"/>
            <a:ext cx="3275013" cy="2248181"/>
          </a:xfrm>
        </p:spPr>
        <p:txBody>
          <a:bodyPr/>
          <a:lstStyle/>
          <a:p>
            <a:r>
              <a:rPr lang="en-US" dirty="0" err="1"/>
              <a:t>Undersampling</a:t>
            </a:r>
            <a:r>
              <a:rPr lang="en-US" dirty="0"/>
              <a:t>- when we have the large data</a:t>
            </a:r>
          </a:p>
          <a:p>
            <a:r>
              <a:rPr lang="en-US" dirty="0"/>
              <a:t>Oversampling- when we have the small data.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6A136-6944-40CC-9F6B-07121309BF5A}"/>
              </a:ext>
            </a:extLst>
          </p:cNvPr>
          <p:cNvSpPr/>
          <p:nvPr/>
        </p:nvSpPr>
        <p:spPr>
          <a:xfrm>
            <a:off x="7077075" y="841628"/>
            <a:ext cx="165735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ratio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D9B8DA-9803-4448-A332-8BE1BD5C595A}"/>
              </a:ext>
            </a:extLst>
          </p:cNvPr>
          <p:cNvSpPr/>
          <p:nvPr/>
        </p:nvSpPr>
        <p:spPr>
          <a:xfrm>
            <a:off x="7415213" y="4721479"/>
            <a:ext cx="1557086" cy="736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the sample of class_1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AEA38-F945-4013-B7B7-ED0A0190EE2B}"/>
              </a:ext>
            </a:extLst>
          </p:cNvPr>
          <p:cNvSpPr/>
          <p:nvPr/>
        </p:nvSpPr>
        <p:spPr>
          <a:xfrm>
            <a:off x="10026308" y="3370217"/>
            <a:ext cx="165735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Oversampling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F7ED4-3967-461E-8D5B-9A36D4B764A3}"/>
              </a:ext>
            </a:extLst>
          </p:cNvPr>
          <p:cNvSpPr/>
          <p:nvPr/>
        </p:nvSpPr>
        <p:spPr>
          <a:xfrm>
            <a:off x="7077075" y="1639113"/>
            <a:ext cx="165735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Ratio&lt;1.5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5F3EEC-B9A9-4EC3-B6D1-B4DAC7DA65DE}"/>
              </a:ext>
            </a:extLst>
          </p:cNvPr>
          <p:cNvSpPr/>
          <p:nvPr/>
        </p:nvSpPr>
        <p:spPr>
          <a:xfrm>
            <a:off x="8620125" y="2311458"/>
            <a:ext cx="2209800" cy="34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unbalanced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AA1A91-6E92-4C41-A0BB-DA8CD2995A27}"/>
              </a:ext>
            </a:extLst>
          </p:cNvPr>
          <p:cNvSpPr/>
          <p:nvPr/>
        </p:nvSpPr>
        <p:spPr>
          <a:xfrm>
            <a:off x="5208306" y="2248401"/>
            <a:ext cx="2206907" cy="34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balanced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805DB8-4524-410B-86F4-738974ECC275}"/>
              </a:ext>
            </a:extLst>
          </p:cNvPr>
          <p:cNvSpPr/>
          <p:nvPr/>
        </p:nvSpPr>
        <p:spPr>
          <a:xfrm>
            <a:off x="7017544" y="3403719"/>
            <a:ext cx="1788273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1681CA-F5DA-4407-9E8F-2522D05C735A}"/>
              </a:ext>
            </a:extLst>
          </p:cNvPr>
          <p:cNvSpPr/>
          <p:nvPr/>
        </p:nvSpPr>
        <p:spPr>
          <a:xfrm>
            <a:off x="5756267" y="4717556"/>
            <a:ext cx="1456922" cy="742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the sample of class_0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7693E-1645-4118-B6AA-BCEE9B5453E8}"/>
              </a:ext>
            </a:extLst>
          </p:cNvPr>
          <p:cNvSpPr/>
          <p:nvPr/>
        </p:nvSpPr>
        <p:spPr>
          <a:xfrm>
            <a:off x="10687237" y="4717556"/>
            <a:ext cx="1504764" cy="736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sample  to class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9FF79F-48EA-4B0E-9EB3-FAD5EA81F6E2}"/>
              </a:ext>
            </a:extLst>
          </p:cNvPr>
          <p:cNvSpPr/>
          <p:nvPr/>
        </p:nvSpPr>
        <p:spPr>
          <a:xfrm>
            <a:off x="9182100" y="4723929"/>
            <a:ext cx="1396668" cy="736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to sample class 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6A8D2-FB3F-4383-B954-1120A484963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905750" y="1260728"/>
            <a:ext cx="0" cy="3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701AC8-ADD1-44B0-8F0D-CD07329F5C8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905750" y="1260728"/>
            <a:ext cx="0" cy="3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712715-5845-47D1-A58F-A1F8C4BB9B2A}"/>
              </a:ext>
            </a:extLst>
          </p:cNvPr>
          <p:cNvCxnSpPr>
            <a:cxnSpLocks/>
          </p:cNvCxnSpPr>
          <p:nvPr/>
        </p:nvCxnSpPr>
        <p:spPr>
          <a:xfrm flipH="1">
            <a:off x="6696098" y="2073739"/>
            <a:ext cx="963215" cy="1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88361-3C7E-47BA-96D4-8BBB7F185D70}"/>
              </a:ext>
            </a:extLst>
          </p:cNvPr>
          <p:cNvCxnSpPr>
            <a:cxnSpLocks/>
          </p:cNvCxnSpPr>
          <p:nvPr/>
        </p:nvCxnSpPr>
        <p:spPr>
          <a:xfrm flipH="1">
            <a:off x="8249773" y="3138943"/>
            <a:ext cx="1327570" cy="17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893C0A-1A47-431E-9AD1-CF06875BF1F8}"/>
              </a:ext>
            </a:extLst>
          </p:cNvPr>
          <p:cNvCxnSpPr>
            <a:cxnSpLocks/>
          </p:cNvCxnSpPr>
          <p:nvPr/>
        </p:nvCxnSpPr>
        <p:spPr>
          <a:xfrm>
            <a:off x="9563100" y="3148468"/>
            <a:ext cx="1327570" cy="11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E28E36-CF9B-46AB-BB71-1BAF8A558EA2}"/>
              </a:ext>
            </a:extLst>
          </p:cNvPr>
          <p:cNvCxnSpPr/>
          <p:nvPr/>
        </p:nvCxnSpPr>
        <p:spPr>
          <a:xfrm flipH="1">
            <a:off x="6696098" y="4168671"/>
            <a:ext cx="642892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064B68-8C97-4700-BA25-DB42FC70363A}"/>
              </a:ext>
            </a:extLst>
          </p:cNvPr>
          <p:cNvCxnSpPr/>
          <p:nvPr/>
        </p:nvCxnSpPr>
        <p:spPr>
          <a:xfrm>
            <a:off x="7627098" y="4185067"/>
            <a:ext cx="700133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34B9B-9ABD-4992-A862-60856547C993}"/>
              </a:ext>
            </a:extLst>
          </p:cNvPr>
          <p:cNvCxnSpPr/>
          <p:nvPr/>
        </p:nvCxnSpPr>
        <p:spPr>
          <a:xfrm flipH="1">
            <a:off x="10377487" y="4168671"/>
            <a:ext cx="63817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87744-961A-41CA-B1DC-9FDEBA1B8C79}"/>
              </a:ext>
            </a:extLst>
          </p:cNvPr>
          <p:cNvCxnSpPr/>
          <p:nvPr/>
        </p:nvCxnSpPr>
        <p:spPr>
          <a:xfrm>
            <a:off x="11015662" y="4168671"/>
            <a:ext cx="51435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EFC97A-DD17-430A-A36E-6F10CD691D14}"/>
              </a:ext>
            </a:extLst>
          </p:cNvPr>
          <p:cNvSpPr/>
          <p:nvPr/>
        </p:nvSpPr>
        <p:spPr>
          <a:xfrm>
            <a:off x="8686756" y="2822843"/>
            <a:ext cx="2209800" cy="34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Data&gt;=million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F610B7-F839-4F49-B67C-25CE6E022042}"/>
              </a:ext>
            </a:extLst>
          </p:cNvPr>
          <p:cNvSpPr/>
          <p:nvPr/>
        </p:nvSpPr>
        <p:spPr>
          <a:xfrm>
            <a:off x="7011613" y="3966775"/>
            <a:ext cx="1788273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cnt_0&gt;cnt_1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1FED33-85A1-41FA-8D64-47BD2EB6AD00}"/>
              </a:ext>
            </a:extLst>
          </p:cNvPr>
          <p:cNvSpPr/>
          <p:nvPr/>
        </p:nvSpPr>
        <p:spPr>
          <a:xfrm>
            <a:off x="10049950" y="3919245"/>
            <a:ext cx="165735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cnt_0&gt;cnt_1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553CE-F68E-4D44-9EF6-FBA60F2353E1}"/>
              </a:ext>
            </a:extLst>
          </p:cNvPr>
          <p:cNvCxnSpPr/>
          <p:nvPr/>
        </p:nvCxnSpPr>
        <p:spPr>
          <a:xfrm>
            <a:off x="8106381" y="2093192"/>
            <a:ext cx="1256088" cy="1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B6195D-0886-4F5D-8B03-187DAC9F9AAA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 flipH="1">
            <a:off x="7905750" y="3822819"/>
            <a:ext cx="5931" cy="14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6C4526-06EE-4446-9A0C-80EE2DDF3B9A}"/>
              </a:ext>
            </a:extLst>
          </p:cNvPr>
          <p:cNvCxnSpPr>
            <a:cxnSpLocks/>
          </p:cNvCxnSpPr>
          <p:nvPr/>
        </p:nvCxnSpPr>
        <p:spPr>
          <a:xfrm>
            <a:off x="9577343" y="2660783"/>
            <a:ext cx="0" cy="1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3F9ADC-74FE-414E-9632-B019761F2FFD}"/>
              </a:ext>
            </a:extLst>
          </p:cNvPr>
          <p:cNvCxnSpPr>
            <a:stCxn id="7" idx="2"/>
            <a:endCxn id="31" idx="0"/>
          </p:cNvCxnSpPr>
          <p:nvPr/>
        </p:nvCxnSpPr>
        <p:spPr>
          <a:xfrm>
            <a:off x="10854983" y="3789317"/>
            <a:ext cx="23642" cy="12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9BAEAB-B280-4F80-AEC5-F5528F82D051}"/>
              </a:ext>
            </a:extLst>
          </p:cNvPr>
          <p:cNvSpPr txBox="1"/>
          <p:nvPr/>
        </p:nvSpPr>
        <p:spPr>
          <a:xfrm>
            <a:off x="6379445" y="17421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4136B4-475D-418F-B248-4BF432F1C546}"/>
              </a:ext>
            </a:extLst>
          </p:cNvPr>
          <p:cNvSpPr txBox="1"/>
          <p:nvPr/>
        </p:nvSpPr>
        <p:spPr>
          <a:xfrm>
            <a:off x="6371886" y="408596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8F57E-0621-4DDC-8E40-C4DDE7381890}"/>
              </a:ext>
            </a:extLst>
          </p:cNvPr>
          <p:cNvSpPr txBox="1"/>
          <p:nvPr/>
        </p:nvSpPr>
        <p:spPr>
          <a:xfrm>
            <a:off x="8155420" y="290245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6831CC-BC5A-4B5C-8849-68C3BBF5D392}"/>
              </a:ext>
            </a:extLst>
          </p:cNvPr>
          <p:cNvSpPr txBox="1"/>
          <p:nvPr/>
        </p:nvSpPr>
        <p:spPr>
          <a:xfrm>
            <a:off x="9727281" y="425680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27345-641C-444A-94E7-5E6AD620F44C}"/>
              </a:ext>
            </a:extLst>
          </p:cNvPr>
          <p:cNvSpPr txBox="1"/>
          <p:nvPr/>
        </p:nvSpPr>
        <p:spPr>
          <a:xfrm>
            <a:off x="9104038" y="176038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57DC0E-476C-4EF7-A273-0E4E78408F32}"/>
              </a:ext>
            </a:extLst>
          </p:cNvPr>
          <p:cNvSpPr txBox="1"/>
          <p:nvPr/>
        </p:nvSpPr>
        <p:spPr>
          <a:xfrm>
            <a:off x="10926734" y="28901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AE0FB1-FCE7-47FC-97F9-0994B8577E70}"/>
              </a:ext>
            </a:extLst>
          </p:cNvPr>
          <p:cNvSpPr txBox="1"/>
          <p:nvPr/>
        </p:nvSpPr>
        <p:spPr>
          <a:xfrm>
            <a:off x="11439743" y="424527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E39F06-B5DC-43B5-A493-C6B1BBF5B972}"/>
              </a:ext>
            </a:extLst>
          </p:cNvPr>
          <p:cNvSpPr txBox="1"/>
          <p:nvPr/>
        </p:nvSpPr>
        <p:spPr>
          <a:xfrm>
            <a:off x="8444922" y="43126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650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25" grpId="0" animBg="1"/>
      <p:bldP spid="29" grpId="0" animBg="1"/>
      <p:bldP spid="31" grpId="0" animBg="1"/>
      <p:bldP spid="50" grpId="0"/>
      <p:bldP spid="51" grpId="0"/>
      <p:bldP spid="52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E371-8081-4CCA-8326-5863C705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on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04C2-2DB5-44F5-A2D8-53E8EAE6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conversion of categorical feature into numerical values are done.</a:t>
            </a:r>
          </a:p>
          <a:p>
            <a:r>
              <a:rPr lang="en-US" dirty="0"/>
              <a:t>And The </a:t>
            </a:r>
            <a:r>
              <a:rPr lang="en-US" dirty="0" err="1"/>
              <a:t>MinMaxScaler</a:t>
            </a:r>
            <a:r>
              <a:rPr lang="en-US" dirty="0"/>
              <a:t>  is used to convert values in between 0 and 1 on all columns.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62B19-DE1E-442A-89F2-9CB21628DA0C}"/>
              </a:ext>
            </a:extLst>
          </p:cNvPr>
          <p:cNvSpPr/>
          <p:nvPr/>
        </p:nvSpPr>
        <p:spPr>
          <a:xfrm>
            <a:off x="7429499" y="917569"/>
            <a:ext cx="21812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F28F9-0455-4ECD-B2A8-2C729B711FCE}"/>
              </a:ext>
            </a:extLst>
          </p:cNvPr>
          <p:cNvSpPr/>
          <p:nvPr/>
        </p:nvSpPr>
        <p:spPr>
          <a:xfrm>
            <a:off x="6715125" y="2009775"/>
            <a:ext cx="36099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features, take a mean on numeric feature and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4B25B-632F-416F-9008-513FBF2058E0}"/>
              </a:ext>
            </a:extLst>
          </p:cNvPr>
          <p:cNvSpPr/>
          <p:nvPr/>
        </p:nvSpPr>
        <p:spPr>
          <a:xfrm>
            <a:off x="6753224" y="3046090"/>
            <a:ext cx="3533775" cy="60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a unique values to each 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63E203-F6F0-491F-BCAC-56923A677103}"/>
              </a:ext>
            </a:extLst>
          </p:cNvPr>
          <p:cNvCxnSpPr>
            <a:stCxn id="5" idx="2"/>
          </p:cNvCxnSpPr>
          <p:nvPr/>
        </p:nvCxnSpPr>
        <p:spPr>
          <a:xfrm>
            <a:off x="8520112" y="1431919"/>
            <a:ext cx="4763" cy="54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546246-7719-4247-B167-1267A4B7723C}"/>
              </a:ext>
            </a:extLst>
          </p:cNvPr>
          <p:cNvCxnSpPr>
            <a:endCxn id="8" idx="0"/>
          </p:cNvCxnSpPr>
          <p:nvPr/>
        </p:nvCxnSpPr>
        <p:spPr>
          <a:xfrm>
            <a:off x="8520112" y="2555878"/>
            <a:ext cx="0" cy="49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E7FC1-8456-478F-8AAB-490F2D7B8BE9}"/>
              </a:ext>
            </a:extLst>
          </p:cNvPr>
          <p:cNvSpPr/>
          <p:nvPr/>
        </p:nvSpPr>
        <p:spPr>
          <a:xfrm>
            <a:off x="6753224" y="4257675"/>
            <a:ext cx="3533775" cy="60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labels to feature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B67C8-C60F-4E3E-B34B-6B1299DFD95B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8520112" y="3650459"/>
            <a:ext cx="0" cy="60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2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9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849</TotalTime>
  <Words>456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Gill Sans MT</vt:lpstr>
      <vt:lpstr>Times New Roman</vt:lpstr>
      <vt:lpstr>Gallery</vt:lpstr>
      <vt:lpstr>DATA PIPELINE</vt:lpstr>
      <vt:lpstr>Goal:-</vt:lpstr>
      <vt:lpstr> expected outcome.</vt:lpstr>
      <vt:lpstr>Assumptions:</vt:lpstr>
      <vt:lpstr>Missing value Handling.</vt:lpstr>
      <vt:lpstr>descriptive statistics report</vt:lpstr>
      <vt:lpstr>Correlation matrix.</vt:lpstr>
      <vt:lpstr>Under and over sampling</vt:lpstr>
      <vt:lpstr>Transformation on columns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</dc:title>
  <dc:creator>anusha jadav</dc:creator>
  <cp:lastModifiedBy>anusha jadav</cp:lastModifiedBy>
  <cp:revision>6</cp:revision>
  <dcterms:created xsi:type="dcterms:W3CDTF">2021-11-01T15:00:10Z</dcterms:created>
  <dcterms:modified xsi:type="dcterms:W3CDTF">2021-11-06T05:38:07Z</dcterms:modified>
</cp:coreProperties>
</file>