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0"/>
  </p:notesMasterIdLst>
  <p:sldIdLst>
    <p:sldId id="256" r:id="rId3"/>
    <p:sldId id="16140622" r:id="rId4"/>
    <p:sldId id="262" r:id="rId5"/>
    <p:sldId id="263" r:id="rId6"/>
    <p:sldId id="16140626" r:id="rId7"/>
    <p:sldId id="265" r:id="rId8"/>
    <p:sldId id="16140625" r:id="rId9"/>
    <p:sldId id="16140634" r:id="rId10"/>
    <p:sldId id="16140628" r:id="rId11"/>
    <p:sldId id="16140635" r:id="rId12"/>
    <p:sldId id="16140636" r:id="rId13"/>
    <p:sldId id="16140630" r:id="rId14"/>
    <p:sldId id="16140623" r:id="rId15"/>
    <p:sldId id="16140629" r:id="rId16"/>
    <p:sldId id="16140627" r:id="rId17"/>
    <p:sldId id="16140637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customXml" Target="../customXml/item3.xml"/><Relationship Id="rId25" Type="http://schemas.openxmlformats.org/officeDocument/2006/relationships/customXml" Target="../customXml/item2.xml"/><Relationship Id="rId24" Type="http://schemas.openxmlformats.org/officeDocument/2006/relationships/customXml" Target="../customXml/item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/>
            </a:pPr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70" indent="-30607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29920" indent="-30607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99795" indent="-26987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60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105" indent="-234315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9992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27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9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715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Travel </a:t>
            </a:r>
            <a:r>
              <a:rPr lang="en-US" b="1" dirty="0" err="1" smtClean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ai</a:t>
            </a:r>
            <a:r>
              <a:rPr lang="en-US" b="1" dirty="0" smtClean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 agent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IBM HACKATHON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00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By: Saptashwa Das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 name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Saptashwa Das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College Name : Kalinga Institute of Industrial Technology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/>
                <a:cs typeface="Arial" panose="020B0604020202020204"/>
              </a:rPr>
              <a:t>Department:Computer Science &amp; Engineering  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7" name="Picture 6" descr="Screenshot 2025-08-03 0138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6720" y="1332865"/>
            <a:ext cx="11371580" cy="47929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12275" y="1559382"/>
            <a:ext cx="3937052" cy="5219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endParaRPr lang="en-US" sz="2800" dirty="0">
              <a:solidFill>
                <a:schemeClr val="accent2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6" name="Picture 5" descr="Screenshot 2025-08-03 0138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1660" y="1559560"/>
            <a:ext cx="10826115" cy="483171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05435" indent="-305435">
              <a:lnSpc>
                <a:spcPct val="50000"/>
              </a:lnSpc>
            </a:pPr>
            <a:r>
              <a:rPr lang="en-US" altLang="en-US" sz="1900">
                <a:latin typeface="Calibri" panose="020F0502020204030204"/>
                <a:ea typeface="Calibri" panose="020F0502020204030204"/>
                <a:cs typeface="Calibri" panose="020F0502020204030204"/>
              </a:rPr>
              <a:t>Simplifies and automates complex travel planning tasks</a:t>
            </a:r>
            <a:endParaRPr lang="en-US" altLang="en-US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305435" indent="-305435">
              <a:lnSpc>
                <a:spcPct val="50000"/>
              </a:lnSpc>
            </a:pPr>
            <a:endParaRPr lang="en-US" altLang="en-US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305435" indent="-305435">
              <a:lnSpc>
                <a:spcPct val="50000"/>
              </a:lnSpc>
            </a:pPr>
            <a:r>
              <a:rPr lang="en-US" altLang="en-US" sz="1900">
                <a:latin typeface="Calibri" panose="020F0502020204030204"/>
                <a:ea typeface="Calibri" panose="020F0502020204030204"/>
                <a:cs typeface="Calibri" panose="020F0502020204030204"/>
              </a:rPr>
              <a:t>Provides personalized, budget-friendly itineraries</a:t>
            </a:r>
            <a:endParaRPr lang="en-US" altLang="en-US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305435" indent="-305435">
              <a:lnSpc>
                <a:spcPct val="50000"/>
              </a:lnSpc>
            </a:pPr>
            <a:endParaRPr lang="en-US" altLang="en-US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305435" indent="-305435">
              <a:lnSpc>
                <a:spcPct val="50000"/>
              </a:lnSpc>
            </a:pPr>
            <a:r>
              <a:rPr lang="en-US" altLang="en-US" sz="1900">
                <a:latin typeface="Calibri" panose="020F0502020204030204"/>
                <a:ea typeface="Calibri" panose="020F0502020204030204"/>
                <a:cs typeface="Calibri" panose="020F0502020204030204"/>
              </a:rPr>
              <a:t>Uses real-time data for accurate suggestions and updates</a:t>
            </a:r>
            <a:endParaRPr lang="en-US" altLang="en-US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305435" indent="-305435">
              <a:lnSpc>
                <a:spcPct val="50000"/>
              </a:lnSpc>
            </a:pPr>
            <a:endParaRPr lang="en-US" altLang="en-US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305435" indent="-305435">
              <a:lnSpc>
                <a:spcPct val="50000"/>
              </a:lnSpc>
            </a:pPr>
            <a:r>
              <a:rPr lang="en-US" altLang="en-US" sz="1900">
                <a:latin typeface="Calibri" panose="020F0502020204030204"/>
                <a:ea typeface="Calibri" panose="020F0502020204030204"/>
                <a:cs typeface="Calibri" panose="020F0502020204030204"/>
              </a:rPr>
              <a:t>Enhances user experience through intelligent interaction</a:t>
            </a:r>
            <a:endParaRPr lang="en-US" altLang="en-US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305435" indent="-305435">
              <a:lnSpc>
                <a:spcPct val="50000"/>
              </a:lnSpc>
            </a:pPr>
            <a:endParaRPr lang="en-US" altLang="en-US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305435" indent="-305435">
              <a:lnSpc>
                <a:spcPct val="50000"/>
              </a:lnSpc>
            </a:pPr>
            <a:r>
              <a:rPr lang="en-US" altLang="en-US" sz="1900">
                <a:latin typeface="Calibri" panose="020F0502020204030204"/>
                <a:ea typeface="Calibri" panose="020F0502020204030204"/>
                <a:cs typeface="Calibri" panose="020F0502020204030204"/>
              </a:rPr>
              <a:t>Adapts dynamically to changes like delays or cancellations</a:t>
            </a:r>
            <a:endParaRPr lang="en-US" altLang="en-US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305435" indent="-305435">
              <a:lnSpc>
                <a:spcPct val="50000"/>
              </a:lnSpc>
            </a:pPr>
            <a:endParaRPr lang="en-US" altLang="en-US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305435" indent="-305435">
              <a:lnSpc>
                <a:spcPct val="50000"/>
              </a:lnSpc>
            </a:pPr>
            <a:r>
              <a:rPr lang="en-US" altLang="en-US" sz="1900">
                <a:latin typeface="Calibri" panose="020F0502020204030204"/>
                <a:ea typeface="Calibri" panose="020F0502020204030204"/>
                <a:cs typeface="Calibri" panose="020F0502020204030204"/>
              </a:rPr>
              <a:t>Saves time and reduces the stress of manual planning</a:t>
            </a:r>
            <a:endParaRPr lang="en-US" altLang="en-US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305435" indent="-305435">
              <a:lnSpc>
                <a:spcPct val="50000"/>
              </a:lnSpc>
            </a:pPr>
            <a:endParaRPr lang="en-US" altLang="en-US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305435" indent="-305435">
              <a:lnSpc>
                <a:spcPct val="50000"/>
              </a:lnSpc>
            </a:pPr>
            <a:r>
              <a:rPr lang="en-US" altLang="en-US" sz="1900">
                <a:latin typeface="Calibri" panose="020F0502020204030204"/>
                <a:ea typeface="Calibri" panose="020F0502020204030204"/>
                <a:cs typeface="Calibri" panose="020F0502020204030204"/>
              </a:rPr>
              <a:t>Offers an all-in-one solution for modern travelers</a:t>
            </a:r>
            <a:endParaRPr lang="en-US" altLang="en-US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05435" indent="-305435">
              <a:lnSpc>
                <a:spcPct val="30000"/>
              </a:lnSpc>
            </a:pPr>
            <a:r>
              <a:rPr lang="en-US" altLang="en-US" sz="1900" dirty="0">
                <a:latin typeface="Calibri" panose="020F0502020204030204"/>
                <a:ea typeface="+mn-lt"/>
                <a:cs typeface="+mn-lt"/>
              </a:rPr>
              <a:t>Integration with live booking platforms for instant flight, hotel, and activity reservations</a:t>
            </a:r>
            <a:endParaRPr lang="en-US" altLang="en-US" sz="1900" dirty="0">
              <a:latin typeface="Calibri" panose="020F0502020204030204"/>
              <a:ea typeface="+mn-lt"/>
              <a:cs typeface="+mn-lt"/>
            </a:endParaRPr>
          </a:p>
          <a:p>
            <a:pPr marL="305435" indent="-305435">
              <a:lnSpc>
                <a:spcPct val="30000"/>
              </a:lnSpc>
            </a:pPr>
            <a:endParaRPr lang="en-US" altLang="en-US" sz="1900" dirty="0">
              <a:latin typeface="Calibri" panose="020F0502020204030204"/>
              <a:ea typeface="+mn-lt"/>
              <a:cs typeface="+mn-lt"/>
            </a:endParaRPr>
          </a:p>
          <a:p>
            <a:pPr marL="305435" indent="-305435">
              <a:lnSpc>
                <a:spcPct val="30000"/>
              </a:lnSpc>
            </a:pPr>
            <a:r>
              <a:rPr lang="en-US" altLang="en-US" sz="1900" dirty="0">
                <a:latin typeface="Calibri" panose="020F0502020204030204"/>
                <a:ea typeface="+mn-lt"/>
                <a:cs typeface="+mn-lt"/>
              </a:rPr>
              <a:t>Use of AI voice assistants for hands-free travel planning and updates</a:t>
            </a:r>
            <a:endParaRPr lang="en-US" altLang="en-US" sz="1900" dirty="0">
              <a:latin typeface="Calibri" panose="020F0502020204030204"/>
              <a:ea typeface="+mn-lt"/>
              <a:cs typeface="+mn-lt"/>
            </a:endParaRPr>
          </a:p>
          <a:p>
            <a:pPr marL="305435" indent="-305435">
              <a:lnSpc>
                <a:spcPct val="30000"/>
              </a:lnSpc>
            </a:pPr>
            <a:endParaRPr lang="en-US" altLang="en-US" sz="1900" dirty="0">
              <a:latin typeface="Calibri" panose="020F0502020204030204"/>
              <a:ea typeface="+mn-lt"/>
              <a:cs typeface="+mn-lt"/>
            </a:endParaRPr>
          </a:p>
          <a:p>
            <a:pPr marL="305435" indent="-305435">
              <a:lnSpc>
                <a:spcPct val="30000"/>
              </a:lnSpc>
            </a:pPr>
            <a:r>
              <a:rPr lang="en-US" altLang="en-US" sz="1900" dirty="0">
                <a:latin typeface="Calibri" panose="020F0502020204030204"/>
                <a:ea typeface="+mn-lt"/>
                <a:cs typeface="+mn-lt"/>
              </a:rPr>
              <a:t>Support for multi-language conversations to serve global users</a:t>
            </a:r>
            <a:endParaRPr lang="en-US" altLang="en-US" sz="1900" dirty="0">
              <a:latin typeface="Calibri" panose="020F0502020204030204"/>
              <a:ea typeface="+mn-lt"/>
              <a:cs typeface="+mn-lt"/>
            </a:endParaRPr>
          </a:p>
          <a:p>
            <a:pPr marL="305435" indent="-305435">
              <a:lnSpc>
                <a:spcPct val="30000"/>
              </a:lnSpc>
            </a:pPr>
            <a:endParaRPr lang="en-US" altLang="en-US" sz="1900" dirty="0">
              <a:latin typeface="Calibri" panose="020F0502020204030204"/>
              <a:ea typeface="+mn-lt"/>
              <a:cs typeface="+mn-lt"/>
            </a:endParaRPr>
          </a:p>
          <a:p>
            <a:pPr marL="305435" indent="-305435">
              <a:lnSpc>
                <a:spcPct val="30000"/>
              </a:lnSpc>
            </a:pPr>
            <a:r>
              <a:rPr lang="en-US" altLang="en-US" sz="1900" dirty="0">
                <a:latin typeface="Calibri" panose="020F0502020204030204"/>
                <a:ea typeface="+mn-lt"/>
                <a:cs typeface="+mn-lt"/>
              </a:rPr>
              <a:t>Incorporation of AR/VR previews of destinations and accommodations</a:t>
            </a:r>
            <a:endParaRPr lang="en-US" altLang="en-US" sz="1900" dirty="0">
              <a:latin typeface="Calibri" panose="020F0502020204030204"/>
              <a:ea typeface="+mn-lt"/>
              <a:cs typeface="+mn-lt"/>
            </a:endParaRPr>
          </a:p>
          <a:p>
            <a:pPr marL="305435" indent="-305435">
              <a:lnSpc>
                <a:spcPct val="30000"/>
              </a:lnSpc>
            </a:pPr>
            <a:endParaRPr lang="en-US" altLang="en-US" sz="1900" dirty="0">
              <a:latin typeface="Calibri" panose="020F0502020204030204"/>
              <a:ea typeface="+mn-lt"/>
              <a:cs typeface="+mn-lt"/>
            </a:endParaRPr>
          </a:p>
          <a:p>
            <a:pPr marL="305435" indent="-305435">
              <a:lnSpc>
                <a:spcPct val="30000"/>
              </a:lnSpc>
            </a:pPr>
            <a:r>
              <a:rPr lang="en-US" altLang="en-US" sz="1900" dirty="0">
                <a:latin typeface="Calibri" panose="020F0502020204030204"/>
                <a:ea typeface="+mn-lt"/>
                <a:cs typeface="+mn-lt"/>
              </a:rPr>
              <a:t>Real-time currency exchange tracking and expense management</a:t>
            </a:r>
            <a:endParaRPr lang="en-US" altLang="en-US" sz="1900" dirty="0">
              <a:latin typeface="Calibri" panose="020F0502020204030204"/>
              <a:ea typeface="+mn-lt"/>
              <a:cs typeface="+mn-lt"/>
            </a:endParaRPr>
          </a:p>
          <a:p>
            <a:pPr marL="305435" indent="-305435">
              <a:lnSpc>
                <a:spcPct val="30000"/>
              </a:lnSpc>
            </a:pPr>
            <a:endParaRPr lang="en-US" altLang="en-US" sz="1900" dirty="0">
              <a:latin typeface="Calibri" panose="020F0502020204030204"/>
              <a:ea typeface="+mn-lt"/>
              <a:cs typeface="+mn-lt"/>
            </a:endParaRPr>
          </a:p>
          <a:p>
            <a:pPr marL="305435" indent="-305435">
              <a:lnSpc>
                <a:spcPct val="30000"/>
              </a:lnSpc>
            </a:pPr>
            <a:r>
              <a:rPr lang="en-US" altLang="en-US" sz="1900" dirty="0">
                <a:latin typeface="Calibri" panose="020F0502020204030204"/>
                <a:ea typeface="+mn-lt"/>
                <a:cs typeface="+mn-lt"/>
              </a:rPr>
              <a:t>Personalized local experience suggestions using user behavior and reviews</a:t>
            </a:r>
            <a:endParaRPr lang="en-US" altLang="en-US" sz="1900" dirty="0">
              <a:latin typeface="Calibri" panose="020F0502020204030204"/>
              <a:ea typeface="+mn-lt"/>
              <a:cs typeface="+mn-lt"/>
            </a:endParaRPr>
          </a:p>
          <a:p>
            <a:pPr marL="305435" indent="-305435">
              <a:lnSpc>
                <a:spcPct val="30000"/>
              </a:lnSpc>
            </a:pPr>
            <a:endParaRPr lang="en-US" altLang="en-US" sz="1900" dirty="0">
              <a:latin typeface="Calibri" panose="020F0502020204030204"/>
              <a:ea typeface="+mn-lt"/>
              <a:cs typeface="+mn-lt"/>
            </a:endParaRPr>
          </a:p>
          <a:p>
            <a:pPr marL="305435" indent="-305435">
              <a:lnSpc>
                <a:spcPct val="30000"/>
              </a:lnSpc>
            </a:pPr>
            <a:r>
              <a:rPr lang="en-US" altLang="en-US" sz="1900" dirty="0">
                <a:latin typeface="Calibri" panose="020F0502020204030204"/>
                <a:ea typeface="+mn-lt"/>
                <a:cs typeface="+mn-lt"/>
              </a:rPr>
              <a:t>Offline functionality for planning and access in low-connectivity areas</a:t>
            </a:r>
            <a:endParaRPr lang="en-US" altLang="en-US" sz="1900" dirty="0">
              <a:latin typeface="Calibri" panose="020F0502020204030204"/>
              <a:ea typeface="+mn-lt"/>
              <a:cs typeface="+mn-lt"/>
            </a:endParaRPr>
          </a:p>
          <a:p>
            <a:pPr marL="305435" indent="-305435">
              <a:lnSpc>
                <a:spcPct val="30000"/>
              </a:lnSpc>
            </a:pPr>
            <a:endParaRPr lang="en-US" altLang="en-US" sz="1900" dirty="0">
              <a:latin typeface="Calibri" panose="020F0502020204030204"/>
              <a:ea typeface="+mn-lt"/>
              <a:cs typeface="+mn-lt"/>
            </a:endParaRPr>
          </a:p>
          <a:p>
            <a:pPr marL="305435" indent="-305435">
              <a:lnSpc>
                <a:spcPct val="30000"/>
              </a:lnSpc>
            </a:pPr>
            <a:r>
              <a:rPr lang="en-US" altLang="en-US" sz="1900" dirty="0">
                <a:latin typeface="Calibri" panose="020F0502020204030204"/>
                <a:ea typeface="+mn-lt"/>
                <a:cs typeface="+mn-lt"/>
              </a:rPr>
              <a:t>Deeper integration with public transport APIs for route optimization</a:t>
            </a:r>
            <a:endParaRPr lang="en-US" altLang="en-US" sz="1900" dirty="0">
              <a:latin typeface="Calibri" panose="020F0502020204030204"/>
              <a:ea typeface="+mn-lt"/>
              <a:cs typeface="+mn-lt"/>
            </a:endParaRPr>
          </a:p>
          <a:p>
            <a:pPr marL="305435" indent="-305435">
              <a:lnSpc>
                <a:spcPct val="30000"/>
              </a:lnSpc>
            </a:pPr>
            <a:endParaRPr lang="en-US" altLang="en-US" sz="1900" dirty="0">
              <a:latin typeface="Calibri" panose="020F0502020204030204"/>
              <a:ea typeface="+mn-lt"/>
              <a:cs typeface="+mn-lt"/>
            </a:endParaRPr>
          </a:p>
          <a:p>
            <a:pPr marL="305435" indent="-305435">
              <a:lnSpc>
                <a:spcPct val="30000"/>
              </a:lnSpc>
            </a:pPr>
            <a:r>
              <a:rPr lang="en-US" altLang="en-US" sz="1900" dirty="0">
                <a:latin typeface="Calibri" panose="020F0502020204030204"/>
                <a:ea typeface="+mn-lt"/>
                <a:cs typeface="+mn-lt"/>
              </a:rPr>
              <a:t>Use of blockchain for secure bookings and identity verification</a:t>
            </a:r>
            <a:endParaRPr lang="en-US" altLang="en-US" sz="1900" dirty="0">
              <a:latin typeface="Calibri" panose="020F0502020204030204"/>
              <a:ea typeface="+mn-lt"/>
              <a:cs typeface="+mn-lt"/>
            </a:endParaRPr>
          </a:p>
          <a:p>
            <a:pPr marL="305435" indent="-305435">
              <a:lnSpc>
                <a:spcPct val="30000"/>
              </a:lnSpc>
            </a:pPr>
            <a:endParaRPr lang="en-US" altLang="en-US" sz="1900" dirty="0">
              <a:latin typeface="Calibri" panose="020F0502020204030204"/>
              <a:ea typeface="+mn-lt"/>
              <a:cs typeface="+mn-lt"/>
            </a:endParaRPr>
          </a:p>
          <a:p>
            <a:pPr marL="305435" indent="-305435">
              <a:lnSpc>
                <a:spcPct val="30000"/>
              </a:lnSpc>
            </a:pPr>
            <a:r>
              <a:rPr lang="en-US" altLang="en-US" sz="1900" dirty="0">
                <a:latin typeface="Calibri" panose="020F0502020204030204"/>
                <a:ea typeface="+mn-lt"/>
                <a:cs typeface="+mn-lt"/>
              </a:rPr>
              <a:t>Expansion into corporate travel management and analytics tools</a:t>
            </a:r>
            <a:endParaRPr lang="en-US" altLang="en-US" sz="1900" dirty="0">
              <a:latin typeface="Calibri" panose="020F0502020204030204"/>
              <a:ea typeface="+mn-lt"/>
              <a:cs typeface="+mn-lt"/>
            </a:endParaRPr>
          </a:p>
        </p:txBody>
      </p:sp>
      <p:sp>
        <p:nvSpPr>
          <p:cNvPr id="5" name="Title 4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 panose="020B0604020202020204"/>
                <a:cs typeface="Arial" panose="020B0604020202020204"/>
              </a:rPr>
              <a:t>Future scope</a:t>
            </a:r>
            <a:endParaRPr lang="en-US" sz="4400" b="1" dirty="0">
              <a:solidFill>
                <a:schemeClr val="accent1"/>
              </a:solidFill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3600" dirty="0"/>
              <a:t>https://github.com/Saptashwa-Das-17/TravelGuru_AI</a:t>
            </a:r>
            <a:endParaRPr lang="en-US" altLang="en-US" sz="3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1005" y="1907540"/>
            <a:ext cx="5423535" cy="40678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360" y="1906905"/>
            <a:ext cx="5428615" cy="406844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5525" y="1047750"/>
            <a:ext cx="7600950" cy="4762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  <a:endParaRPr lang="en-US" b="1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  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Problem Statement </a:t>
            </a:r>
            <a:endParaRPr lang="en-US" sz="2000" b="1" dirty="0">
              <a:latin typeface="Arial" panose="020B0604020202020204"/>
              <a:ea typeface="+mn-lt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Arial" panose="020B0604020202020204"/>
              </a:rPr>
              <a:t>Technology used</a:t>
            </a:r>
            <a:endParaRPr lang="en-US" dirty="0">
              <a:latin typeface="Arial" panose="020B0604020202020204"/>
              <a:cs typeface="Arial" panose="020B0604020202020204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Wow factor </a:t>
            </a:r>
            <a:endParaRPr lang="en-US" sz="2000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End users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Result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Conclusion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Git-hub Link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Future scope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 panose="020B0604020202020204"/>
                <a:ea typeface="+mn-lt"/>
                <a:cs typeface="+mn-lt"/>
              </a:rPr>
              <a:t>IBM Certifications</a:t>
            </a:r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 panose="020B0604020202020204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 panose="020B0604020202020204"/>
              <a:cs typeface="Arial" panose="020B060402020202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 fontScale="80000"/>
          </a:bodyPr>
          <a:lstStyle/>
          <a:p>
            <a:pPr marL="0" indent="0">
              <a:buNone/>
            </a:pPr>
            <a:r>
              <a:rPr lang="en-US" altLang="en-US" sz="2800" dirty="0">
                <a:latin typeface="Calibri" panose="020F0502020204030204"/>
                <a:ea typeface="+mn-lt"/>
                <a:cs typeface="+mn-lt"/>
              </a:rPr>
              <a:t>A Travel Planner Agent is an AI-powered assistant that helps users plan trips efficiently and intelligently.</a:t>
            </a:r>
            <a:endParaRPr lang="en-US" altLang="en-US" sz="2800" dirty="0">
              <a:latin typeface="Calibri" panose="020F0502020204030204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altLang="en-US" sz="2800" dirty="0">
                <a:latin typeface="Calibri" panose="020F0502020204030204"/>
                <a:ea typeface="+mn-lt"/>
                <a:cs typeface="+mn-lt"/>
              </a:rPr>
              <a:t>It uses real-time data to suggest destinations, build itineraries, and recommend transport and accommodation options.</a:t>
            </a:r>
            <a:endParaRPr lang="en-US" altLang="en-US" sz="2800" dirty="0">
              <a:latin typeface="Calibri" panose="020F0502020204030204"/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altLang="en-US" sz="2800" dirty="0">
                <a:latin typeface="Calibri" panose="020F0502020204030204"/>
                <a:ea typeface="+mn-lt"/>
                <a:cs typeface="+mn-lt"/>
              </a:rPr>
              <a:t>By understanding user preferences, budgets, and constraints, it tailors personalized travel plans.</a:t>
            </a:r>
            <a:endParaRPr lang="en-US" altLang="en-US" sz="2800" dirty="0">
              <a:latin typeface="Calibri" panose="020F0502020204030204"/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sz="2800" dirty="0">
                <a:latin typeface="Calibri" panose="020F0502020204030204"/>
                <a:ea typeface="+mn-lt"/>
                <a:cs typeface="+mn-lt"/>
              </a:rPr>
              <a:t>Proposed Solution:</a:t>
            </a:r>
            <a:endParaRPr lang="en-US" sz="2800" dirty="0">
              <a:latin typeface="Calibri" panose="020F0502020204030204"/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00" dirty="0">
                <a:latin typeface="Calibri" panose="020F0502020204030204"/>
                <a:ea typeface="+mn-lt"/>
                <a:cs typeface="+mn-lt"/>
              </a:rPr>
              <a:t>Integrated with maps, weather updates, and local guides, it ensures a smooth travel experience.</a:t>
            </a:r>
            <a:endParaRPr lang="en-US" altLang="en-US" sz="2800" dirty="0">
              <a:latin typeface="Calibri" panose="020F0502020204030204"/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00" dirty="0">
                <a:latin typeface="Calibri" panose="020F0502020204030204"/>
                <a:ea typeface="+mn-lt"/>
                <a:cs typeface="+mn-lt"/>
              </a:rPr>
              <a:t>The agent can also manage bookings, alert users to changes, and optimize schedules on the go.</a:t>
            </a:r>
            <a:endParaRPr lang="en-US" altLang="en-US" sz="2800" dirty="0">
              <a:latin typeface="Calibri" panose="020F0502020204030204"/>
              <a:ea typeface="+mn-lt"/>
              <a:cs typeface="+mn-lt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en-US" altLang="en-US" sz="2800" dirty="0">
                <a:latin typeface="Calibri" panose="020F0502020204030204"/>
                <a:ea typeface="+mn-lt"/>
                <a:cs typeface="+mn-lt"/>
              </a:rPr>
              <a:t>This smart assistant transforms complex travel planning into a seamless, enjoyable</a:t>
            </a:r>
            <a:r>
              <a:rPr lang="en-US" altLang="en-US" sz="2800" dirty="0">
                <a:latin typeface="Calibri" panose="020F0502020204030204"/>
                <a:ea typeface="+mn-lt"/>
                <a:cs typeface="+mn-lt"/>
              </a:rPr>
              <a:t> </a:t>
            </a:r>
            <a:r>
              <a:rPr lang="en-US" altLang="en-US" sz="2800" dirty="0">
                <a:latin typeface="Calibri" panose="020F0502020204030204"/>
                <a:ea typeface="+mn-lt"/>
                <a:cs typeface="+mn-lt"/>
              </a:rPr>
              <a:t>process.</a:t>
            </a:r>
            <a:br>
              <a:rPr lang="en-US" sz="2800" dirty="0">
                <a:latin typeface="Calibri" panose="020F0502020204030204"/>
                <a:ea typeface="+mn-lt"/>
                <a:cs typeface="+mn-lt"/>
              </a:rPr>
            </a:br>
            <a:r>
              <a:rPr lang="en-US" sz="2800" dirty="0">
                <a:latin typeface="Calibri" panose="020F0502020204030204"/>
                <a:ea typeface="+mn-lt"/>
                <a:cs typeface="+mn-lt"/>
              </a:rPr>
              <a:t> </a:t>
            </a:r>
            <a:endParaRPr lang="en-US" sz="1100">
              <a:solidFill>
                <a:srgbClr val="40404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IBM cloud lite services</a:t>
            </a:r>
            <a:endParaRPr lang="en-US" sz="2800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Natural Language Processing (NLP)</a:t>
            </a:r>
            <a:endParaRPr lang="en-US" sz="2800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Retrieval Augmented Generation (RAG)</a:t>
            </a:r>
            <a:endParaRPr lang="en-US" sz="2800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</a:rPr>
              <a:t>IBM Granite model</a:t>
            </a:r>
            <a:endParaRPr lang="en-US" sz="2800" dirty="0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IN" dirty="0"/>
              <a:t>IBM Cloud Watsonx AI Studio</a:t>
            </a:r>
            <a:endParaRPr lang="en-IN" dirty="0"/>
          </a:p>
          <a:p>
            <a:pPr marL="305435" indent="-305435"/>
            <a:r>
              <a:rPr lang="en-IN" dirty="0"/>
              <a:t>IBM Cloud </a:t>
            </a:r>
            <a:r>
              <a:rPr lang="en-IN" dirty="0" err="1"/>
              <a:t>Watsonx</a:t>
            </a:r>
            <a:r>
              <a:rPr lang="en-IN" dirty="0"/>
              <a:t> AI runtime</a:t>
            </a:r>
            <a:endParaRPr lang="en-IN" dirty="0"/>
          </a:p>
          <a:p>
            <a:pPr marL="305435" indent="-305435"/>
            <a:r>
              <a:rPr lang="en-IN" dirty="0"/>
              <a:t>IBM Cloud Agent Lab</a:t>
            </a:r>
            <a:endParaRPr lang="en-IN" dirty="0"/>
          </a:p>
          <a:p>
            <a:pPr marL="305435" indent="-305435"/>
            <a:r>
              <a:rPr lang="en-IN" dirty="0"/>
              <a:t>IBM Granite foundation model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 panose="020B0604020202020204"/>
                <a:ea typeface="+mj-lt"/>
                <a:cs typeface="Arial" panose="020B0604020202020204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 panose="020F0302020204030204"/>
              <a:cs typeface="Calibri Light" panose="020F0302020204030204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30000"/>
              </a:lnSpc>
              <a:buFont typeface="Arial" panose="020B0604020202020204" pitchFamily="34" charset="0"/>
              <a:buChar char="•"/>
            </a:pPr>
            <a:r>
              <a:rPr lang="en-US" altLang="en-US" sz="1900" dirty="0">
                <a:latin typeface="Calibri" panose="020F0502020204030204"/>
                <a:ea typeface="Calibri" panose="020F0502020204030204"/>
                <a:cs typeface="Calibri" panose="020F0502020204030204"/>
              </a:rPr>
              <a:t>Personalized itineraries based on user preferences and budget</a:t>
            </a:r>
            <a:endParaRPr lang="en-US" altLang="en-US" sz="19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30000"/>
              </a:lnSpc>
              <a:buFont typeface="Arial" panose="020B0604020202020204" pitchFamily="34" charset="0"/>
              <a:buChar char="•"/>
            </a:pPr>
            <a:endParaRPr lang="en-US" altLang="en-US" sz="19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30000"/>
              </a:lnSpc>
              <a:buFont typeface="Arial" panose="020B0604020202020204" pitchFamily="34" charset="0"/>
              <a:buChar char="•"/>
            </a:pPr>
            <a:r>
              <a:rPr lang="en-US" altLang="en-US" sz="1900" dirty="0">
                <a:latin typeface="Calibri" panose="020F0502020204030204"/>
                <a:ea typeface="Calibri" panose="020F0502020204030204"/>
                <a:cs typeface="Calibri" panose="020F0502020204030204"/>
              </a:rPr>
              <a:t>Real-time data for transport, hotels, and weather</a:t>
            </a:r>
            <a:endParaRPr lang="en-US" altLang="en-US" sz="19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30000"/>
              </a:lnSpc>
              <a:buFont typeface="Arial" panose="020B0604020202020204" pitchFamily="34" charset="0"/>
              <a:buChar char="•"/>
            </a:pPr>
            <a:endParaRPr lang="en-US" altLang="en-US" sz="19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30000"/>
              </a:lnSpc>
              <a:buFont typeface="Arial" panose="020B0604020202020204" pitchFamily="34" charset="0"/>
              <a:buChar char="•"/>
            </a:pPr>
            <a:r>
              <a:rPr lang="en-US" altLang="en-US" sz="1900" dirty="0">
                <a:latin typeface="Calibri" panose="020F0502020204030204"/>
                <a:ea typeface="Calibri" panose="020F0502020204030204"/>
                <a:cs typeface="Calibri" panose="020F0502020204030204"/>
              </a:rPr>
              <a:t>Smart destination suggestions with hidden gems</a:t>
            </a:r>
            <a:endParaRPr lang="en-US" altLang="en-US" sz="19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30000"/>
              </a:lnSpc>
              <a:buFont typeface="Arial" panose="020B0604020202020204" pitchFamily="34" charset="0"/>
              <a:buChar char="•"/>
            </a:pPr>
            <a:endParaRPr lang="en-US" altLang="en-US" sz="19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30000"/>
              </a:lnSpc>
              <a:buFont typeface="Arial" panose="020B0604020202020204" pitchFamily="34" charset="0"/>
              <a:buChar char="•"/>
            </a:pPr>
            <a:r>
              <a:rPr lang="en-US" altLang="en-US" sz="1900" dirty="0">
                <a:latin typeface="Calibri" panose="020F0502020204030204"/>
                <a:ea typeface="Calibri" panose="020F0502020204030204"/>
                <a:cs typeface="Calibri" panose="020F0502020204030204"/>
              </a:rPr>
              <a:t>Automatic itinerary updates on delays or changes</a:t>
            </a:r>
            <a:endParaRPr lang="en-US" altLang="en-US" sz="19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30000"/>
              </a:lnSpc>
              <a:buFont typeface="Arial" panose="020B0604020202020204" pitchFamily="34" charset="0"/>
              <a:buChar char="•"/>
            </a:pPr>
            <a:endParaRPr lang="en-US" altLang="en-US" sz="19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30000"/>
              </a:lnSpc>
              <a:buFont typeface="Arial" panose="020B0604020202020204" pitchFamily="34" charset="0"/>
              <a:buChar char="•"/>
            </a:pPr>
            <a:r>
              <a:rPr lang="en-US" altLang="en-US" sz="1900" dirty="0">
                <a:latin typeface="Calibri" panose="020F0502020204030204"/>
                <a:ea typeface="Calibri" panose="020F0502020204030204"/>
                <a:cs typeface="Calibri" panose="020F0502020204030204"/>
              </a:rPr>
              <a:t>Live price estimates via Google search or vector data</a:t>
            </a:r>
            <a:endParaRPr lang="en-US" altLang="en-US" sz="19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30000"/>
              </a:lnSpc>
              <a:buFont typeface="Arial" panose="020B0604020202020204" pitchFamily="34" charset="0"/>
              <a:buChar char="•"/>
            </a:pPr>
            <a:endParaRPr lang="en-US" altLang="en-US" sz="19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30000"/>
              </a:lnSpc>
              <a:buFont typeface="Arial" panose="020B0604020202020204" pitchFamily="34" charset="0"/>
              <a:buChar char="•"/>
            </a:pPr>
            <a:r>
              <a:rPr lang="en-US" altLang="en-US" sz="1900" dirty="0">
                <a:latin typeface="Calibri" panose="020F0502020204030204"/>
                <a:ea typeface="Calibri" panose="020F0502020204030204"/>
                <a:cs typeface="Calibri" panose="020F0502020204030204"/>
              </a:rPr>
              <a:t>All-in-one planning — from booking to alerts</a:t>
            </a:r>
            <a:endParaRPr lang="en-US" altLang="en-US" sz="19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30000"/>
              </a:lnSpc>
              <a:buFont typeface="Arial" panose="020B0604020202020204" pitchFamily="34" charset="0"/>
              <a:buChar char="•"/>
            </a:pPr>
            <a:endParaRPr lang="en-US" altLang="en-US" sz="19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30000"/>
              </a:lnSpc>
              <a:buFont typeface="Arial" panose="020B0604020202020204" pitchFamily="34" charset="0"/>
              <a:buChar char="•"/>
            </a:pPr>
            <a:r>
              <a:rPr lang="en-US" altLang="en-US" sz="1900" dirty="0">
                <a:latin typeface="Calibri" panose="020F0502020204030204"/>
                <a:ea typeface="Calibri" panose="020F0502020204030204"/>
                <a:cs typeface="Calibri" panose="020F0502020204030204"/>
              </a:rPr>
              <a:t>Saves time by automating complex travel tasks</a:t>
            </a:r>
            <a:endParaRPr lang="en-US" altLang="en-US" sz="19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30000"/>
              </a:lnSpc>
              <a:buFont typeface="Arial" panose="020B0604020202020204" pitchFamily="34" charset="0"/>
              <a:buChar char="•"/>
            </a:pPr>
            <a:endParaRPr lang="en-US" altLang="en-US" sz="19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30000"/>
              </a:lnSpc>
              <a:buFont typeface="Arial" panose="020B0604020202020204" pitchFamily="34" charset="0"/>
              <a:buChar char="•"/>
            </a:pPr>
            <a:r>
              <a:rPr lang="en-US" altLang="en-US" sz="1900" dirty="0">
                <a:latin typeface="Calibri" panose="020F0502020204030204"/>
                <a:ea typeface="Calibri" panose="020F0502020204030204"/>
                <a:cs typeface="Calibri" panose="020F0502020204030204"/>
              </a:rPr>
              <a:t>Human-like conversation for a natural experience</a:t>
            </a:r>
            <a:endParaRPr lang="en-US" altLang="en-US" sz="19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30000"/>
              </a:lnSpc>
              <a:buFont typeface="Arial" panose="020B0604020202020204" pitchFamily="34" charset="0"/>
              <a:buChar char="•"/>
            </a:pPr>
            <a:endParaRPr lang="en-US" altLang="en-US" sz="19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>
              <a:lnSpc>
                <a:spcPct val="30000"/>
              </a:lnSpc>
              <a:buFont typeface="Arial" panose="020B0604020202020204" pitchFamily="34" charset="0"/>
              <a:buChar char="•"/>
            </a:pPr>
            <a:endParaRPr lang="en-US" altLang="en-US" sz="700" dirty="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305435" indent="-305435">
              <a:lnSpc>
                <a:spcPct val="30000"/>
              </a:lnSpc>
            </a:pPr>
            <a:r>
              <a:rPr lang="en-US" altLang="en-US" sz="1900">
                <a:latin typeface="Calibri" panose="020F0502020204030204"/>
                <a:ea typeface="Calibri" panose="020F0502020204030204"/>
                <a:cs typeface="Calibri" panose="020F0502020204030204"/>
              </a:rPr>
              <a:t>Individual travelers (solo or group)</a:t>
            </a:r>
            <a:endParaRPr lang="en-US" altLang="en-US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305435" indent="-305435">
              <a:lnSpc>
                <a:spcPct val="30000"/>
              </a:lnSpc>
            </a:pPr>
            <a:endParaRPr lang="en-US" altLang="en-US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305435" indent="-305435">
              <a:lnSpc>
                <a:spcPct val="30000"/>
              </a:lnSpc>
            </a:pPr>
            <a:r>
              <a:rPr lang="en-US" altLang="en-US" sz="1900">
                <a:latin typeface="Calibri" panose="020F0502020204030204"/>
                <a:ea typeface="Calibri" panose="020F0502020204030204"/>
                <a:cs typeface="Calibri" panose="020F0502020204030204"/>
              </a:rPr>
              <a:t>Business professionals planning work trips</a:t>
            </a:r>
            <a:endParaRPr lang="en-US" altLang="en-US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305435" indent="-305435">
              <a:lnSpc>
                <a:spcPct val="30000"/>
              </a:lnSpc>
            </a:pPr>
            <a:endParaRPr lang="en-US" altLang="en-US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305435" indent="-305435">
              <a:lnSpc>
                <a:spcPct val="30000"/>
              </a:lnSpc>
            </a:pPr>
            <a:r>
              <a:rPr lang="en-US" altLang="en-US" sz="1900">
                <a:latin typeface="Calibri" panose="020F0502020204030204"/>
                <a:ea typeface="Calibri" panose="020F0502020204030204"/>
                <a:cs typeface="Calibri" panose="020F0502020204030204"/>
              </a:rPr>
              <a:t>Travel agencies and tour operators</a:t>
            </a:r>
            <a:endParaRPr lang="en-US" altLang="en-US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305435" indent="-305435">
              <a:lnSpc>
                <a:spcPct val="30000"/>
              </a:lnSpc>
            </a:pPr>
            <a:endParaRPr lang="en-US" altLang="en-US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305435" indent="-305435">
              <a:lnSpc>
                <a:spcPct val="30000"/>
              </a:lnSpc>
            </a:pPr>
            <a:r>
              <a:rPr lang="en-US" altLang="en-US" sz="1900">
                <a:latin typeface="Calibri" panose="020F0502020204030204"/>
                <a:ea typeface="Calibri" panose="020F0502020204030204"/>
                <a:cs typeface="Calibri" panose="020F0502020204030204"/>
              </a:rPr>
              <a:t>Students and academic travelers</a:t>
            </a:r>
            <a:endParaRPr lang="en-US" altLang="en-US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305435" indent="-305435">
              <a:lnSpc>
                <a:spcPct val="30000"/>
              </a:lnSpc>
            </a:pPr>
            <a:endParaRPr lang="en-US" altLang="en-US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305435" indent="-305435">
              <a:lnSpc>
                <a:spcPct val="30000"/>
              </a:lnSpc>
            </a:pPr>
            <a:r>
              <a:rPr lang="en-US" altLang="en-US" sz="1900">
                <a:latin typeface="Calibri" panose="020F0502020204030204"/>
                <a:ea typeface="Calibri" panose="020F0502020204030204"/>
                <a:cs typeface="Calibri" panose="020F0502020204030204"/>
              </a:rPr>
              <a:t>Families planning vacations</a:t>
            </a:r>
            <a:endParaRPr lang="en-US" altLang="en-US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305435" indent="-305435">
              <a:lnSpc>
                <a:spcPct val="30000"/>
              </a:lnSpc>
            </a:pPr>
            <a:endParaRPr lang="en-US" altLang="en-US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305435" indent="-305435">
              <a:lnSpc>
                <a:spcPct val="30000"/>
              </a:lnSpc>
            </a:pPr>
            <a:r>
              <a:rPr lang="en-US" altLang="en-US" sz="1900">
                <a:latin typeface="Calibri" panose="020F0502020204030204"/>
                <a:ea typeface="Calibri" panose="020F0502020204030204"/>
                <a:cs typeface="Calibri" panose="020F0502020204030204"/>
              </a:rPr>
              <a:t>Digital nomads and remote workers</a:t>
            </a:r>
            <a:endParaRPr lang="en-US" altLang="en-US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305435" indent="-305435">
              <a:lnSpc>
                <a:spcPct val="30000"/>
              </a:lnSpc>
            </a:pPr>
            <a:endParaRPr lang="en-US" altLang="en-US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305435" indent="-305435">
              <a:lnSpc>
                <a:spcPct val="30000"/>
              </a:lnSpc>
            </a:pPr>
            <a:r>
              <a:rPr lang="en-US" altLang="en-US" sz="1900">
                <a:latin typeface="Calibri" panose="020F0502020204030204"/>
                <a:ea typeface="Calibri" panose="020F0502020204030204"/>
                <a:cs typeface="Calibri" panose="020F0502020204030204"/>
              </a:rPr>
              <a:t>Event organizers (conferences, weddings, etc.)</a:t>
            </a:r>
            <a:endParaRPr lang="en-US" altLang="en-US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305435" indent="-305435">
              <a:lnSpc>
                <a:spcPct val="30000"/>
              </a:lnSpc>
            </a:pPr>
            <a:endParaRPr lang="en-US" altLang="en-US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305435" indent="-305435">
              <a:lnSpc>
                <a:spcPct val="30000"/>
              </a:lnSpc>
            </a:pPr>
            <a:r>
              <a:rPr lang="en-US" altLang="en-US" sz="1900">
                <a:latin typeface="Calibri" panose="020F0502020204030204"/>
                <a:ea typeface="Calibri" panose="020F0502020204030204"/>
                <a:cs typeface="Calibri" panose="020F0502020204030204"/>
              </a:rPr>
              <a:t>Corporate travel departments</a:t>
            </a:r>
            <a:endParaRPr lang="en-US" altLang="en-US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305435" indent="-305435">
              <a:lnSpc>
                <a:spcPct val="30000"/>
              </a:lnSpc>
            </a:pPr>
            <a:endParaRPr lang="en-US" altLang="en-US" sz="1900"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305435" indent="-305435">
              <a:lnSpc>
                <a:spcPct val="30000"/>
              </a:lnSpc>
            </a:pPr>
            <a:endParaRPr lang="en-US" altLang="en-US" sz="700">
              <a:latin typeface="Calibri" panose="020F0502020204030204"/>
              <a:ea typeface="Calibri" panose="020F0502020204030204"/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84800" y="968375"/>
            <a:ext cx="6226175" cy="53701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  <a:endParaRPr lang="en-IN" dirty="0">
              <a:solidFill>
                <a:schemeClr val="accent1"/>
              </a:solidFill>
            </a:endParaRPr>
          </a:p>
        </p:txBody>
      </p:sp>
      <p:pic>
        <p:nvPicPr>
          <p:cNvPr id="5" name="Content Placeholder 4" descr="Screenshot 2025-08-03 01384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6720" y="1232535"/>
            <a:ext cx="11183620" cy="51733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D71778-17EE-4151-88AE-C8F4E8043BD9}">
  <ds:schemaRefs/>
</ds:datastoreItem>
</file>

<file path=customXml/itemProps2.xml><?xml version="1.0" encoding="utf-8"?>
<ds:datastoreItem xmlns:ds="http://schemas.openxmlformats.org/officeDocument/2006/customXml" ds:itemID="{8D289AE2-D2AE-49D1-AFAC-3A79F6794255}">
  <ds:schemaRefs/>
</ds:datastoreItem>
</file>

<file path=customXml/itemProps3.xml><?xml version="1.0" encoding="utf-8"?>
<ds:datastoreItem xmlns:ds="http://schemas.openxmlformats.org/officeDocument/2006/customXml" ds:itemID="{927BD4C1-B6B1-4715-ABF9-E660A51A4EA0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0</TotalTime>
  <Words>3089</Words>
  <Application>WPS Presentation</Application>
  <PresentationFormat>Widescreen</PresentationFormat>
  <Paragraphs>143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</vt:lpstr>
      <vt:lpstr>SimSun</vt:lpstr>
      <vt:lpstr>Wingdings</vt:lpstr>
      <vt:lpstr>Wingdings 2</vt:lpstr>
      <vt:lpstr>Arial</vt:lpstr>
      <vt:lpstr>Calibri</vt:lpstr>
      <vt:lpstr>Calibri Light</vt:lpstr>
      <vt:lpstr>Microsoft YaHei</vt:lpstr>
      <vt:lpstr>Arial Unicode MS</vt:lpstr>
      <vt:lpstr>Franklin Gothic Demi</vt:lpstr>
      <vt:lpstr>Franklin Gothic Book</vt:lpstr>
      <vt:lpstr>DividendVTI</vt:lpstr>
      <vt:lpstr>Travel ai agent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Results</vt:lpstr>
      <vt:lpstr>Conclusion</vt:lpstr>
      <vt:lpstr>PowerPoint 演示文稿</vt:lpstr>
      <vt:lpstr>GitHub Link</vt:lpstr>
      <vt:lpstr>IBM Certifications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KIIT0001</cp:lastModifiedBy>
  <cp:revision>146</cp:revision>
  <dcterms:created xsi:type="dcterms:W3CDTF">2021-05-26T16:50:00Z</dcterms:created>
  <dcterms:modified xsi:type="dcterms:W3CDTF">2025-08-03T05:55:51Z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  <property fmtid="{D5CDD505-2E9C-101B-9397-08002B2CF9AE}" pid="3" name="ICV">
    <vt:lpwstr>011DD7AA0E864AAB90D0D12C8E6AA7FD_13</vt:lpwstr>
  </property>
  <property fmtid="{D5CDD505-2E9C-101B-9397-08002B2CF9AE}" pid="4" name="KSOProductBuildVer">
    <vt:lpwstr>1033-12.2.0.21931</vt:lpwstr>
  </property>
</Properties>
</file>