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11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ptha G.Kalki" userId="54afdb26-d18c-4c09-842b-4a48b5ae9bec" providerId="ADAL" clId="{A8BD25A7-D11E-484F-80D5-B943FFA83AEC}"/>
    <pc:docChg chg="modSld">
      <pc:chgData name="Saptha G.Kalki" userId="54afdb26-d18c-4c09-842b-4a48b5ae9bec" providerId="ADAL" clId="{A8BD25A7-D11E-484F-80D5-B943FFA83AEC}" dt="2025-09-12T07:59:51.517" v="0" actId="20577"/>
      <pc:docMkLst>
        <pc:docMk/>
      </pc:docMkLst>
      <pc:sldChg chg="modSp mod">
        <pc:chgData name="Saptha G.Kalki" userId="54afdb26-d18c-4c09-842b-4a48b5ae9bec" providerId="ADAL" clId="{A8BD25A7-D11E-484F-80D5-B943FFA83AEC}" dt="2025-09-12T07:59:51.517" v="0" actId="20577"/>
        <pc:sldMkLst>
          <pc:docMk/>
          <pc:sldMk cId="526201432" sldId="260"/>
        </pc:sldMkLst>
        <pc:spChg chg="mod">
          <ac:chgData name="Saptha G.Kalki" userId="54afdb26-d18c-4c09-842b-4a48b5ae9bec" providerId="ADAL" clId="{A8BD25A7-D11E-484F-80D5-B943FFA83AEC}" dt="2025-09-12T07:59:51.517" v="0" actId="20577"/>
          <ac:spMkLst>
            <pc:docMk/>
            <pc:sldMk cId="526201432" sldId="260"/>
            <ac:spMk id="8" creationId="{6FE13C96-136E-8C17-84D3-903CF6E18223}"/>
          </ac:spMkLst>
        </pc:spChg>
      </pc:sldChg>
    </pc:docChg>
  </pc:docChgLst>
  <pc:docChgLst>
    <pc:chgData name="Saptha G.Kalki" userId="54afdb26-d18c-4c09-842b-4a48b5ae9bec" providerId="ADAL" clId="{745D8F40-39F0-41EE-B149-C0CB95CAD569}"/>
    <pc:docChg chg="undo custSel addSld modSld">
      <pc:chgData name="Saptha G.Kalki" userId="54afdb26-d18c-4c09-842b-4a48b5ae9bec" providerId="ADAL" clId="{745D8F40-39F0-41EE-B149-C0CB95CAD569}" dt="2025-09-08T12:25:49.367" v="353"/>
      <pc:docMkLst>
        <pc:docMk/>
      </pc:docMkLst>
      <pc:sldChg chg="addSp delSp modSp new mod">
        <pc:chgData name="Saptha G.Kalki" userId="54afdb26-d18c-4c09-842b-4a48b5ae9bec" providerId="ADAL" clId="{745D8F40-39F0-41EE-B149-C0CB95CAD569}" dt="2025-09-08T10:16:51.034" v="153" actId="14100"/>
        <pc:sldMkLst>
          <pc:docMk/>
          <pc:sldMk cId="192881015" sldId="257"/>
        </pc:sldMkLst>
        <pc:spChg chg="add mod">
          <ac:chgData name="Saptha G.Kalki" userId="54afdb26-d18c-4c09-842b-4a48b5ae9bec" providerId="ADAL" clId="{745D8F40-39F0-41EE-B149-C0CB95CAD569}" dt="2025-09-08T09:37:27.539" v="2"/>
          <ac:spMkLst>
            <pc:docMk/>
            <pc:sldMk cId="192881015" sldId="257"/>
            <ac:spMk id="4" creationId="{CBDADADD-FF99-15DC-1E60-850601340EEF}"/>
          </ac:spMkLst>
        </pc:spChg>
        <pc:graphicFrameChg chg="add mod">
          <ac:chgData name="Saptha G.Kalki" userId="54afdb26-d18c-4c09-842b-4a48b5ae9bec" providerId="ADAL" clId="{745D8F40-39F0-41EE-B149-C0CB95CAD569}" dt="2025-09-08T09:37:27.539" v="2"/>
          <ac:graphicFrameMkLst>
            <pc:docMk/>
            <pc:sldMk cId="192881015" sldId="257"/>
            <ac:graphicFrameMk id="5" creationId="{CD76F5C8-E769-C2CA-385B-0B227823331A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09:51:15.998" v="15"/>
          <ac:graphicFrameMkLst>
            <pc:docMk/>
            <pc:sldMk cId="192881015" sldId="257"/>
            <ac:graphicFrameMk id="9" creationId="{2BECC0B9-D399-B094-C37A-F236CBEAD4F2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0:16:51.034" v="153" actId="14100"/>
          <ac:graphicFrameMkLst>
            <pc:docMk/>
            <pc:sldMk cId="192881015" sldId="257"/>
            <ac:graphicFrameMk id="12" creationId="{593D0D98-4BC2-5461-18A1-CDDB49616D28}"/>
          </ac:graphicFrameMkLst>
        </pc:graphicFrameChg>
      </pc:sldChg>
      <pc:sldChg chg="addSp delSp modSp new mod">
        <pc:chgData name="Saptha G.Kalki" userId="54afdb26-d18c-4c09-842b-4a48b5ae9bec" providerId="ADAL" clId="{745D8F40-39F0-41EE-B149-C0CB95CAD569}" dt="2025-09-08T10:28:39.065" v="249" actId="27918"/>
        <pc:sldMkLst>
          <pc:docMk/>
          <pc:sldMk cId="3408972984" sldId="258"/>
        </pc:sldMkLst>
        <pc:spChg chg="add mod">
          <ac:chgData name="Saptha G.Kalki" userId="54afdb26-d18c-4c09-842b-4a48b5ae9bec" providerId="ADAL" clId="{745D8F40-39F0-41EE-B149-C0CB95CAD569}" dt="2025-09-08T10:12:00.090" v="77"/>
          <ac:spMkLst>
            <pc:docMk/>
            <pc:sldMk cId="3408972984" sldId="258"/>
            <ac:spMk id="4" creationId="{789C56F8-23DA-6EAB-483F-C3946A324B68}"/>
          </ac:spMkLst>
        </pc:spChg>
        <pc:graphicFrameChg chg="add mod">
          <ac:chgData name="Saptha G.Kalki" userId="54afdb26-d18c-4c09-842b-4a48b5ae9bec" providerId="ADAL" clId="{745D8F40-39F0-41EE-B149-C0CB95CAD569}" dt="2025-09-08T10:17:08.929" v="159" actId="14100"/>
          <ac:graphicFrameMkLst>
            <pc:docMk/>
            <pc:sldMk cId="3408972984" sldId="258"/>
            <ac:graphicFrameMk id="11" creationId="{934CC66E-4636-C614-B446-31448BF2F798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0:19:34.261" v="217" actId="14100"/>
          <ac:graphicFrameMkLst>
            <pc:docMk/>
            <pc:sldMk cId="3408972984" sldId="258"/>
            <ac:graphicFrameMk id="14" creationId="{2C443D53-19C8-1943-38CC-F8ECF35936A8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0:21:30.062" v="243" actId="1076"/>
          <ac:graphicFrameMkLst>
            <pc:docMk/>
            <pc:sldMk cId="3408972984" sldId="258"/>
            <ac:graphicFrameMk id="17" creationId="{EB43134A-4455-9B04-21BC-8488BCACF493}"/>
          </ac:graphicFrameMkLst>
        </pc:graphicFrameChg>
      </pc:sldChg>
      <pc:sldChg chg="addSp delSp modSp new mod">
        <pc:chgData name="Saptha G.Kalki" userId="54afdb26-d18c-4c09-842b-4a48b5ae9bec" providerId="ADAL" clId="{745D8F40-39F0-41EE-B149-C0CB95CAD569}" dt="2025-09-08T10:41:06.116" v="252"/>
        <pc:sldMkLst>
          <pc:docMk/>
          <pc:sldMk cId="3791410950" sldId="259"/>
        </pc:sldMkLst>
        <pc:spChg chg="add mod">
          <ac:chgData name="Saptha G.Kalki" userId="54afdb26-d18c-4c09-842b-4a48b5ae9bec" providerId="ADAL" clId="{745D8F40-39F0-41EE-B149-C0CB95CAD569}" dt="2025-09-08T10:41:06.116" v="252"/>
          <ac:spMkLst>
            <pc:docMk/>
            <pc:sldMk cId="3791410950" sldId="259"/>
            <ac:spMk id="4" creationId="{C22716E8-A5D7-79D2-951D-AA3A752AEFEB}"/>
          </ac:spMkLst>
        </pc:spChg>
        <pc:spChg chg="add mod">
          <ac:chgData name="Saptha G.Kalki" userId="54afdb26-d18c-4c09-842b-4a48b5ae9bec" providerId="ADAL" clId="{745D8F40-39F0-41EE-B149-C0CB95CAD569}" dt="2025-09-08T10:41:06.116" v="252"/>
          <ac:spMkLst>
            <pc:docMk/>
            <pc:sldMk cId="3791410950" sldId="259"/>
            <ac:spMk id="5" creationId="{A7D8D0F8-91E1-8DCC-89B0-C07FEDBE8A7D}"/>
          </ac:spMkLst>
        </pc:spChg>
        <pc:spChg chg="add mod">
          <ac:chgData name="Saptha G.Kalki" userId="54afdb26-d18c-4c09-842b-4a48b5ae9bec" providerId="ADAL" clId="{745D8F40-39F0-41EE-B149-C0CB95CAD569}" dt="2025-09-08T10:41:06.116" v="252"/>
          <ac:spMkLst>
            <pc:docMk/>
            <pc:sldMk cId="3791410950" sldId="259"/>
            <ac:spMk id="8" creationId="{90AA7F49-DAC6-D5F3-5D60-D705E4443CF1}"/>
          </ac:spMkLst>
        </pc:spChg>
        <pc:graphicFrameChg chg="add mod">
          <ac:chgData name="Saptha G.Kalki" userId="54afdb26-d18c-4c09-842b-4a48b5ae9bec" providerId="ADAL" clId="{745D8F40-39F0-41EE-B149-C0CB95CAD569}" dt="2025-09-08T10:41:06.116" v="252"/>
          <ac:graphicFrameMkLst>
            <pc:docMk/>
            <pc:sldMk cId="3791410950" sldId="259"/>
            <ac:graphicFrameMk id="6" creationId="{0A1C7112-CF23-D4FD-BB0B-AA811DDE7586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0:41:06.116" v="252"/>
          <ac:graphicFrameMkLst>
            <pc:docMk/>
            <pc:sldMk cId="3791410950" sldId="259"/>
            <ac:graphicFrameMk id="7" creationId="{8B296062-4039-1E11-EBBE-095EFDF818B5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0:41:06.116" v="252"/>
          <ac:graphicFrameMkLst>
            <pc:docMk/>
            <pc:sldMk cId="3791410950" sldId="259"/>
            <ac:graphicFrameMk id="9" creationId="{504F9B8C-DD1A-2223-FC99-CFFA9E0A0F7B}"/>
          </ac:graphicFrameMkLst>
        </pc:graphicFrameChg>
      </pc:sldChg>
      <pc:sldChg chg="addSp delSp modSp new mod">
        <pc:chgData name="Saptha G.Kalki" userId="54afdb26-d18c-4c09-842b-4a48b5ae9bec" providerId="ADAL" clId="{745D8F40-39F0-41EE-B149-C0CB95CAD569}" dt="2025-09-08T11:51:24.925" v="263" actId="1076"/>
        <pc:sldMkLst>
          <pc:docMk/>
          <pc:sldMk cId="526201432" sldId="260"/>
        </pc:sldMkLst>
        <pc:spChg chg="add mod">
          <ac:chgData name="Saptha G.Kalki" userId="54afdb26-d18c-4c09-842b-4a48b5ae9bec" providerId="ADAL" clId="{745D8F40-39F0-41EE-B149-C0CB95CAD569}" dt="2025-09-08T11:51:02.565" v="259" actId="14100"/>
          <ac:spMkLst>
            <pc:docMk/>
            <pc:sldMk cId="526201432" sldId="260"/>
            <ac:spMk id="4" creationId="{7ACB1FE8-E596-D517-E79C-E25339689DC4}"/>
          </ac:spMkLst>
        </pc:spChg>
        <pc:spChg chg="add mod">
          <ac:chgData name="Saptha G.Kalki" userId="54afdb26-d18c-4c09-842b-4a48b5ae9bec" providerId="ADAL" clId="{745D8F40-39F0-41EE-B149-C0CB95CAD569}" dt="2025-09-08T11:51:06.460" v="260" actId="1076"/>
          <ac:spMkLst>
            <pc:docMk/>
            <pc:sldMk cId="526201432" sldId="260"/>
            <ac:spMk id="5" creationId="{3C7ADB43-534D-B9D5-8B1A-C15830885746}"/>
          </ac:spMkLst>
        </pc:spChg>
        <pc:spChg chg="add mod">
          <ac:chgData name="Saptha G.Kalki" userId="54afdb26-d18c-4c09-842b-4a48b5ae9bec" providerId="ADAL" clId="{745D8F40-39F0-41EE-B149-C0CB95CAD569}" dt="2025-09-08T11:51:18.884" v="261" actId="1076"/>
          <ac:spMkLst>
            <pc:docMk/>
            <pc:sldMk cId="526201432" sldId="260"/>
            <ac:spMk id="6" creationId="{DA35102E-343B-18B9-A7BC-5EAD1E2D09E0}"/>
          </ac:spMkLst>
        </pc:spChg>
        <pc:spChg chg="add mod">
          <ac:chgData name="Saptha G.Kalki" userId="54afdb26-d18c-4c09-842b-4a48b5ae9bec" providerId="ADAL" clId="{745D8F40-39F0-41EE-B149-C0CB95CAD569}" dt="2025-09-08T11:51:22.060" v="262" actId="1076"/>
          <ac:spMkLst>
            <pc:docMk/>
            <pc:sldMk cId="526201432" sldId="260"/>
            <ac:spMk id="7" creationId="{F510BE5D-7390-A5C9-08E0-3CAFB01A1839}"/>
          </ac:spMkLst>
        </pc:spChg>
        <pc:spChg chg="add mod">
          <ac:chgData name="Saptha G.Kalki" userId="54afdb26-d18c-4c09-842b-4a48b5ae9bec" providerId="ADAL" clId="{745D8F40-39F0-41EE-B149-C0CB95CAD569}" dt="2025-09-08T11:51:24.925" v="263" actId="1076"/>
          <ac:spMkLst>
            <pc:docMk/>
            <pc:sldMk cId="526201432" sldId="260"/>
            <ac:spMk id="8" creationId="{6FE13C96-136E-8C17-84D3-903CF6E18223}"/>
          </ac:spMkLst>
        </pc:spChg>
      </pc:sldChg>
      <pc:sldChg chg="addSp delSp modSp new mod">
        <pc:chgData name="Saptha G.Kalki" userId="54afdb26-d18c-4c09-842b-4a48b5ae9bec" providerId="ADAL" clId="{745D8F40-39F0-41EE-B149-C0CB95CAD569}" dt="2025-09-08T12:04:02.860" v="347"/>
        <pc:sldMkLst>
          <pc:docMk/>
          <pc:sldMk cId="3609481629" sldId="261"/>
        </pc:sldMkLst>
        <pc:spChg chg="add mod">
          <ac:chgData name="Saptha G.Kalki" userId="54afdb26-d18c-4c09-842b-4a48b5ae9bec" providerId="ADAL" clId="{745D8F40-39F0-41EE-B149-C0CB95CAD569}" dt="2025-09-08T12:04:02.860" v="347"/>
          <ac:spMkLst>
            <pc:docMk/>
            <pc:sldMk cId="3609481629" sldId="261"/>
            <ac:spMk id="13" creationId="{7E8B4E47-EF0F-AB27-8068-9E12CCD45617}"/>
          </ac:spMkLst>
        </pc:spChg>
        <pc:graphicFrameChg chg="add mod">
          <ac:chgData name="Saptha G.Kalki" userId="54afdb26-d18c-4c09-842b-4a48b5ae9bec" providerId="ADAL" clId="{745D8F40-39F0-41EE-B149-C0CB95CAD569}" dt="2025-09-08T12:04:02.860" v="347"/>
          <ac:graphicFrameMkLst>
            <pc:docMk/>
            <pc:sldMk cId="3609481629" sldId="261"/>
            <ac:graphicFrameMk id="14" creationId="{AF13A455-9378-BDC4-6A03-C6507CC2EB73}"/>
          </ac:graphicFrameMkLst>
        </pc:graphicFrameChg>
        <pc:graphicFrameChg chg="add mod">
          <ac:chgData name="Saptha G.Kalki" userId="54afdb26-d18c-4c09-842b-4a48b5ae9bec" providerId="ADAL" clId="{745D8F40-39F0-41EE-B149-C0CB95CAD569}" dt="2025-09-08T12:04:02.860" v="347"/>
          <ac:graphicFrameMkLst>
            <pc:docMk/>
            <pc:sldMk cId="3609481629" sldId="261"/>
            <ac:graphicFrameMk id="15" creationId="{ED9F8484-AC10-1571-EFF8-1E66B3884C04}"/>
          </ac:graphicFrameMkLst>
        </pc:graphicFrameChg>
      </pc:sldChg>
      <pc:sldChg chg="addSp delSp modSp new mod">
        <pc:chgData name="Saptha G.Kalki" userId="54afdb26-d18c-4c09-842b-4a48b5ae9bec" providerId="ADAL" clId="{745D8F40-39F0-41EE-B149-C0CB95CAD569}" dt="2025-09-08T12:25:24.096" v="350"/>
        <pc:sldMkLst>
          <pc:docMk/>
          <pc:sldMk cId="1284815143" sldId="262"/>
        </pc:sldMkLst>
        <pc:spChg chg="add mod">
          <ac:chgData name="Saptha G.Kalki" userId="54afdb26-d18c-4c09-842b-4a48b5ae9bec" providerId="ADAL" clId="{745D8F40-39F0-41EE-B149-C0CB95CAD569}" dt="2025-09-08T12:25:24.096" v="350"/>
          <ac:spMkLst>
            <pc:docMk/>
            <pc:sldMk cId="1284815143" sldId="262"/>
            <ac:spMk id="4" creationId="{CBEC2192-E3D4-B230-4E2D-84A643B78FD0}"/>
          </ac:spMkLst>
        </pc:spChg>
      </pc:sldChg>
      <pc:sldChg chg="addSp delSp modSp new mod">
        <pc:chgData name="Saptha G.Kalki" userId="54afdb26-d18c-4c09-842b-4a48b5ae9bec" providerId="ADAL" clId="{745D8F40-39F0-41EE-B149-C0CB95CAD569}" dt="2025-09-08T12:25:49.367" v="353"/>
        <pc:sldMkLst>
          <pc:docMk/>
          <pc:sldMk cId="2155404911" sldId="263"/>
        </pc:sldMkLst>
        <pc:spChg chg="add mod">
          <ac:chgData name="Saptha G.Kalki" userId="54afdb26-d18c-4c09-842b-4a48b5ae9bec" providerId="ADAL" clId="{745D8F40-39F0-41EE-B149-C0CB95CAD569}" dt="2025-09-08T12:25:49.367" v="353"/>
          <ac:spMkLst>
            <pc:docMk/>
            <pc:sldMk cId="2155404911" sldId="263"/>
            <ac:spMk id="5" creationId="{862AF18E-6C02-1ECE-C108-2CACCE2B61B4}"/>
          </ac:spMkLst>
        </pc:sp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oleObject" Target="https://quintiles.sharepoint.com/sites/IM-HPSDataWarehousing/Shared%20Documents/General/DaaS%20&amp;%20Scion%20Ticket%20Monitoring/DaaS/Tech%20US%20DaaS%20Product%20T1.xlsx" TargetMode="External"/></Relationships>
</file>

<file path=ppt/charts/_rels/chart7.xml.rels><?xml version='1.0' encoding='UTF-8' standalone='yes'?>
<Relationships xmlns="http://schemas.openxmlformats.org/package/2006/relationships"><Relationship Id="rId1" Type="http://schemas.microsoft.com/office/2011/relationships/chartStyle" Target="style7.xml"/><Relationship Id="rId2" Type="http://schemas.microsoft.com/office/2011/relationships/chartColorStyle" Target="colors7.xml"/><Relationship Id="rId3" Type="http://schemas.openxmlformats.org/officeDocument/2006/relationships/oleObject" Target="https://quintiles.sharepoint.com/sites/IM-HPSDataWarehousing/Shared%20Documents/General/DaaS%20&amp;%20Scion%20Ticket%20Monitoring/DaaS/Tech%20US%20DaaS%20Product%20T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862" b="0" i="0" u="none" strike="noStrike" baseline="0" dirty="0"/>
              <a:t>Ticket completed by individual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Ticket Status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resolvedwith customer</c:v>
                </c:pt>
                <c:pt idx="1">
                  <c:v>internal solution provided</c:v>
                </c:pt>
                <c:pt idx="2">
                  <c:v>awaiting</c:v>
                </c:pt>
                <c:pt idx="3">
                  <c:v>inprogress</c:v>
                </c:pt>
                <c:pt idx="4">
                  <c:v>new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22</c:v>
                </c:pt>
                <c:pt idx="1">
                  <c:v>11</c:v>
                </c:pt>
                <c:pt idx="2">
                  <c:v>30</c:v>
                </c:pt>
                <c:pt idx="3">
                  <c:v>70</c:v>
                </c:pt>
                <c:pt idx="4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C9-487D-80C5-AE00317CD1C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51407903"/>
        <c:axId val="1051406943"/>
      </c:barChart>
      <c:catAx>
        <c:axId val="105140790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406943"/>
        <c:crosses val="autoZero"/>
        <c:auto val="1"/>
        <c:lblAlgn val="ctr"/>
        <c:lblOffset val="100"/>
        <c:noMultiLvlLbl val="0"/>
      </c:catAx>
      <c:valAx>
        <c:axId val="1051406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140790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Ticket</a:t>
            </a:r>
            <a:r>
              <a:rPr lang="en-US" baseline="0" dirty="0"/>
              <a:t> Status 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Completed Tasks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Abhijeet</c:v>
                </c:pt>
                <c:pt idx="1">
                  <c:v>Aditya</c:v>
                </c:pt>
                <c:pt idx="2">
                  <c:v>Nishanth</c:v>
                </c:pt>
                <c:pt idx="3">
                  <c:v>Sakthivel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14</c:v>
                </c:pt>
                <c:pt idx="1">
                  <c:v>61</c:v>
                </c:pt>
                <c:pt idx="2">
                  <c:v>57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9B-44C3-887B-37BB552BFF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681879408"/>
        <c:axId val="1681877968"/>
      </c:barChart>
      <c:catAx>
        <c:axId val="168187940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877968"/>
        <c:crosses val="autoZero"/>
        <c:auto val="1"/>
        <c:lblAlgn val="ctr"/>
        <c:lblOffset val="100"/>
        <c:noMultiLvlLbl val="0"/>
      </c:catAx>
      <c:valAx>
        <c:axId val="16818779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1879408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Ticket count</a:t>
            </a:r>
            <a:r>
              <a:rPr lang="en-US" baseline="0" dirty="0"/>
              <a:t> by Account wise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Sheet1!$A$2:$A$9</c:f>
              <c:strCache>
                <c:ptCount val="8"/>
                <c:pt idx="0">
                  <c:v>Atomic</c:v>
                </c:pt>
                <c:pt idx="1">
                  <c:v>Beigene</c:v>
                </c:pt>
                <c:pt idx="2">
                  <c:v>BMS</c:v>
                </c:pt>
                <c:pt idx="3">
                  <c:v>Collegum</c:v>
                </c:pt>
                <c:pt idx="4">
                  <c:v>Azure Imdaas</c:v>
                </c:pt>
                <c:pt idx="5">
                  <c:v>AWS Imdaas</c:v>
                </c:pt>
                <c:pt idx="6">
                  <c:v>MDM</c:v>
                </c:pt>
                <c:pt idx="7">
                  <c:v>Usbu-Pede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10</c:v>
                </c:pt>
                <c:pt idx="1">
                  <c:v>18</c:v>
                </c:pt>
                <c:pt idx="2">
                  <c:v>10</c:v>
                </c:pt>
                <c:pt idx="3">
                  <c:v>10</c:v>
                </c:pt>
                <c:pt idx="4">
                  <c:v>11</c:v>
                </c:pt>
                <c:pt idx="5">
                  <c:v>12</c:v>
                </c:pt>
                <c:pt idx="6">
                  <c:v>10</c:v>
                </c:pt>
                <c:pt idx="7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6F2-4D6D-8DCB-5D8BC458CF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084822991"/>
        <c:axId val="1084821071"/>
      </c:barChart>
      <c:catAx>
        <c:axId val="10848229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821071"/>
        <c:crosses val="autoZero"/>
        <c:auto val="1"/>
        <c:lblAlgn val="ctr"/>
        <c:lblOffset val="100"/>
        <c:noMultiLvlLbl val="0"/>
      </c:catAx>
      <c:valAx>
        <c:axId val="10848210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4822991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SLA MET vs SLA LOST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804-488E-B2D6-9FA23AD9E62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804-488E-B2D6-9FA23AD9E626}"/>
              </c:ext>
            </c:extLst>
          </c:dPt>
          <c:cat>
            <c:strRef>
              <c:f>Sheet1!$A$2:$A$3</c:f>
              <c:strCache>
                <c:ptCount val="2"/>
                <c:pt idx="0">
                  <c:v>SLA Met</c:v>
                </c:pt>
                <c:pt idx="1">
                  <c:v>SLA Lost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A2-43A9-A287-5229BBED0C8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Ticket Priority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629-4CF1-BE69-3AB9A099AAE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629-4CF1-BE69-3AB9A099AAE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629-4CF1-BE69-3AB9A099AAE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C629-4CF1-BE69-3AB9A099AAEE}"/>
              </c:ext>
            </c:extLst>
          </c:dPt>
          <c:cat>
            <c:strRef>
              <c:f>Sheet1!$A$2:$A$5</c:f>
              <c:strCache>
                <c:ptCount val="4"/>
                <c:pt idx="0">
                  <c:v>Priority 1</c:v>
                </c:pt>
                <c:pt idx="1">
                  <c:v>Priority 2</c:v>
                </c:pt>
                <c:pt idx="2">
                  <c:v>Priority 3</c:v>
                </c:pt>
                <c:pt idx="3">
                  <c:v>Priority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19</c:v>
                </c:pt>
                <c:pt idx="3">
                  <c:v>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A9B-4710-829E-5525F17059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Total No.of Tickets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Weekly Tickets</c:v>
                </c:pt>
              </c:strCache>
            </c:strRef>
          </c:tx>
          <c:spPr>
            <a:solidFill>
              <a:srgbClr val="637C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Augest 2nd Week</c:v>
                </c:pt>
                <c:pt idx="1">
                  <c:v>August 3rd Week</c:v>
                </c:pt>
                <c:pt idx="2">
                  <c:v>August 4th Week</c:v>
                </c:pt>
                <c:pt idx="3">
                  <c:v>September 1st Week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180</c:v>
                </c:pt>
                <c:pt idx="1">
                  <c:v>200</c:v>
                </c:pt>
                <c:pt idx="2">
                  <c:v>220</c:v>
                </c:pt>
                <c:pt idx="3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900-4C51-8418-F2D2FEAF27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09842440"/>
        <c:axId val="1967575559"/>
      </c:barChart>
      <c:catAx>
        <c:axId val="21098424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7575559"/>
        <c:crosses val="autoZero"/>
        <c:auto val="1"/>
        <c:lblAlgn val="ctr"/>
        <c:lblOffset val="100"/>
        <c:noMultiLvlLbl val="0"/>
      </c:catAx>
      <c:valAx>
        <c:axId val="19675755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1098424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Comparsion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Awaiting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Augest 2nd Week</c:v>
                </c:pt>
                <c:pt idx="1">
                  <c:v>August 3rd Week</c:v>
                </c:pt>
                <c:pt idx="2">
                  <c:v>August 4th Week</c:v>
                </c:pt>
                <c:pt idx="3">
                  <c:v>September 1st Week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12</c:v>
                </c:pt>
                <c:pt idx="2">
                  <c:v>12</c:v>
                </c:pt>
                <c:pt idx="3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73-4F8E-8333-2D9C741AC57C}"/>
            </c:ext>
          </c:extLst>
        </c:ser>
        <c:ser>
          <c:idx val="2"/>
          <c:order val="1"/>
          <c:tx>
            <c:strRef>
              <c:f>Sheet1!$C$1</c:f>
              <c:strCache>
                <c:ptCount val="1"/>
                <c:pt idx="0">
                  <c:v>Ticket Closed</c:v>
                </c:pt>
              </c:strCache>
            </c:strRef>
          </c:tx>
          <c:spPr>
            <a:solidFill>
              <a:srgbClr val="2AA0A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Augest 2nd Week</c:v>
                </c:pt>
                <c:pt idx="1">
                  <c:v>August 3rd Week</c:v>
                </c:pt>
                <c:pt idx="2">
                  <c:v>August 4th Week</c:v>
                </c:pt>
                <c:pt idx="3">
                  <c:v>September 1st Week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5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73-4F8E-8333-2D9C741AC57C}"/>
            </c:ext>
          </c:extLst>
        </c:ser>
        <c:ser>
          <c:idx val="1"/>
          <c:order val="2"/>
          <c:tx>
            <c:strRef>
              <c:f>Sheet1!$D$1</c:f>
              <c:strCache>
                <c:ptCount val="1"/>
                <c:pt idx="0">
                  <c:v>Resolved with Customer</c:v>
                </c:pt>
              </c:strCache>
            </c:strRef>
          </c:tx>
          <c:spPr>
            <a:solidFill>
              <a:srgbClr val="A9D08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Augest 2nd Week</c:v>
                </c:pt>
                <c:pt idx="1">
                  <c:v>August 3rd Week</c:v>
                </c:pt>
                <c:pt idx="2">
                  <c:v>August 4th Week</c:v>
                </c:pt>
                <c:pt idx="3">
                  <c:v>September 1st Week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187</c:v>
                </c:pt>
                <c:pt idx="1">
                  <c:v>165</c:v>
                </c:pt>
                <c:pt idx="2">
                  <c:v>165</c:v>
                </c:pt>
                <c:pt idx="3">
                  <c:v>165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773-4F8E-8333-2D9C741AC57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431414280"/>
        <c:axId val="2050839560"/>
      </c:barChart>
      <c:catAx>
        <c:axId val="4314142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50839560"/>
        <c:crosses val="autoZero"/>
        <c:auto val="1"/>
        <c:lblAlgn val="ctr"/>
        <c:lblOffset val="100"/>
        <c:noMultiLvlLbl val="0"/>
      </c:catAx>
      <c:valAx>
        <c:axId val="205083956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3141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000">
  <a:srgbClr val="637CEF"/>
  <a:srgbClr val="E3008C"/>
  <a:srgbClr val="2AA0A4"/>
  <a:srgbClr val="9373C0"/>
  <a:srgbClr val="13A10E"/>
  <a:srgbClr val="3A96DD"/>
  <a:srgbClr val="CA5010"/>
  <a:srgbClr val="57811B"/>
  <a:srgbClr val="B146C2"/>
  <a:srgbClr val="AE8C00"/>
  <a:srgbClr val="AE8C00"/>
  <a:srgbClr val="637CEF"/>
  <a:srgbClr val="EE5FB7"/>
  <a:srgbClr val="008B94"/>
  <a:srgbClr val="D77440"/>
  <a:srgbClr val="BA58C9"/>
  <a:srgbClr val="3A96DD"/>
  <a:srgbClr val="E3008C"/>
  <a:srgbClr val="C36BD1"/>
  <a:srgbClr val="D06228"/>
  <a:srgbClr val="57811B"/>
</cs:colorStyle>
</file>

<file path=ppt/charts/colors7.xml><?xml version="1.0" encoding="utf-8"?>
<cs:colorStyle xmlns:cs="http://schemas.microsoft.com/office/drawing/2012/chartStyle" xmlns:a="http://schemas.openxmlformats.org/drawingml/2006/main" meth="cycle" id="10000">
  <a:srgbClr val="637CEF"/>
  <a:srgbClr val="E3008C"/>
  <a:srgbClr val="2AA0A4"/>
  <a:srgbClr val="9373C0"/>
  <a:srgbClr val="13A10E"/>
  <a:srgbClr val="3A96DD"/>
  <a:srgbClr val="CA5010"/>
  <a:srgbClr val="57811B"/>
  <a:srgbClr val="B146C2"/>
  <a:srgbClr val="AE8C00"/>
  <a:srgbClr val="AE8C00"/>
  <a:srgbClr val="637CEF"/>
  <a:srgbClr val="EE5FB7"/>
  <a:srgbClr val="008B94"/>
  <a:srgbClr val="D77440"/>
  <a:srgbClr val="BA58C9"/>
  <a:srgbClr val="3A96DD"/>
  <a:srgbClr val="E3008C"/>
  <a:srgbClr val="C36BD1"/>
  <a:srgbClr val="D06228"/>
  <a:srgbClr val="57811B"/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5E4D8-910D-8BCF-B9CA-6791BC031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7A84E2-7CAB-174D-7E61-DA6B2ADAD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228104-8A88-5870-548D-D00BA29B8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59AE4-DBE7-E35B-1F76-521C22BD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51358-C7CE-4391-896A-DF4FD2CBC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73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BE22D-2DFA-811F-B875-13E2037F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CF04B6-85B8-0CDC-3333-1D117CF606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064AA2-5CBD-B6C5-4ED8-2775D832A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93648-2005-324A-8487-07F80482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5C8F9-CD1C-C876-C414-DA5113CC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7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802A3A-FF94-B12F-1724-E04B4B95FB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19EC1F-6341-8958-9A79-304CFAA21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D69D-5582-15B1-CB33-6496EA695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97A4A-D4FB-AFF1-91E1-E839FBBF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1ABEE-A7DA-0BA4-CB6A-1EF6CAB79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6149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2EFB1-18AD-B00E-7979-C77D93689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8C1DB-49A6-F628-BB0B-8CE8BCDF62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8CBDC-382F-16D0-1A9E-6F0E841A8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3AA8B-6B66-7221-E816-B54178320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07C53-2FD1-9BAD-7708-BE4405BCD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899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418AA-8405-4FC3-278C-AC12B755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579A4-DAE7-0759-669F-A9307F859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4EC8B-68B2-DE01-4DF3-654B2504C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7AD4B-2ED9-3AF8-6916-5BC33021B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CA2FD-6B22-868C-FB95-EFDEEC11F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388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ED430-7652-DFD5-C9D9-D328C8B22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F6A58-2235-E06E-C691-F06047E58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E58EF-C171-839C-D9E0-A577FDC31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BF168-B3AD-5BD8-11E1-CA53FB1A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1633B-209D-6719-4770-0BD15DB18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036FBD-2633-8F11-0F56-9F4B18A7F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4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75CE-BD20-8B07-7997-9B00ABE3D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3D01E7-BB55-D462-CA4F-EA7315FA71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8A7022-8004-2531-5D75-07147C87B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33258D-E793-5558-BE26-85159F70F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4711F-E1DC-6BE4-A3A5-8807FC057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3A9383-F9CD-BCD6-3F6F-A6D700ECF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0D7A68-5D3F-0AB7-D21C-D2AD5B679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62CE1F-DF1B-52AE-57F4-4FF533029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4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C633-099D-A0A8-E726-C600925BF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B50E00-4C7A-8FC6-866F-FE837AF7F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4BB476-7F9F-E20A-F7CA-2EC71E45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BAF869-21D6-BA94-4057-CE521FD2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863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C62957-8290-88D8-95E7-1C9749C02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8BC8CF-A502-C4E7-58B1-A66E3D02E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B56357-E578-9117-90A0-A5FC475A6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44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6F66B-9855-BA11-8190-48CCED14A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28E6F-F1A5-5299-4A56-C27F7B8E0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7C25B2-828B-7966-E506-3A2F48D58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50138-394F-E26B-65A1-756A1EE9C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91B0DB-97C2-0B36-4DBD-7B8BF0B0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11B768-065B-DC72-F702-4C677753E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8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5C49A-A492-717F-49A0-224D091AA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E4785-1BB2-EF2D-53C4-39CF872BA0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797F77-A46F-8CA6-A58B-B86CB1AE3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D636B-53A9-EDDA-8F1F-0FADC076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A34A4-98B4-B644-03FB-E226698D40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8CC137-D9B3-A9B9-26EF-2A803BF6D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0368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7F47C2-07CE-1A3E-4E5F-56CE7B5B2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38943-3344-1ECF-6623-A5ACF738E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5DA17-40C3-ACE7-16E6-19F6997AC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7BB059-1133-4907-9414-8F550F5988FE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8E50-9724-AA33-EACA-7A0509BA8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E22CC-1851-9F11-AB77-E576897D18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02B73A-725E-42BA-91EE-662D9A7185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855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Relationship Id="rId3" Type="http://schemas.openxmlformats.org/officeDocument/2006/relationships/chart" Target="../charts/char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Relationship Id="rId3" Type="http://schemas.openxmlformats.org/officeDocument/2006/relationships/chart" Target="../charts/chart4.xml"/><Relationship Id="rId4" Type="http://schemas.openxmlformats.org/officeDocument/2006/relationships/chart" Target="../charts/chart5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intiles.sharepoint.com/:x:/r/sites/IM-HPSDataWarehousing/_layouts/15/doc2.aspx?sourcedoc=%7B5256EA68-917B-4A95-A6E4-9449D1280125%7D&amp;file=SOP%20Tracker.xlsx&amp;action=default&amp;mobileredirect=true" TargetMode="External"/><Relationship Id="rId3" Type="http://schemas.openxmlformats.org/officeDocument/2006/relationships/hyperlink" Target="https://quintiles.sharepoint.com/:x:/r/sites/IM-HPSDataWarehousing/_layouts/15/Doc.aspx?sourcedoc=%7B5256EA68-917B-4A95-A6E4-9449D1280125%7D&amp;file=SOP%20Tracker.xlsx&amp;action=default&amp;mobileredirect=true" TargetMode="External"/><Relationship Id="rId4" Type="http://schemas.openxmlformats.org/officeDocument/2006/relationships/hyperlink" Target="https://quintiles.sharepoint.com/:x:/r/sites/IM-HPSDataWarehousing/Shared%20Documents/General/WSR%20%26%20MSR/CSM%20Report%20View/Cloud%20Services%20Report-2024-03-04-02-33-24.xlsx?d=w4b709b19d9f54087a8ebf1b8180f5f74&amp;csf=1&amp;web=1&amp;e=Evhkne" TargetMode="External"/><Relationship Id="rId5" Type="http://schemas.openxmlformats.org/officeDocument/2006/relationships/hyperlink" Target="https://iqvia.lightning.force.com/lightning/r/Report/00O5c000007daveEAA/view?queryScope=userFolders" TargetMode="Externa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Relationship Id="rId3" Type="http://schemas.openxmlformats.org/officeDocument/2006/relationships/chart" Target="../charts/char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quintiles.sharepoint.com/sites/IM-HPSDataWarehousing/Shared%20Documents/General/Automic-Monitoring/PreProd%20ClientDetails.xlsx" TargetMode="External"/><Relationship Id="rId3" Type="http://schemas.openxmlformats.org/officeDocument/2006/relationships/hyperlink" Target="https://quintiles.sharepoint.com/sites/IM-HPSDataWarehousing/Shared%20Documents/General/Automic-Monitoring/Prod%20ClientDetails.xlsx" TargetMode="Externa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81;p1" descr="A picture containing person, indoor&#10;&#10;Description automatically generated">
            <a:extLst>
              <a:ext uri="{FF2B5EF4-FFF2-40B4-BE49-F238E27FC236}">
                <a16:creationId xmlns:a16="http://schemas.microsoft.com/office/drawing/2014/main" id="{1825AA27-7E28-EE9D-50D3-BDEF3F4E90B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b="17134"/>
          <a:stretch/>
        </p:blipFill>
        <p:spPr>
          <a:xfrm>
            <a:off x="0" y="0"/>
            <a:ext cx="1241438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182;p1">
            <a:extLst>
              <a:ext uri="{FF2B5EF4-FFF2-40B4-BE49-F238E27FC236}">
                <a16:creationId xmlns:a16="http://schemas.microsoft.com/office/drawing/2014/main" id="{12F5CE08-E469-E65C-20B6-3C6492C6FCD6}"/>
              </a:ext>
            </a:extLst>
          </p:cNvPr>
          <p:cNvSpPr/>
          <p:nvPr/>
        </p:nvSpPr>
        <p:spPr>
          <a:xfrm>
            <a:off x="0" y="-61759"/>
            <a:ext cx="12414380" cy="6858000"/>
          </a:xfrm>
          <a:prstGeom prst="rect">
            <a:avLst/>
          </a:prstGeom>
          <a:solidFill>
            <a:srgbClr val="C70B7B">
              <a:alpha val="13725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" name="Google Shape;183;p1">
            <a:extLst>
              <a:ext uri="{FF2B5EF4-FFF2-40B4-BE49-F238E27FC236}">
                <a16:creationId xmlns:a16="http://schemas.microsoft.com/office/drawing/2014/main" id="{04470C13-3663-11F8-6A58-3099A14ADB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858" y="5250049"/>
            <a:ext cx="1762062" cy="848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oogle Shape;184;p1">
            <a:extLst>
              <a:ext uri="{FF2B5EF4-FFF2-40B4-BE49-F238E27FC236}">
                <a16:creationId xmlns:a16="http://schemas.microsoft.com/office/drawing/2014/main" id="{D19424AC-AC7A-4233-8D8D-6F44152BDBD3}"/>
              </a:ext>
            </a:extLst>
          </p:cNvPr>
          <p:cNvGrpSpPr/>
          <p:nvPr/>
        </p:nvGrpSpPr>
        <p:grpSpPr>
          <a:xfrm>
            <a:off x="4908571" y="974185"/>
            <a:ext cx="5163700" cy="2480732"/>
            <a:chOff x="4097866" y="1405467"/>
            <a:chExt cx="5163700" cy="2480732"/>
          </a:xfrm>
        </p:grpSpPr>
        <p:sp>
          <p:nvSpPr>
            <p:cNvPr id="8" name="Google Shape;185;p1">
              <a:extLst>
                <a:ext uri="{FF2B5EF4-FFF2-40B4-BE49-F238E27FC236}">
                  <a16:creationId xmlns:a16="http://schemas.microsoft.com/office/drawing/2014/main" id="{40B4AEB1-7DC5-B6E2-3DC0-5D15A752BDD4}"/>
                </a:ext>
              </a:extLst>
            </p:cNvPr>
            <p:cNvSpPr/>
            <p:nvPr/>
          </p:nvSpPr>
          <p:spPr>
            <a:xfrm>
              <a:off x="4123267" y="1405467"/>
              <a:ext cx="5129833" cy="736600"/>
            </a:xfrm>
            <a:prstGeom prst="parallelogram">
              <a:avLst>
                <a:gd name="adj" fmla="val 25000"/>
              </a:avLst>
            </a:prstGeom>
            <a:solidFill>
              <a:srgbClr val="98D1E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" name="Google Shape;186;p1">
              <a:extLst>
                <a:ext uri="{FF2B5EF4-FFF2-40B4-BE49-F238E27FC236}">
                  <a16:creationId xmlns:a16="http://schemas.microsoft.com/office/drawing/2014/main" id="{A6A8C706-A4F2-BEB0-4BC1-56B1B8FC9B64}"/>
                </a:ext>
              </a:extLst>
            </p:cNvPr>
            <p:cNvSpPr/>
            <p:nvPr/>
          </p:nvSpPr>
          <p:spPr>
            <a:xfrm>
              <a:off x="4131733" y="1405467"/>
              <a:ext cx="5129833" cy="635000"/>
            </a:xfrm>
            <a:prstGeom prst="parallelogram">
              <a:avLst>
                <a:gd name="adj" fmla="val 25000"/>
              </a:avLst>
            </a:prstGeom>
            <a:solidFill>
              <a:srgbClr val="3D53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" name="Google Shape;187;p1">
              <a:extLst>
                <a:ext uri="{FF2B5EF4-FFF2-40B4-BE49-F238E27FC236}">
                  <a16:creationId xmlns:a16="http://schemas.microsoft.com/office/drawing/2014/main" id="{07163F09-345C-4CFD-2D19-BD7A6353A2E2}"/>
                </a:ext>
              </a:extLst>
            </p:cNvPr>
            <p:cNvSpPr/>
            <p:nvPr/>
          </p:nvSpPr>
          <p:spPr>
            <a:xfrm>
              <a:off x="4131734" y="2277530"/>
              <a:ext cx="4905830" cy="736600"/>
            </a:xfrm>
            <a:prstGeom prst="parallelogram">
              <a:avLst>
                <a:gd name="adj" fmla="val 25000"/>
              </a:avLst>
            </a:prstGeom>
            <a:solidFill>
              <a:srgbClr val="BFBEBD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188;p1">
              <a:extLst>
                <a:ext uri="{FF2B5EF4-FFF2-40B4-BE49-F238E27FC236}">
                  <a16:creationId xmlns:a16="http://schemas.microsoft.com/office/drawing/2014/main" id="{E8960DE5-AB85-256B-7420-0F5E8CC5C9BA}"/>
                </a:ext>
              </a:extLst>
            </p:cNvPr>
            <p:cNvSpPr/>
            <p:nvPr/>
          </p:nvSpPr>
          <p:spPr>
            <a:xfrm>
              <a:off x="4140200" y="2277530"/>
              <a:ext cx="4905830" cy="635000"/>
            </a:xfrm>
            <a:prstGeom prst="parallelogram">
              <a:avLst>
                <a:gd name="adj" fmla="val 25000"/>
              </a:avLst>
            </a:prstGeom>
            <a:solidFill>
              <a:srgbClr val="3D53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89;p1">
              <a:extLst>
                <a:ext uri="{FF2B5EF4-FFF2-40B4-BE49-F238E27FC236}">
                  <a16:creationId xmlns:a16="http://schemas.microsoft.com/office/drawing/2014/main" id="{1207725C-BFCF-9262-502A-3E5527438236}"/>
                </a:ext>
              </a:extLst>
            </p:cNvPr>
            <p:cNvSpPr/>
            <p:nvPr/>
          </p:nvSpPr>
          <p:spPr>
            <a:xfrm>
              <a:off x="4097866" y="3149599"/>
              <a:ext cx="4724159" cy="736600"/>
            </a:xfrm>
            <a:prstGeom prst="parallelogram">
              <a:avLst>
                <a:gd name="adj" fmla="val 25000"/>
              </a:avLst>
            </a:prstGeom>
            <a:solidFill>
              <a:srgbClr val="B5347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90;p1">
              <a:extLst>
                <a:ext uri="{FF2B5EF4-FFF2-40B4-BE49-F238E27FC236}">
                  <a16:creationId xmlns:a16="http://schemas.microsoft.com/office/drawing/2014/main" id="{ACB56853-2595-6D98-3971-43B8CFD77D96}"/>
                </a:ext>
              </a:extLst>
            </p:cNvPr>
            <p:cNvSpPr/>
            <p:nvPr/>
          </p:nvSpPr>
          <p:spPr>
            <a:xfrm>
              <a:off x="4106332" y="3149599"/>
              <a:ext cx="4724159" cy="635000"/>
            </a:xfrm>
            <a:prstGeom prst="parallelogram">
              <a:avLst>
                <a:gd name="adj" fmla="val 25000"/>
              </a:avLst>
            </a:prstGeom>
            <a:solidFill>
              <a:srgbClr val="3D535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91;p1">
              <a:extLst>
                <a:ext uri="{FF2B5EF4-FFF2-40B4-BE49-F238E27FC236}">
                  <a16:creationId xmlns:a16="http://schemas.microsoft.com/office/drawing/2014/main" id="{1AE70F15-0E0C-6F16-48E6-F540E3B9474E}"/>
                </a:ext>
              </a:extLst>
            </p:cNvPr>
            <p:cNvSpPr txBox="1"/>
            <p:nvPr/>
          </p:nvSpPr>
          <p:spPr>
            <a:xfrm>
              <a:off x="4417120" y="1414411"/>
              <a:ext cx="36333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1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Faster Insights.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92;p1">
              <a:extLst>
                <a:ext uri="{FF2B5EF4-FFF2-40B4-BE49-F238E27FC236}">
                  <a16:creationId xmlns:a16="http://schemas.microsoft.com/office/drawing/2014/main" id="{2C0A6DC8-7F53-6865-93FC-03B662FD06B9}"/>
                </a:ext>
              </a:extLst>
            </p:cNvPr>
            <p:cNvSpPr txBox="1"/>
            <p:nvPr/>
          </p:nvSpPr>
          <p:spPr>
            <a:xfrm>
              <a:off x="4390504" y="2277530"/>
              <a:ext cx="36333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1" u="none" strike="noStrike" cap="none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Greater Agility.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93;p1">
              <a:extLst>
                <a:ext uri="{FF2B5EF4-FFF2-40B4-BE49-F238E27FC236}">
                  <a16:creationId xmlns:a16="http://schemas.microsoft.com/office/drawing/2014/main" id="{08C49E7B-F6E8-73C7-063B-A7E8DDF8C231}"/>
                </a:ext>
              </a:extLst>
            </p:cNvPr>
            <p:cNvSpPr txBox="1"/>
            <p:nvPr/>
          </p:nvSpPr>
          <p:spPr>
            <a:xfrm>
              <a:off x="4417120" y="3152192"/>
              <a:ext cx="3930046" cy="64633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-US" sz="3600" b="1" i="1" u="none" strike="noStrike" cap="none" dirty="0">
                  <a:solidFill>
                    <a:schemeClr val="lt1"/>
                  </a:solidFill>
                  <a:latin typeface="Open Sans"/>
                  <a:ea typeface="Open Sans"/>
                  <a:cs typeface="Open Sans"/>
                  <a:sym typeface="Open Sans"/>
                </a:rPr>
                <a:t>Better Decisions.</a:t>
              </a: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" name="Google Shape;194;p1">
            <a:extLst>
              <a:ext uri="{FF2B5EF4-FFF2-40B4-BE49-F238E27FC236}">
                <a16:creationId xmlns:a16="http://schemas.microsoft.com/office/drawing/2014/main" id="{0FA4FCA0-37AD-FD92-C538-FADE0029DA15}"/>
              </a:ext>
            </a:extLst>
          </p:cNvPr>
          <p:cNvSpPr txBox="1"/>
          <p:nvPr/>
        </p:nvSpPr>
        <p:spPr>
          <a:xfrm>
            <a:off x="137858" y="6124250"/>
            <a:ext cx="6723315" cy="584735"/>
          </a:xfrm>
          <a:prstGeom prst="rect">
            <a:avLst/>
          </a:prstGeom>
          <a:solidFill>
            <a:schemeClr val="dk2"/>
          </a:solidFill>
          <a:ln w="38100" cap="flat" cmpd="sng">
            <a:solidFill>
              <a:srgbClr val="CD26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n-US" sz="3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Weekly Status Report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95;p1">
            <a:extLst>
              <a:ext uri="{FF2B5EF4-FFF2-40B4-BE49-F238E27FC236}">
                <a16:creationId xmlns:a16="http://schemas.microsoft.com/office/drawing/2014/main" id="{5A233BBC-5E2F-7524-7236-1A9E8004E9A0}"/>
              </a:ext>
            </a:extLst>
          </p:cNvPr>
          <p:cNvSpPr txBox="1"/>
          <p:nvPr/>
        </p:nvSpPr>
        <p:spPr>
          <a:xfrm>
            <a:off x="10363972" y="6256778"/>
            <a:ext cx="1828028" cy="307736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IN" sz="1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08 September </a:t>
            </a:r>
            <a:r>
              <a:rPr lang="en-IN" sz="14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sz="14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" name="Picture 18" descr="A blue and black logo&#10;&#10;Description automatically generated">
            <a:extLst>
              <a:ext uri="{FF2B5EF4-FFF2-40B4-BE49-F238E27FC236}">
                <a16:creationId xmlns:a16="http://schemas.microsoft.com/office/drawing/2014/main" id="{6410E0D9-3B9F-862F-FE0A-2CFF198E0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348" y="5270033"/>
            <a:ext cx="28575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2580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DADADD-FF99-15DC-1E60-850601340EEF}"/>
              </a:ext>
            </a:extLst>
          </p:cNvPr>
          <p:cNvSpPr txBox="1"/>
          <p:nvPr/>
        </p:nvSpPr>
        <p:spPr>
          <a:xfrm>
            <a:off x="508171" y="243267"/>
            <a:ext cx="11091565" cy="58477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3200" b="1" dirty="0"/>
              <a:t>Ticket status for the period of (09/01/2025 to 09/09/2025)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CD76F5C8-E769-C2CA-385B-0B22782333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067981"/>
              </p:ext>
            </p:extLst>
          </p:nvPr>
        </p:nvGraphicFramePr>
        <p:xfrm>
          <a:off x="599920" y="1021339"/>
          <a:ext cx="5756636" cy="10754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9159">
                  <a:extLst>
                    <a:ext uri="{9D8B030D-6E8A-4147-A177-3AD203B41FA5}">
                      <a16:colId xmlns:a16="http://schemas.microsoft.com/office/drawing/2014/main" val="283397803"/>
                    </a:ext>
                  </a:extLst>
                </a:gridCol>
                <a:gridCol w="1439159">
                  <a:extLst>
                    <a:ext uri="{9D8B030D-6E8A-4147-A177-3AD203B41FA5}">
                      <a16:colId xmlns:a16="http://schemas.microsoft.com/office/drawing/2014/main" val="416639909"/>
                    </a:ext>
                  </a:extLst>
                </a:gridCol>
                <a:gridCol w="1439159">
                  <a:extLst>
                    <a:ext uri="{9D8B030D-6E8A-4147-A177-3AD203B41FA5}">
                      <a16:colId xmlns:a16="http://schemas.microsoft.com/office/drawing/2014/main" val="535944504"/>
                    </a:ext>
                  </a:extLst>
                </a:gridCol>
                <a:gridCol w="1439159">
                  <a:extLst>
                    <a:ext uri="{9D8B030D-6E8A-4147-A177-3AD203B41FA5}">
                      <a16:colId xmlns:a16="http://schemas.microsoft.com/office/drawing/2014/main" val="3550350376"/>
                    </a:ext>
                  </a:extLst>
                </a:gridCol>
              </a:tblGrid>
              <a:tr h="436580">
                <a:tc>
                  <a:txBody>
                    <a:bodyPr/>
                    <a:lstStyle/>
                    <a:p>
                      <a:r>
                        <a:rPr lang="en-US"/>
                        <a:t>Total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Task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% Completed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Met SLA % (23/27)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3905065"/>
                  </a:ext>
                </a:extLst>
              </a:tr>
              <a:tr h="435395">
                <a:tc>
                  <a:txBody>
                    <a:bodyPr/>
                    <a:lstStyle/>
                    <a:p>
                      <a: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9326170"/>
                  </a:ext>
                </a:extLst>
              </a:tr>
            </a:tbl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BECC0B9-D399-B094-C37A-F236CBEAD4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90469272"/>
              </p:ext>
            </p:extLst>
          </p:nvPr>
        </p:nvGraphicFramePr>
        <p:xfrm>
          <a:off x="6563280" y="1021339"/>
          <a:ext cx="5196114" cy="51169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93D0D98-4BC2-5461-18A1-CDDB49616D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7274594"/>
              </p:ext>
            </p:extLst>
          </p:nvPr>
        </p:nvGraphicFramePr>
        <p:xfrm>
          <a:off x="240632" y="2184253"/>
          <a:ext cx="6322648" cy="443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928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9C56F8-23DA-6EAB-483F-C3946A324B68}"/>
              </a:ext>
            </a:extLst>
          </p:cNvPr>
          <p:cNvSpPr txBox="1"/>
          <p:nvPr/>
        </p:nvSpPr>
        <p:spPr>
          <a:xfrm>
            <a:off x="0" y="74360"/>
            <a:ext cx="5922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Priorities &amp; SLA’s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934CC66E-4636-C614-B446-31448BF2F7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7875753"/>
              </p:ext>
            </p:extLst>
          </p:nvPr>
        </p:nvGraphicFramePr>
        <p:xfrm>
          <a:off x="497305" y="536025"/>
          <a:ext cx="11261558" cy="3153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2C443D53-19C8-1943-38CC-F8ECF35936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7101162"/>
              </p:ext>
            </p:extLst>
          </p:nvPr>
        </p:nvGraphicFramePr>
        <p:xfrm>
          <a:off x="889513" y="3813622"/>
          <a:ext cx="4143556" cy="27689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EB43134A-4455-9B04-21BC-8488BCACF4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0893327"/>
              </p:ext>
            </p:extLst>
          </p:nvPr>
        </p:nvGraphicFramePr>
        <p:xfrm>
          <a:off x="6721643" y="3813622"/>
          <a:ext cx="4908884" cy="28694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408972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2716E8-A5D7-79D2-951D-AA3A752AEFEB}"/>
              </a:ext>
            </a:extLst>
          </p:cNvPr>
          <p:cNvSpPr txBox="1"/>
          <p:nvPr/>
        </p:nvSpPr>
        <p:spPr>
          <a:xfrm>
            <a:off x="349347" y="259363"/>
            <a:ext cx="47342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US" sz="1400" b="1">
                <a:latin typeface="+mj-lt"/>
                <a:ea typeface="ＭＳ Ｐゴシック" charset="0"/>
                <a:cs typeface="Arial"/>
              </a:rPr>
              <a:t>Project: IQVIA Multi Cloud Infra Admin </a:t>
            </a:r>
          </a:p>
          <a:p>
            <a:r>
              <a:t>Date: 09/09/2025</a:t>
            </a:r>
            <a:endParaRPr lang="en-US" sz="1400" b="1">
              <a:latin typeface="+mj-lt"/>
              <a:ea typeface="ＭＳ Ｐゴシック" charset="0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D8D0F8-91E1-8DCC-89B0-C07FEDBE8A7D}"/>
              </a:ext>
            </a:extLst>
          </p:cNvPr>
          <p:cNvSpPr txBox="1"/>
          <p:nvPr/>
        </p:nvSpPr>
        <p:spPr>
          <a:xfrm>
            <a:off x="5205743" y="259363"/>
            <a:ext cx="6762937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800" b="1">
                <a:latin typeface="+mj-lt"/>
                <a:ea typeface="ＭＳ Ｐゴシック" charset="0"/>
                <a:cs typeface="Arial"/>
              </a:rPr>
              <a:t>Highlights: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A1C7112-CF23-D4FD-BB0B-AA811DDE7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724701"/>
              </p:ext>
            </p:extLst>
          </p:nvPr>
        </p:nvGraphicFramePr>
        <p:xfrm>
          <a:off x="5146089" y="988061"/>
          <a:ext cx="6762938" cy="544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62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4463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1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Key tasks from Last week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sz="14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Monitoring – Monitoring AWS - </a:t>
                      </a:r>
                      <a:r>
                        <a:rPr lang="en-US" sz="1600">
                          <a:hlinkClick r:id="rId2"/>
                        </a:rPr>
                        <a:t>SOP Tracker.xlsx (sharepoint.com)</a:t>
                      </a:r>
                      <a:endParaRPr lang="en-US" sz="18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SOP’s are tracked with </a:t>
                      </a: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hlinkClick r:id="rId3"/>
                        </a:rPr>
                        <a:t>SOP Tracker Sheet</a:t>
                      </a: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 – AWS and Azure – 100%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Storage Report Shared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Inventory Report shared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DaaS Queue Monitoring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AutoNum type="arabicPeriod"/>
                        <a:tabLst/>
                        <a:defRPr/>
                      </a:pPr>
                      <a:r>
                        <a:rPr lang="en-US" sz="18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Monitoring Automic Jobs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endParaRPr lang="en-US" sz="18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</a:pPr>
                      <a:endParaRPr lang="en-US" sz="18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</a:pPr>
                      <a:endParaRPr lang="en-US" sz="16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600" b="1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Important Links to Review -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0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hlinkClick r:id="rId4"/>
                        </a:rPr>
                        <a:t>CSM Excel Report Link</a:t>
                      </a:r>
                      <a:endParaRPr lang="en-US" sz="1200" b="0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sz="1200" b="0" kern="1200" baseline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hlinkClick r:id="rId5"/>
                        </a:rPr>
                        <a:t>CSM Report View</a:t>
                      </a:r>
                      <a:endParaRPr lang="en-US" sz="1200" b="0" kern="1200" baseline="0">
                        <a:solidFill>
                          <a:schemeClr val="tx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T="54864" marB="54864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B296062-4039-1E11-EBBE-095EFDF818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602941"/>
              </p:ext>
            </p:extLst>
          </p:nvPr>
        </p:nvGraphicFramePr>
        <p:xfrm>
          <a:off x="317574" y="988061"/>
          <a:ext cx="4734261" cy="1967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72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9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38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9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80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058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04862">
                <a:tc>
                  <a:txBody>
                    <a:bodyPr/>
                    <a:lstStyle/>
                    <a:p>
                      <a:pPr algn="ctr"/>
                      <a:endParaRPr lang="en-US" sz="1200">
                        <a:solidFill>
                          <a:srgbClr val="002060"/>
                        </a:solidFill>
                        <a:latin typeface="+mj-lt"/>
                      </a:endParaRPr>
                    </a:p>
                    <a:p>
                      <a:pPr algn="ctr"/>
                      <a:endParaRPr lang="en-US" sz="1200">
                        <a:solidFill>
                          <a:srgbClr val="002060"/>
                        </a:solidFill>
                        <a:latin typeface="+mj-lt"/>
                      </a:endParaRPr>
                    </a:p>
                    <a:p>
                      <a:pPr algn="ctr"/>
                      <a:endParaRPr lang="en-US" sz="1200">
                        <a:solidFill>
                          <a:srgbClr val="002060"/>
                        </a:solidFill>
                        <a:latin typeface="+mj-lt"/>
                      </a:endParaRPr>
                    </a:p>
                    <a:p>
                      <a:pPr algn="ctr"/>
                      <a:r>
                        <a:rPr lang="en-US" sz="1200">
                          <a:solidFill>
                            <a:srgbClr val="002060"/>
                          </a:solidFill>
                          <a:latin typeface="+mj-lt"/>
                        </a:rPr>
                        <a:t> Status</a:t>
                      </a:r>
                    </a:p>
                    <a:p>
                      <a:pPr algn="ctr"/>
                      <a:endParaRPr lang="en-US" sz="1200">
                        <a:solidFill>
                          <a:srgbClr val="002060"/>
                        </a:solidFill>
                        <a:latin typeface="+mj-lt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Overall</a:t>
                      </a:r>
                    </a:p>
                  </a:txBody>
                  <a:tcPr marT="65837" marB="65837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Scope</a:t>
                      </a:r>
                    </a:p>
                  </a:txBody>
                  <a:tcPr marT="65837" marB="65837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Schedule</a:t>
                      </a:r>
                    </a:p>
                  </a:txBody>
                  <a:tcPr marT="65837" marB="65837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Resources</a:t>
                      </a:r>
                    </a:p>
                  </a:txBody>
                  <a:tcPr marT="65837" marB="65837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Risks</a:t>
                      </a:r>
                      <a:r>
                        <a:rPr lang="en-US" sz="1200" b="1" kern="1200" baseline="0">
                          <a:solidFill>
                            <a:schemeClr val="lt1"/>
                          </a:solidFill>
                          <a:latin typeface="Arial"/>
                          <a:ea typeface="+mn-ea"/>
                          <a:cs typeface="Arial"/>
                        </a:rPr>
                        <a:t> / Issues</a:t>
                      </a:r>
                      <a:endParaRPr lang="en-US" sz="1200" b="1" kern="1200">
                        <a:solidFill>
                          <a:schemeClr val="lt1"/>
                        </a:solidFill>
                        <a:latin typeface="Arial"/>
                        <a:ea typeface="+mn-ea"/>
                        <a:cs typeface="Arial"/>
                      </a:endParaRPr>
                    </a:p>
                  </a:txBody>
                  <a:tcPr marT="65837" marB="65837" vert="vert27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477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Current 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  <a:endParaRPr lang="en-US" sz="1200" b="1" kern="120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IN" sz="1200" b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  <a:endParaRPr lang="en-US" sz="12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 algn="ctr"/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Last Week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  <a:endParaRPr lang="en-US" sz="1200" b="1" kern="120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  <a:endParaRPr lang="en-US" sz="1200" b="1" kern="120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1" kern="1200">
                          <a:solidFill>
                            <a:srgbClr val="002060"/>
                          </a:solidFill>
                          <a:latin typeface="+mj-lt"/>
                          <a:ea typeface="+mn-ea"/>
                          <a:cs typeface="+mn-cs"/>
                        </a:rPr>
                        <a:t>G</a:t>
                      </a:r>
                      <a:endParaRPr lang="en-US" sz="1200" b="1" kern="1200">
                        <a:solidFill>
                          <a:srgbClr val="002060"/>
                        </a:solidFill>
                        <a:latin typeface="+mj-lt"/>
                        <a:ea typeface="+mn-ea"/>
                        <a:cs typeface="+mn-cs"/>
                      </a:endParaRPr>
                    </a:p>
                  </a:txBody>
                  <a:tcPr marT="65837" marB="658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0AA7F49-DAC6-D5F3-5D60-D705E4443CF1}"/>
              </a:ext>
            </a:extLst>
          </p:cNvPr>
          <p:cNvSpPr txBox="1"/>
          <p:nvPr/>
        </p:nvSpPr>
        <p:spPr>
          <a:xfrm>
            <a:off x="223320" y="2955100"/>
            <a:ext cx="180150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>
                <a:solidFill>
                  <a:srgbClr val="1C0DE3"/>
                </a:solidFill>
              </a:rPr>
              <a:t>Risks / Issues: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4F9B8C-DD1A-2223-FC99-CFFA9E0A0F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0539496"/>
              </p:ext>
            </p:extLst>
          </p:nvPr>
        </p:nvGraphicFramePr>
        <p:xfrm>
          <a:off x="301687" y="3293654"/>
          <a:ext cx="4766034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8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884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0684"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R</a:t>
                      </a:r>
                      <a:r>
                        <a:rPr lang="en-US" sz="1200" baseline="0"/>
                        <a:t> / I</a:t>
                      </a:r>
                      <a:endParaRPr lang="en-US" sz="12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Description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Mitigation Strategy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27051">
                <a:tc>
                  <a:txBody>
                    <a:bodyPr/>
                    <a:lstStyle/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</a:t>
                      </a: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R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tabLst/>
                        <a:defRPr/>
                      </a:pPr>
                      <a: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2</a:t>
                      </a:r>
                      <a:endParaRPr lang="en-US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VDI unstable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endParaRPr lang="en-CA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CA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IQVIA Laptop Availability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Most of the team is facing issues with VDI – they are unstable and slow. </a:t>
                      </a:r>
                      <a:b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</a:br>
                      <a: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Issues faced – Disconnects automatically while working, This resource is not available contact admin’s(have screenshots)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 b="0" kern="1200" baseline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Working on Terraform on unstable VDI is difficult, need IQVIA laptop for Terraform setup and POC.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kern="1200" baseline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50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41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CB1FE8-E596-D517-E79C-E25339689DC4}"/>
              </a:ext>
            </a:extLst>
          </p:cNvPr>
          <p:cNvSpPr txBox="1"/>
          <p:nvPr/>
        </p:nvSpPr>
        <p:spPr>
          <a:xfrm>
            <a:off x="-1" y="0"/>
            <a:ext cx="12994105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DaaS - Queue Monitoring status for the period of (09/01/2025 to 09/09/2025)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endParaRPr lang="en-IN" sz="28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7ADB43-534D-B9D5-8B1A-C15830885746}"/>
              </a:ext>
            </a:extLst>
          </p:cNvPr>
          <p:cNvSpPr txBox="1"/>
          <p:nvPr/>
        </p:nvSpPr>
        <p:spPr>
          <a:xfrm>
            <a:off x="0" y="653624"/>
            <a:ext cx="12192000" cy="12311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2000" b="1" dirty="0">
                <a:solidFill>
                  <a:schemeClr val="accent2">
                    <a:lumMod val="75000"/>
                  </a:schemeClr>
                </a:solidFill>
              </a:rPr>
              <a:t>Total No. of Tickets : 200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Awaiting : 08</a:t>
            </a:r>
            <a:endParaRPr lang="en-US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Ticket Closed : 05</a:t>
            </a:r>
            <a:endParaRPr lang="en-US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Resolved with Customer : 187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/>
            </a:r>
            <a:endParaRPr lang="en-US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35102E-343B-18B9-A7BC-5EAD1E2D09E0}"/>
              </a:ext>
            </a:extLst>
          </p:cNvPr>
          <p:cNvSpPr txBox="1"/>
          <p:nvPr/>
        </p:nvSpPr>
        <p:spPr>
          <a:xfrm>
            <a:off x="-1" y="2100573"/>
            <a:ext cx="609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chemeClr val="accent1">
                    <a:lumMod val="75000"/>
                  </a:schemeClr>
                </a:solidFill>
              </a:rPr>
              <a:t>Individual Ticket Details:</a:t>
            </a:r>
            <a:endParaRPr lang="en-GB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10BE5D-7390-A5C9-08E0-3CAFB01A1839}"/>
              </a:ext>
            </a:extLst>
          </p:cNvPr>
          <p:cNvSpPr txBox="1"/>
          <p:nvPr/>
        </p:nvSpPr>
        <p:spPr>
          <a:xfrm>
            <a:off x="256673" y="2500683"/>
            <a:ext cx="6096000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Date: 09/01/2025: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Abhjieet - 35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/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Saptha - 05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Sakthivel - 08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Aditya - 02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Date: 09/02/2025: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Abhjieet - 25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/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Saptha - 06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Sakthivel - 12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Aditya - 01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Date: 09/03/2025: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Abhjieet - 30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/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Saptha - 04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Sakthivel - 07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Aditya - 03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E13C96-136E-8C17-84D3-903CF6E18223}"/>
              </a:ext>
            </a:extLst>
          </p:cNvPr>
          <p:cNvSpPr txBox="1"/>
          <p:nvPr/>
        </p:nvSpPr>
        <p:spPr>
          <a:xfrm>
            <a:off x="6096000" y="2993125"/>
            <a:ext cx="6096000" cy="280076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Date: 09/04/2025: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Abhjieet - 28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/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Saptha - 02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Sakthivel - 09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Aditya - 01</a:t>
            </a:r>
            <a:br>
              <a:rPr lang="en-US" sz="1600" dirty="0">
                <a:solidFill>
                  <a:schemeClr val="accent1">
                    <a:lumMod val="75000"/>
                  </a:schemeClr>
                </a:solidFill>
                <a:ea typeface="Calibri"/>
                <a:cs typeface="Calibri"/>
              </a:rPr>
            </a:b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en-US" sz="1600" b="1" dirty="0">
                <a:solidFill>
                  <a:schemeClr val="accent1">
                    <a:lumMod val="75000"/>
                  </a:schemeClr>
                </a:solidFill>
              </a:rPr>
              <a:t>Date: 09/05/2025:</a:t>
            </a:r>
            <a:endParaRPr lang="en-US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Abhjieet - 22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/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/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Saptha - 04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Sakthivel - 15</a:t>
            </a:r>
            <a:endParaRPr lang="en-US" sz="1600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No of Tickets by Aditya - 02</a:t>
            </a:r>
          </a:p>
        </p:txBody>
      </p:sp>
    </p:spTree>
    <p:extLst>
      <p:ext uri="{BB962C8B-B14F-4D97-AF65-F5344CB8AC3E}">
        <p14:creationId xmlns:p14="http://schemas.microsoft.com/office/powerpoint/2010/main" val="5262014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E8B4E47-EF0F-AB27-8068-9E12CCD45617}"/>
              </a:ext>
            </a:extLst>
          </p:cNvPr>
          <p:cNvSpPr txBox="1"/>
          <p:nvPr/>
        </p:nvSpPr>
        <p:spPr>
          <a:xfrm>
            <a:off x="772510" y="295080"/>
            <a:ext cx="107993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>
                <a:solidFill>
                  <a:schemeClr val="accent1">
                    <a:lumMod val="75000"/>
                  </a:schemeClr>
                </a:solidFill>
              </a:rPr>
              <a:t>DaaS - Queue Monitoring comparison with previous week (09/01/2025 to 09/09/2025)</a:t>
            </a:r>
            <a:r>
              <a:rPr lang="en-IN" sz="2400" b="1">
                <a:solidFill>
                  <a:schemeClr val="accent1">
                    <a:lumMod val="75000"/>
                  </a:schemeClr>
                </a:solidFill>
              </a:rPr>
              <a:t/>
            </a:r>
          </a:p>
        </p:txBody>
      </p:sp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AF13A455-9378-BDC4-6A03-C6507CC2EB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79024034"/>
              </p:ext>
            </p:extLst>
          </p:nvPr>
        </p:nvGraphicFramePr>
        <p:xfrm>
          <a:off x="766852" y="1185234"/>
          <a:ext cx="4572000" cy="4856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ED9F8484-AC10-1571-EFF8-1E66B3884C0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7938785"/>
              </p:ext>
            </p:extLst>
          </p:nvPr>
        </p:nvGraphicFramePr>
        <p:xfrm>
          <a:off x="5899569" y="1185233"/>
          <a:ext cx="5520905" cy="48566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60948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2AF18E-6C02-1ECE-C108-2CACCE2B61B4}"/>
              </a:ext>
            </a:extLst>
          </p:cNvPr>
          <p:cNvSpPr txBox="1"/>
          <p:nvPr/>
        </p:nvSpPr>
        <p:spPr>
          <a:xfrm>
            <a:off x="120116" y="0"/>
            <a:ext cx="11951769" cy="70173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GB" sz="1800" b="1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GB" sz="2800" b="1" dirty="0" err="1">
                <a:solidFill>
                  <a:schemeClr val="accent1">
                    <a:lumMod val="75000"/>
                  </a:schemeClr>
                </a:solidFill>
              </a:rPr>
              <a:t>Automic</a:t>
            </a:r>
            <a:r>
              <a:rPr lang="en-GB" sz="2800" b="1" dirty="0">
                <a:solidFill>
                  <a:schemeClr val="accent1">
                    <a:lumMod val="75000"/>
                  </a:schemeClr>
                </a:solidFill>
              </a:rPr>
              <a:t> Monitoring </a:t>
            </a:r>
            <a: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  <a:t>status for the period of (09/01/2025 to 09/07/2025)</a:t>
            </a:r>
            <a:br>
              <a:rPr lang="en-IN" sz="28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Old Jobs has been deactivated in below Accounts:</a:t>
            </a:r>
            <a:endParaRPr lang="en-IN" sz="20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en-IN" sz="2000" b="1" dirty="0">
                <a:solidFill>
                  <a:schemeClr val="accent1">
                    <a:lumMod val="75000"/>
                  </a:schemeClr>
                </a:solidFill>
              </a:rPr>
              <a:t>PRE-PROD:</a:t>
            </a:r>
          </a:p>
          <a:p>
            <a:endParaRPr lang="en-IN" sz="20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5231	Daas (VM-QA)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5230	Daas (QA)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4201	</a:t>
            </a:r>
            <a:r>
              <a:rPr lang="en-IN" sz="1600" b="1" dirty="0" err="1">
                <a:solidFill>
                  <a:schemeClr val="accent1">
                    <a:lumMod val="75000"/>
                  </a:schemeClr>
                </a:solidFill>
              </a:rPr>
              <a:t>Beigene</a:t>
            </a:r>
            <a:endParaRPr lang="en-IN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3231	Daas (VM-INTG)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3230	Daas (INTG)</a:t>
            </a: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1230	Daas</a:t>
            </a: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  <a:t>PROD:</a:t>
            </a:r>
            <a:br>
              <a:rPr lang="en-IN" sz="2400" b="1" dirty="0">
                <a:solidFill>
                  <a:schemeClr val="accent1">
                    <a:lumMod val="75000"/>
                  </a:schemeClr>
                </a:solidFill>
              </a:rPr>
            </a:br>
            <a:endParaRPr lang="en-IN" sz="24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nl-NL" sz="16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9400    AZURITY_IDP (PROD)</a:t>
            </a:r>
            <a:endParaRPr lang="nl-NL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nl-NL" sz="16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9231    Daas (laad)</a:t>
            </a:r>
            <a:endParaRPr lang="nl-NL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r>
              <a:rPr lang="nl-NL" sz="1600" b="1" dirty="0">
                <a:solidFill>
                  <a:schemeClr val="accent1">
                    <a:lumMod val="75000"/>
                  </a:schemeClr>
                </a:solidFill>
                <a:ea typeface="+mn-lt"/>
                <a:cs typeface="+mn-lt"/>
              </a:rPr>
              <a:t>9230    Daas</a:t>
            </a:r>
            <a:endParaRPr lang="nl-NL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nl-NL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endParaRPr lang="nl-NL" sz="1600" b="1" dirty="0">
              <a:solidFill>
                <a:schemeClr val="accent1">
                  <a:lumMod val="75000"/>
                </a:schemeClr>
              </a:solidFill>
              <a:ea typeface="Calibri"/>
              <a:cs typeface="Calibri"/>
            </a:endParaRPr>
          </a:p>
          <a:p>
            <a:endParaRPr lang="en-IN" sz="16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1600" b="1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Deactivated Job Details: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hlinkClick r:id="rId2"/>
              </a:rPr>
              <a:t>PREPROD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IN" sz="1600" b="1" dirty="0">
                <a:solidFill>
                  <a:schemeClr val="accent1">
                    <a:lumMod val="75000"/>
                  </a:schemeClr>
                </a:solidFill>
                <a:hlinkClick r:id="rId3"/>
              </a:rPr>
              <a:t>PROD</a:t>
            </a:r>
            <a:endParaRPr lang="en-IN" sz="1600" b="1" dirty="0">
              <a:solidFill>
                <a:schemeClr val="accent1">
                  <a:lumMod val="75000"/>
                </a:schemeClr>
              </a:solidFill>
            </a:endParaRPr>
          </a:p>
          <a:p>
            <a:endParaRPr lang="en-IN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5404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BEC2192-E3D4-B230-4E2D-84A643B78FD0}"/>
              </a:ext>
            </a:extLst>
          </p:cNvPr>
          <p:cNvSpPr txBox="1"/>
          <p:nvPr/>
        </p:nvSpPr>
        <p:spPr>
          <a:xfrm>
            <a:off x="338666" y="126999"/>
            <a:ext cx="11500555" cy="48628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  <a:p>
            <a:endParaRPr lang="en-US" sz="2800" b="1" dirty="0">
              <a:cs typeface="Calibri"/>
            </a:endParaRPr>
          </a:p>
          <a:p>
            <a:endParaRPr lang="en-US" sz="2800" b="1" dirty="0">
              <a:cs typeface="Calibri"/>
            </a:endParaRPr>
          </a:p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cs typeface="Calibri"/>
              </a:rPr>
              <a:t>TICKET CATEGORATION :</a:t>
            </a:r>
            <a:endParaRPr lang="en-US" sz="2800" dirty="0">
              <a:solidFill>
                <a:schemeClr val="accent1">
                  <a:lumMod val="75000"/>
                </a:schemeClr>
              </a:solidFill>
              <a:cs typeface="Calibri"/>
            </a:endParaRPr>
          </a:p>
          <a:p>
            <a:r>
              <a:rPr lang="en-US" sz="2800" dirty="0">
                <a:cs typeface="Calibri"/>
              </a:rPr>
              <a:t>									</a:t>
            </a:r>
            <a:r>
              <a:rPr lang="en-US" sz="2800" dirty="0">
                <a:highlight>
                  <a:srgbClr val="00FF00"/>
                </a:highlight>
                <a:cs typeface="Calibri"/>
              </a:rPr>
              <a:t>onetime</a:t>
            </a:r>
            <a:endParaRPr lang="en-US" sz="2800" dirty="0">
              <a:highlight>
                <a:srgbClr val="00FF00"/>
              </a:highlight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Azure files Modification request</a:t>
            </a: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FFFF00"/>
                </a:highlight>
                <a:cs typeface="Calibri"/>
              </a:rPr>
              <a:t>File moving/Deletion request – </a:t>
            </a:r>
            <a:r>
              <a:rPr lang="en-US" sz="2000" dirty="0" err="1">
                <a:highlight>
                  <a:srgbClr val="FFFF00"/>
                </a:highlight>
                <a:cs typeface="Calibri"/>
              </a:rPr>
              <a:t>aws</a:t>
            </a:r>
            <a:endParaRPr lang="en-US" sz="2000" dirty="0">
              <a:highlight>
                <a:srgbClr val="FFFF00"/>
              </a:highlight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 dirty="0">
                <a:highlight>
                  <a:srgbClr val="FFFF00"/>
                </a:highlight>
                <a:ea typeface="Calibri"/>
                <a:cs typeface="Calibri"/>
              </a:rPr>
              <a:t>File moving/Deletion request - azure</a:t>
            </a:r>
            <a:endParaRPr lang="en-US" sz="20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User Creation Request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Azure Storage Account Access Request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Queue Monitoring - DaaS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Jobs Monitoring– </a:t>
            </a:r>
            <a:r>
              <a:rPr lang="en-US" sz="2000" dirty="0" err="1">
                <a:ea typeface="Calibri"/>
                <a:cs typeface="Calibri"/>
              </a:rPr>
              <a:t>Automic</a:t>
            </a:r>
            <a:endParaRPr lang="en-US" sz="2000" dirty="0">
              <a:ea typeface="Calibri"/>
              <a:cs typeface="Calibri"/>
            </a:endParaRP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Azure Storage Account Creation Request</a:t>
            </a:r>
          </a:p>
          <a:p>
            <a:pPr marL="514350" indent="-514350">
              <a:buAutoNum type="arabicPeriod"/>
            </a:pPr>
            <a:r>
              <a:rPr lang="en-US" sz="2000" dirty="0">
                <a:ea typeface="Calibri"/>
                <a:cs typeface="Calibri"/>
              </a:rPr>
              <a:t>AWS Snowflake User setup</a:t>
            </a:r>
          </a:p>
        </p:txBody>
      </p:sp>
    </p:spTree>
    <p:extLst>
      <p:ext uri="{BB962C8B-B14F-4D97-AF65-F5344CB8AC3E}">
        <p14:creationId xmlns:p14="http://schemas.microsoft.com/office/powerpoint/2010/main" val="1284815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577</Words>
  <Application>Microsoft Office PowerPoint</Application>
  <PresentationFormat>Widescreen</PresentationFormat>
  <Paragraphs>152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Open Sans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Saptha G.Kalki</dc:creator>
  <cp:lastModifiedBy>Saptha G.Kalki</cp:lastModifiedBy>
  <cp:revision>1</cp:revision>
  <dcterms:created xsi:type="dcterms:W3CDTF">2025-09-08T09:24:39Z</dcterms:created>
  <dcterms:modified xsi:type="dcterms:W3CDTF">2025-09-12T07:59:54Z</dcterms:modified>
</cp:coreProperties>
</file>