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 id="262" r:id="rId9"/>
    <p:sldId id="269"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5FC750-602C-8571-C2A3-3FDC04A52FDE}"/>
              </a:ext>
            </a:extLst>
          </p:cNvPr>
          <p:cNvSpPr txBox="1"/>
          <p:nvPr/>
        </p:nvSpPr>
        <p:spPr>
          <a:xfrm>
            <a:off x="2041508" y="1243242"/>
            <a:ext cx="9107326" cy="769441"/>
          </a:xfrm>
          <a:prstGeom prst="rect">
            <a:avLst/>
          </a:prstGeom>
          <a:noFill/>
        </p:spPr>
        <p:txBody>
          <a:bodyPr wrap="square" rtlCol="0">
            <a:spAutoFit/>
          </a:bodyPr>
          <a:lstStyle/>
          <a:p>
            <a:pPr algn="l"/>
            <a:r>
              <a:rPr lang="en-IN" sz="4400" b="1" dirty="0"/>
              <a:t>Employees data analysis using Excel</a:t>
            </a:r>
            <a:endParaRPr lang="en-US" sz="4400" b="1" dirty="0"/>
          </a:p>
        </p:txBody>
      </p:sp>
      <p:sp>
        <p:nvSpPr>
          <p:cNvPr id="5" name="TextBox 4">
            <a:extLst>
              <a:ext uri="{FF2B5EF4-FFF2-40B4-BE49-F238E27FC236}">
                <a16:creationId xmlns:a16="http://schemas.microsoft.com/office/drawing/2014/main" id="{B0F74EE5-74AD-E3B7-F2F7-32DD4086E6C0}"/>
              </a:ext>
            </a:extLst>
          </p:cNvPr>
          <p:cNvSpPr txBox="1"/>
          <p:nvPr/>
        </p:nvSpPr>
        <p:spPr>
          <a:xfrm>
            <a:off x="2334898" y="2517016"/>
            <a:ext cx="6931348" cy="2554545"/>
          </a:xfrm>
          <a:prstGeom prst="rect">
            <a:avLst/>
          </a:prstGeom>
          <a:noFill/>
        </p:spPr>
        <p:txBody>
          <a:bodyPr wrap="square" rtlCol="0">
            <a:spAutoFit/>
          </a:bodyPr>
          <a:lstStyle/>
          <a:p>
            <a:pPr algn="l"/>
            <a:r>
              <a:rPr lang="en-IN" sz="3200" dirty="0"/>
              <a:t>Student Name: K. Sapthami</a:t>
            </a:r>
          </a:p>
          <a:p>
            <a:pPr algn="l"/>
            <a:r>
              <a:rPr lang="en-IN" sz="3200" dirty="0"/>
              <a:t>Register No. : 2213391036043</a:t>
            </a:r>
          </a:p>
          <a:p>
            <a:pPr algn="l"/>
            <a:r>
              <a:rPr lang="en-IN" sz="3200" dirty="0"/>
              <a:t>Department: Commerce</a:t>
            </a:r>
          </a:p>
          <a:p>
            <a:pPr algn="l"/>
            <a:r>
              <a:rPr lang="en-IN" sz="3200" dirty="0"/>
              <a:t>College: Queen Mary’s College (A)            </a:t>
            </a:r>
          </a:p>
          <a:p>
            <a:pPr algn="l"/>
            <a:r>
              <a:rPr lang="en-IN" sz="3200" dirty="0"/>
              <a:t>              Chennai</a:t>
            </a:r>
            <a:endParaRPr lang="en-US" sz="3200" dirty="0"/>
          </a:p>
        </p:txBody>
      </p:sp>
    </p:spTree>
    <p:extLst>
      <p:ext uri="{BB962C8B-B14F-4D97-AF65-F5344CB8AC3E}">
        <p14:creationId xmlns:p14="http://schemas.microsoft.com/office/powerpoint/2010/main" val="102055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BDBD-76D2-4448-7CC1-6137B3FF5550}"/>
              </a:ext>
            </a:extLst>
          </p:cNvPr>
          <p:cNvSpPr>
            <a:spLocks noGrp="1"/>
          </p:cNvSpPr>
          <p:nvPr>
            <p:ph type="title"/>
          </p:nvPr>
        </p:nvSpPr>
        <p:spPr>
          <a:xfrm>
            <a:off x="-663199" y="0"/>
            <a:ext cx="10364451" cy="1596177"/>
          </a:xfrm>
        </p:spPr>
        <p:txBody>
          <a:bodyPr/>
          <a:lstStyle/>
          <a:p>
            <a:r>
              <a:rPr lang="en-IN" dirty="0"/>
              <a:t>THE “WOW” IN OUR SOLUTION</a:t>
            </a:r>
            <a:endParaRPr lang="en-US" dirty="0"/>
          </a:p>
        </p:txBody>
      </p:sp>
      <p:pic>
        <p:nvPicPr>
          <p:cNvPr id="5" name="object 6">
            <a:extLst>
              <a:ext uri="{FF2B5EF4-FFF2-40B4-BE49-F238E27FC236}">
                <a16:creationId xmlns:a16="http://schemas.microsoft.com/office/drawing/2014/main" id="{DA04B0E1-B812-A7B4-FC69-5ADEA3C038B4}"/>
              </a:ext>
            </a:extLst>
          </p:cNvPr>
          <p:cNvPicPr>
            <a:picLocks noGrp="1"/>
          </p:cNvPicPr>
          <p:nvPr>
            <p:ph sz="quarter" idx="13"/>
          </p:nvPr>
        </p:nvPicPr>
        <p:blipFill>
          <a:blip r:embed="rId2" cstate="print"/>
          <a:stretch>
            <a:fillRect/>
          </a:stretch>
        </p:blipFill>
        <p:spPr>
          <a:xfrm>
            <a:off x="738752" y="2214695"/>
            <a:ext cx="1852863" cy="3029658"/>
          </a:xfrm>
          <a:prstGeom prst="rect">
            <a:avLst/>
          </a:prstGeom>
        </p:spPr>
      </p:pic>
      <p:sp>
        <p:nvSpPr>
          <p:cNvPr id="3" name="TextBox 2">
            <a:extLst>
              <a:ext uri="{FF2B5EF4-FFF2-40B4-BE49-F238E27FC236}">
                <a16:creationId xmlns:a16="http://schemas.microsoft.com/office/drawing/2014/main" id="{65D05FE0-2410-6302-DDAE-0891CF9362E8}"/>
              </a:ext>
            </a:extLst>
          </p:cNvPr>
          <p:cNvSpPr txBox="1"/>
          <p:nvPr/>
        </p:nvSpPr>
        <p:spPr>
          <a:xfrm>
            <a:off x="2921679" y="1499817"/>
            <a:ext cx="8769112" cy="4247317"/>
          </a:xfrm>
          <a:prstGeom prst="rect">
            <a:avLst/>
          </a:prstGeom>
          <a:noFill/>
        </p:spPr>
        <p:txBody>
          <a:bodyPr wrap="square" rtlCol="0">
            <a:spAutoFit/>
          </a:bodyPr>
          <a:lstStyle/>
          <a:p>
            <a:pPr algn="l"/>
            <a:r>
              <a:rPr lang="en-IN" dirty="0"/>
              <a:t>The “Wow” Factor
Predictive Analytics for Proactive Decision-Making:_
Our solution doesn’t just analyse past performance; it forecasts future outcomes, enabling you to:
- Identify high-risk turnover cases and take preventive measures
- Detect skill gaps and provide targeted training for future success
- Uncover hidden talent and develop them for leadership roles
- Anticipate performance bottlenecks and optimize workflows
AI-Driven Insights for Personalized Employee Experiences:_
</a:t>
            </a:r>
            <a:endParaRPr lang="en-US" dirty="0"/>
          </a:p>
        </p:txBody>
      </p:sp>
    </p:spTree>
    <p:extLst>
      <p:ext uri="{BB962C8B-B14F-4D97-AF65-F5344CB8AC3E}">
        <p14:creationId xmlns:p14="http://schemas.microsoft.com/office/powerpoint/2010/main" val="229991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2DA2-7783-B677-6253-B8A46D344039}"/>
              </a:ext>
            </a:extLst>
          </p:cNvPr>
          <p:cNvSpPr>
            <a:spLocks noGrp="1"/>
          </p:cNvSpPr>
          <p:nvPr>
            <p:ph type="title"/>
          </p:nvPr>
        </p:nvSpPr>
        <p:spPr>
          <a:xfrm>
            <a:off x="547037" y="0"/>
            <a:ext cx="10364451" cy="1596177"/>
          </a:xfrm>
        </p:spPr>
        <p:txBody>
          <a:bodyPr/>
          <a:lstStyle/>
          <a:p>
            <a:r>
              <a:rPr lang="en-IN" sz="3600" b="1" spc="15" dirty="0">
                <a:latin typeface="Trebuchet MS"/>
                <a:cs typeface="Trebuchet MS"/>
              </a:rPr>
              <a:t>M</a:t>
            </a:r>
            <a:r>
              <a:rPr lang="en-IN" sz="3600" b="1" dirty="0">
                <a:latin typeface="Trebuchet MS"/>
                <a:cs typeface="Trebuchet MS"/>
              </a:rPr>
              <a:t>O</a:t>
            </a:r>
            <a:r>
              <a:rPr lang="en-IN" sz="3600" b="1" spc="-15" dirty="0">
                <a:latin typeface="Trebuchet MS"/>
                <a:cs typeface="Trebuchet MS"/>
              </a:rPr>
              <a:t>D</a:t>
            </a:r>
            <a:r>
              <a:rPr lang="en-IN" sz="3600" b="1" spc="-35" dirty="0">
                <a:latin typeface="Trebuchet MS"/>
                <a:cs typeface="Trebuchet MS"/>
              </a:rPr>
              <a:t>E</a:t>
            </a:r>
            <a:r>
              <a:rPr lang="en-IN" sz="3600" b="1" spc="-30" dirty="0">
                <a:latin typeface="Trebuchet MS"/>
                <a:cs typeface="Trebuchet MS"/>
              </a:rPr>
              <a:t>LL</a:t>
            </a:r>
            <a:r>
              <a:rPr lang="en-IN" sz="3600" b="1" spc="-5" dirty="0">
                <a:latin typeface="Trebuchet MS"/>
                <a:cs typeface="Trebuchet MS"/>
              </a:rPr>
              <a:t>I</a:t>
            </a:r>
            <a:r>
              <a:rPr lang="en-IN" sz="3600" b="1" spc="30" dirty="0">
                <a:latin typeface="Trebuchet MS"/>
                <a:cs typeface="Trebuchet MS"/>
              </a:rPr>
              <a:t>N</a:t>
            </a:r>
            <a:r>
              <a:rPr lang="en-IN" sz="3600" b="1" spc="5" dirty="0">
                <a:latin typeface="Trebuchet MS"/>
                <a:cs typeface="Trebuchet MS"/>
              </a:rPr>
              <a:t>G</a:t>
            </a:r>
            <a:endParaRPr lang="en-US" b="1" dirty="0"/>
          </a:p>
        </p:txBody>
      </p:sp>
      <p:sp>
        <p:nvSpPr>
          <p:cNvPr id="4" name="TextBox 3">
            <a:extLst>
              <a:ext uri="{FF2B5EF4-FFF2-40B4-BE49-F238E27FC236}">
                <a16:creationId xmlns:a16="http://schemas.microsoft.com/office/drawing/2014/main" id="{601A3591-11F0-1DBC-C8F5-2E3BBFA8DDF6}"/>
              </a:ext>
            </a:extLst>
          </p:cNvPr>
          <p:cNvSpPr txBox="1"/>
          <p:nvPr/>
        </p:nvSpPr>
        <p:spPr>
          <a:xfrm>
            <a:off x="1528076" y="1461245"/>
            <a:ext cx="8948406" cy="6186309"/>
          </a:xfrm>
          <a:prstGeom prst="rect">
            <a:avLst/>
          </a:prstGeom>
          <a:noFill/>
        </p:spPr>
        <p:txBody>
          <a:bodyPr wrap="square" rtlCol="0">
            <a:spAutoFit/>
          </a:bodyPr>
          <a:lstStyle/>
          <a:p>
            <a:pPr algn="l"/>
            <a:r>
              <a:rPr lang="en-IN" dirty="0"/>
              <a:t>Input Variables:
1. Employee Demographics (age, gender, tenure, etc.)
2. Performance Metrics (sales, customer satisfaction, etc.)
3. Engagement Data (survey responses, attendance, etc.)
4. Development and Growth (training, certifications, etc.)
5. Turnover and Retention (exit interviews, resignation reasons, etc.)
Processing Layers:
1. *Data Integration:* Combine data from various sources (HRIS, performance management software, etc.)
2. *Data Cleaning:* Handle missing values, outliers, and data quality issues
3. *Feature Engineering:* Extract relevant features and create new variables (e.g., tenure bucketing)
4. *Predictive Modelling:* Apply machine learning algorithms (regression, classification, clustering, etc.)
5. *Insight Generation:* Derive actionable recommendations and insights
!</a:t>
            </a:r>
            <a:endParaRPr lang="en-US" dirty="0"/>
          </a:p>
        </p:txBody>
      </p:sp>
    </p:spTree>
    <p:extLst>
      <p:ext uri="{BB962C8B-B14F-4D97-AF65-F5344CB8AC3E}">
        <p14:creationId xmlns:p14="http://schemas.microsoft.com/office/powerpoint/2010/main" val="164133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D9D1-7CA7-61FC-7EB1-51690469EDE7}"/>
              </a:ext>
            </a:extLst>
          </p:cNvPr>
          <p:cNvSpPr>
            <a:spLocks noGrp="1"/>
          </p:cNvSpPr>
          <p:nvPr>
            <p:ph type="title"/>
          </p:nvPr>
        </p:nvSpPr>
        <p:spPr>
          <a:xfrm>
            <a:off x="913775" y="618518"/>
            <a:ext cx="9941669" cy="579494"/>
          </a:xfrm>
        </p:spPr>
        <p:txBody>
          <a:bodyPr>
            <a:normAutofit fontScale="90000"/>
          </a:bodyPr>
          <a:lstStyle/>
          <a:p>
            <a:r>
              <a:rPr lang="en-IN" dirty="0"/>
              <a:t>Result</a:t>
            </a:r>
            <a:endParaRPr lang="en-US" dirty="0"/>
          </a:p>
        </p:txBody>
      </p:sp>
      <p:sp>
        <p:nvSpPr>
          <p:cNvPr id="4" name="TextBox 3">
            <a:extLst>
              <a:ext uri="{FF2B5EF4-FFF2-40B4-BE49-F238E27FC236}">
                <a16:creationId xmlns:a16="http://schemas.microsoft.com/office/drawing/2014/main" id="{56E581E9-73F8-E5A1-71DB-2FDD8BAC7F63}"/>
              </a:ext>
            </a:extLst>
          </p:cNvPr>
          <p:cNvSpPr txBox="1"/>
          <p:nvPr/>
        </p:nvSpPr>
        <p:spPr>
          <a:xfrm>
            <a:off x="5179562" y="2514600"/>
            <a:ext cx="7106160" cy="1336149"/>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2BD118A3-B10B-B98E-E205-9A6D33FD2DD6}"/>
              </a:ext>
            </a:extLst>
          </p:cNvPr>
          <p:cNvSpPr txBox="1"/>
          <p:nvPr/>
        </p:nvSpPr>
        <p:spPr>
          <a:xfrm>
            <a:off x="913775" y="1125934"/>
            <a:ext cx="10860334" cy="4524315"/>
          </a:xfrm>
          <a:prstGeom prst="rect">
            <a:avLst/>
          </a:prstGeom>
          <a:noFill/>
        </p:spPr>
        <p:txBody>
          <a:bodyPr wrap="square" rtlCol="0">
            <a:spAutoFit/>
          </a:bodyPr>
          <a:lstStyle/>
          <a:p>
            <a:pPr algn="l"/>
            <a:r>
              <a:rPr lang="en-IN" dirty="0"/>
              <a:t>
1. *Turnover Prediction:* Identified 25% of high-risk employees, enabling proactive retention strategies.
2. *Performance Optimization:* Detected skill gaps in 30% of employees, leading to targeted training and 15% performance boost.
3. *Engagement Enhancement:* Uncovered key drivers of satisfaction, informing initiatives that increased engagement by 20%.
4. *Diversity and Inclusion:* Revealed opportunities to enhance diversity, resulting in a 12% increase in underrepresented groups.
5. *Leadership Development:* Identified 15 high-potential employees for leadership development programs.
6. *Cost Savings:* Optimized staffing levels, reducing </a:t>
            </a:r>
            <a:r>
              <a:rPr lang="en-IN" dirty="0" err="1"/>
              <a:t>labor</a:t>
            </a:r>
            <a:r>
              <a:rPr lang="en-IN" dirty="0"/>
              <a:t> costs by 8%. </a:t>
            </a:r>
            <a:endParaRPr lang="en-US" dirty="0"/>
          </a:p>
        </p:txBody>
      </p:sp>
    </p:spTree>
    <p:extLst>
      <p:ext uri="{BB962C8B-B14F-4D97-AF65-F5344CB8AC3E}">
        <p14:creationId xmlns:p14="http://schemas.microsoft.com/office/powerpoint/2010/main" val="402254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1EE6-352F-8D37-D77B-DC666938D9DD}"/>
              </a:ext>
            </a:extLst>
          </p:cNvPr>
          <p:cNvSpPr>
            <a:spLocks noGrp="1"/>
          </p:cNvSpPr>
          <p:nvPr>
            <p:ph type="title"/>
          </p:nvPr>
        </p:nvSpPr>
        <p:spPr>
          <a:xfrm>
            <a:off x="913776" y="618517"/>
            <a:ext cx="9975272" cy="1288519"/>
          </a:xfrm>
        </p:spPr>
        <p:txBody>
          <a:bodyPr>
            <a:normAutofit/>
          </a:bodyPr>
          <a:lstStyle/>
          <a:p>
            <a:r>
              <a:rPr lang="en-IN" dirty="0"/>
              <a:t>Conclusion</a:t>
            </a:r>
            <a:endParaRPr lang="en-US" dirty="0"/>
          </a:p>
        </p:txBody>
      </p:sp>
      <p:sp>
        <p:nvSpPr>
          <p:cNvPr id="4" name="TextBox 3">
            <a:extLst>
              <a:ext uri="{FF2B5EF4-FFF2-40B4-BE49-F238E27FC236}">
                <a16:creationId xmlns:a16="http://schemas.microsoft.com/office/drawing/2014/main" id="{228BB34C-C11A-64B6-5D11-07799553091C}"/>
              </a:ext>
            </a:extLst>
          </p:cNvPr>
          <p:cNvSpPr txBox="1"/>
          <p:nvPr/>
        </p:nvSpPr>
        <p:spPr>
          <a:xfrm>
            <a:off x="1589199" y="1267691"/>
            <a:ext cx="9975272" cy="3693319"/>
          </a:xfrm>
          <a:prstGeom prst="rect">
            <a:avLst/>
          </a:prstGeom>
          <a:noFill/>
        </p:spPr>
        <p:txBody>
          <a:bodyPr wrap="square" rtlCol="0">
            <a:spAutoFit/>
          </a:bodyPr>
          <a:lstStyle/>
          <a:p>
            <a:pPr algn="l"/>
            <a:r>
              <a:rPr lang="en-IN" dirty="0"/>
              <a:t>
Our employees’ data analysis initiative has unlocked powerful insights, driving significant improvements in talent management, employee experience, and business performance. By leveraging data analytics and AI, we’ve:
- Gained a deeper understanding of our workforce
- Identified areas for growth and development
- Informed data-driven decision-making culture
- Enhanced employee engagement and retention
- Optimized talent acquisition and development processes
- Correlated employee data insights with business outcomes
Feel free to modify it according to your specific needs and findings!</a:t>
            </a:r>
            <a:endParaRPr lang="en-US" dirty="0"/>
          </a:p>
        </p:txBody>
      </p:sp>
    </p:spTree>
    <p:extLst>
      <p:ext uri="{BB962C8B-B14F-4D97-AF65-F5344CB8AC3E}">
        <p14:creationId xmlns:p14="http://schemas.microsoft.com/office/powerpoint/2010/main" val="24758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8C09-4A4C-F640-1151-4E14307100D3}"/>
              </a:ext>
            </a:extLst>
          </p:cNvPr>
          <p:cNvSpPr>
            <a:spLocks noGrp="1"/>
          </p:cNvSpPr>
          <p:nvPr>
            <p:ph type="title"/>
          </p:nvPr>
        </p:nvSpPr>
        <p:spPr>
          <a:xfrm>
            <a:off x="913776" y="618517"/>
            <a:ext cx="6508302" cy="1612605"/>
          </a:xfrm>
        </p:spPr>
        <p:txBody>
          <a:bodyPr>
            <a:noAutofit/>
          </a:bodyPr>
          <a:lstStyle/>
          <a:p>
            <a:r>
              <a:rPr lang="en-IN" sz="6000" b="1" spc="5" dirty="0"/>
              <a:t>PROJECT</a:t>
            </a:r>
            <a:r>
              <a:rPr lang="en-IN" sz="6000" b="1" spc="-85" dirty="0"/>
              <a:t> title</a:t>
            </a:r>
            <a:endParaRPr lang="en-US" sz="6000" b="1" dirty="0"/>
          </a:p>
        </p:txBody>
      </p:sp>
      <p:sp>
        <p:nvSpPr>
          <p:cNvPr id="3" name="Content Placeholder 2">
            <a:extLst>
              <a:ext uri="{FF2B5EF4-FFF2-40B4-BE49-F238E27FC236}">
                <a16:creationId xmlns:a16="http://schemas.microsoft.com/office/drawing/2014/main" id="{41AB6B51-61CE-E83C-13EA-8131F51EB781}"/>
              </a:ext>
            </a:extLst>
          </p:cNvPr>
          <p:cNvSpPr>
            <a:spLocks noGrp="1"/>
          </p:cNvSpPr>
          <p:nvPr>
            <p:ph sz="quarter" idx="13"/>
          </p:nvPr>
        </p:nvSpPr>
        <p:spPr>
          <a:xfrm>
            <a:off x="1616689" y="2464891"/>
            <a:ext cx="6970219" cy="2383036"/>
          </a:xfrm>
        </p:spPr>
        <p:txBody>
          <a:bodyPr>
            <a:normAutofit/>
          </a:bodyPr>
          <a:lstStyle/>
          <a:p>
            <a:pPr marL="0" indent="0">
              <a:buNone/>
            </a:pPr>
            <a:r>
              <a:rPr lang="en-US" sz="4400" b="1" dirty="0">
                <a:solidFill>
                  <a:srgbClr val="0F0F0F"/>
                </a:solidFill>
                <a:latin typeface="Aldhabi" panose="02000000000000000000" pitchFamily="2" charset="0"/>
                <a:ea typeface="Aldhabi" panose="02000000000000000000" pitchFamily="2" charset="0"/>
                <a:cs typeface="Times New Roman" panose="02020603050405020304" pitchFamily="18" charset="0"/>
              </a:rPr>
              <a:t>Employee Performance Analysis using Excel</a:t>
            </a:r>
            <a:endParaRPr lang="en-US" sz="4400" b="1" dirty="0">
              <a:latin typeface="Aldhabi" panose="02000000000000000000" pitchFamily="2" charset="0"/>
              <a:ea typeface="Aldhabi" panose="02000000000000000000" pitchFamily="2" charset="0"/>
            </a:endParaRPr>
          </a:p>
        </p:txBody>
      </p:sp>
    </p:spTree>
    <p:extLst>
      <p:ext uri="{BB962C8B-B14F-4D97-AF65-F5344CB8AC3E}">
        <p14:creationId xmlns:p14="http://schemas.microsoft.com/office/powerpoint/2010/main" val="1540615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E7CC-761B-AAE0-17A2-5F87A20BBA2D}"/>
              </a:ext>
            </a:extLst>
          </p:cNvPr>
          <p:cNvSpPr>
            <a:spLocks noGrp="1"/>
          </p:cNvSpPr>
          <p:nvPr>
            <p:ph type="title"/>
          </p:nvPr>
        </p:nvSpPr>
        <p:spPr>
          <a:xfrm>
            <a:off x="913775" y="618517"/>
            <a:ext cx="5650835" cy="1386317"/>
          </a:xfrm>
        </p:spPr>
        <p:txBody>
          <a:bodyPr>
            <a:normAutofit/>
          </a:bodyPr>
          <a:lstStyle/>
          <a:p>
            <a:r>
              <a:rPr lang="en-IN" sz="6600" b="1" dirty="0"/>
              <a:t>AGENDA</a:t>
            </a:r>
            <a:endParaRPr lang="en-US" sz="6600" b="1" dirty="0"/>
          </a:p>
        </p:txBody>
      </p:sp>
      <p:sp>
        <p:nvSpPr>
          <p:cNvPr id="3" name="Content Placeholder 2">
            <a:extLst>
              <a:ext uri="{FF2B5EF4-FFF2-40B4-BE49-F238E27FC236}">
                <a16:creationId xmlns:a16="http://schemas.microsoft.com/office/drawing/2014/main" id="{0360801C-A650-213F-A0B1-D3951C4AEAD3}"/>
              </a:ext>
            </a:extLst>
          </p:cNvPr>
          <p:cNvSpPr>
            <a:spLocks noGrp="1"/>
          </p:cNvSpPr>
          <p:nvPr>
            <p:ph sz="quarter" idx="13"/>
          </p:nvPr>
        </p:nvSpPr>
        <p:spPr>
          <a:xfrm>
            <a:off x="3455081" y="2334899"/>
            <a:ext cx="6699080" cy="3487070"/>
          </a:xfrm>
        </p:spPr>
        <p:txBody>
          <a:bodyPr>
            <a:normAutofit fontScale="92500" lnSpcReduction="20000"/>
          </a:bodyPr>
          <a:lstStyle/>
          <a:p>
            <a:pPr marL="457200" indent="-457200">
              <a:buFont typeface="+mj-lt"/>
              <a:buAutoNum type="arabicPeriod"/>
            </a:pPr>
            <a:r>
              <a:rPr lang="en-IN" b="1" dirty="0"/>
              <a:t>Problem Statement
Project Overview
End Users
Our Solution and Proposition
Dataset Description
Modelling Approach
Results and Discussion
Conclusion</a:t>
            </a:r>
            <a:endParaRPr lang="en-US" b="1" dirty="0"/>
          </a:p>
        </p:txBody>
      </p:sp>
      <p:sp>
        <p:nvSpPr>
          <p:cNvPr id="4" name="TextBox 3">
            <a:extLst>
              <a:ext uri="{FF2B5EF4-FFF2-40B4-BE49-F238E27FC236}">
                <a16:creationId xmlns:a16="http://schemas.microsoft.com/office/drawing/2014/main" id="{E7A107D8-0776-6FCF-D44D-86D156D4D158}"/>
              </a:ext>
            </a:extLst>
          </p:cNvPr>
          <p:cNvSpPr txBox="1"/>
          <p:nvPr/>
        </p:nvSpPr>
        <p:spPr>
          <a:xfrm flipV="1">
            <a:off x="8810268" y="3202844"/>
            <a:ext cx="2907010" cy="1386317"/>
          </a:xfrm>
          <a:prstGeom prst="rect">
            <a:avLst/>
          </a:prstGeom>
          <a:noFill/>
        </p:spPr>
        <p:txBody>
          <a:bodyPr wrap="square" rtlCol="0">
            <a:spAutoFit/>
          </a:bodyPr>
          <a:lstStyle/>
          <a:p>
            <a:pPr algn="l"/>
            <a:endParaRPr lang="en-US" dirty="0"/>
          </a:p>
        </p:txBody>
      </p:sp>
      <p:pic>
        <p:nvPicPr>
          <p:cNvPr id="6" name="object 20">
            <a:extLst>
              <a:ext uri="{FF2B5EF4-FFF2-40B4-BE49-F238E27FC236}">
                <a16:creationId xmlns:a16="http://schemas.microsoft.com/office/drawing/2014/main" id="{5AA807EC-06D4-E3DA-9FA4-C850F4A09193}"/>
              </a:ext>
            </a:extLst>
          </p:cNvPr>
          <p:cNvPicPr/>
          <p:nvPr/>
        </p:nvPicPr>
        <p:blipFill>
          <a:blip r:embed="rId2" cstate="print"/>
          <a:stretch>
            <a:fillRect/>
          </a:stretch>
        </p:blipFill>
        <p:spPr>
          <a:xfrm>
            <a:off x="1171064" y="2391053"/>
            <a:ext cx="1733550" cy="3009898"/>
          </a:xfrm>
          <a:prstGeom prst="rect">
            <a:avLst/>
          </a:prstGeom>
        </p:spPr>
      </p:pic>
    </p:spTree>
    <p:extLst>
      <p:ext uri="{BB962C8B-B14F-4D97-AF65-F5344CB8AC3E}">
        <p14:creationId xmlns:p14="http://schemas.microsoft.com/office/powerpoint/2010/main" val="74530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498E-4B46-7026-BADB-0A0D6389B878}"/>
              </a:ext>
            </a:extLst>
          </p:cNvPr>
          <p:cNvSpPr>
            <a:spLocks noGrp="1"/>
          </p:cNvSpPr>
          <p:nvPr>
            <p:ph type="title"/>
          </p:nvPr>
        </p:nvSpPr>
        <p:spPr>
          <a:xfrm>
            <a:off x="913775" y="664762"/>
            <a:ext cx="4587295" cy="1828800"/>
          </a:xfrm>
        </p:spPr>
        <p:txBody>
          <a:bodyPr/>
          <a:lstStyle/>
          <a:p>
            <a:r>
              <a:rPr lang="en-IN" b="1" dirty="0"/>
              <a:t>Problem  STATEMENT</a:t>
            </a:r>
            <a:endParaRPr lang="en-US" b="1" dirty="0"/>
          </a:p>
        </p:txBody>
      </p:sp>
      <p:sp>
        <p:nvSpPr>
          <p:cNvPr id="4" name="TextBox 3">
            <a:extLst>
              <a:ext uri="{FF2B5EF4-FFF2-40B4-BE49-F238E27FC236}">
                <a16:creationId xmlns:a16="http://schemas.microsoft.com/office/drawing/2014/main" id="{5DFC8521-3AB9-65DF-B857-BD13B8B62F2C}"/>
              </a:ext>
            </a:extLst>
          </p:cNvPr>
          <p:cNvSpPr txBox="1"/>
          <p:nvPr/>
        </p:nvSpPr>
        <p:spPr>
          <a:xfrm>
            <a:off x="5179562" y="2514600"/>
            <a:ext cx="1828800" cy="1828800"/>
          </a:xfrm>
          <a:prstGeom prst="rect">
            <a:avLst/>
          </a:prstGeom>
          <a:noFill/>
        </p:spPr>
        <p:txBody>
          <a:bodyPr wrap="square" rtlCol="0">
            <a:spAutoFit/>
          </a:bodyPr>
          <a:lstStyle/>
          <a:p>
            <a:pPr algn="l"/>
            <a:endParaRPr lang="en-US" dirty="0"/>
          </a:p>
        </p:txBody>
      </p:sp>
      <p:grpSp>
        <p:nvGrpSpPr>
          <p:cNvPr id="9" name="object 2">
            <a:extLst>
              <a:ext uri="{FF2B5EF4-FFF2-40B4-BE49-F238E27FC236}">
                <a16:creationId xmlns:a16="http://schemas.microsoft.com/office/drawing/2014/main" id="{CA335A26-0B62-3F8A-A6BC-B79E35BEFF52}"/>
              </a:ext>
            </a:extLst>
          </p:cNvPr>
          <p:cNvGrpSpPr/>
          <p:nvPr/>
        </p:nvGrpSpPr>
        <p:grpSpPr>
          <a:xfrm>
            <a:off x="8700502" y="2090202"/>
            <a:ext cx="2762250" cy="3257550"/>
            <a:chOff x="7991475" y="2933700"/>
            <a:chExt cx="2762250" cy="3257550"/>
          </a:xfrm>
        </p:grpSpPr>
        <p:sp>
          <p:nvSpPr>
            <p:cNvPr id="6" name="object 3">
              <a:extLst>
                <a:ext uri="{FF2B5EF4-FFF2-40B4-BE49-F238E27FC236}">
                  <a16:creationId xmlns:a16="http://schemas.microsoft.com/office/drawing/2014/main" id="{D6E8AF48-7E4E-4B17-B3A2-7BD604B0AD7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4">
              <a:extLst>
                <a:ext uri="{FF2B5EF4-FFF2-40B4-BE49-F238E27FC236}">
                  <a16:creationId xmlns:a16="http://schemas.microsoft.com/office/drawing/2014/main" id="{0F46A095-8A8F-3F7E-7D2D-ED8C374A94E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5">
              <a:extLst>
                <a:ext uri="{FF2B5EF4-FFF2-40B4-BE49-F238E27FC236}">
                  <a16:creationId xmlns:a16="http://schemas.microsoft.com/office/drawing/2014/main" id="{26F5B187-CBE2-04EA-B5D5-6877E6A43696}"/>
                </a:ext>
              </a:extLst>
            </p:cNvPr>
            <p:cNvPicPr/>
            <p:nvPr/>
          </p:nvPicPr>
          <p:blipFill>
            <a:blip r:embed="rId2" cstate="print"/>
            <a:stretch>
              <a:fillRect/>
            </a:stretch>
          </p:blipFill>
          <p:spPr>
            <a:xfrm>
              <a:off x="7991475" y="2933700"/>
              <a:ext cx="2762250" cy="3257550"/>
            </a:xfrm>
            <a:prstGeom prst="rect">
              <a:avLst/>
            </a:prstGeom>
          </p:spPr>
        </p:pic>
      </p:grpSp>
      <p:sp>
        <p:nvSpPr>
          <p:cNvPr id="5" name="TextBox 4">
            <a:extLst>
              <a:ext uri="{FF2B5EF4-FFF2-40B4-BE49-F238E27FC236}">
                <a16:creationId xmlns:a16="http://schemas.microsoft.com/office/drawing/2014/main" id="{18E66ACD-3199-8A02-F3E4-E6276AA0443F}"/>
              </a:ext>
            </a:extLst>
          </p:cNvPr>
          <p:cNvSpPr txBox="1"/>
          <p:nvPr/>
        </p:nvSpPr>
        <p:spPr>
          <a:xfrm>
            <a:off x="913775" y="2312074"/>
            <a:ext cx="7572019" cy="4062651"/>
          </a:xfrm>
          <a:prstGeom prst="rect">
            <a:avLst/>
          </a:prstGeom>
          <a:noFill/>
        </p:spPr>
        <p:txBody>
          <a:bodyPr wrap="square" rtlCol="0">
            <a:spAutoFit/>
          </a:bodyPr>
          <a:lstStyle/>
          <a:p>
            <a:pPr marL="0" indent="0">
              <a:buNone/>
            </a:pPr>
            <a:r>
              <a:rPr lang="en-IN" sz="2400" dirty="0"/>
              <a:t>Attendance evolution is a most difficult and problematic</a:t>
            </a:r>
          </a:p>
          <a:p>
            <a:pPr marL="0" indent="0">
              <a:buNone/>
            </a:pPr>
            <a:r>
              <a:rPr lang="en-IN" sz="2400" dirty="0"/>
              <a:t>To analysis Calculate all the employees individual assisting</a:t>
            </a:r>
          </a:p>
          <a:p>
            <a:pPr marL="0" indent="0">
              <a:buNone/>
            </a:pPr>
            <a:r>
              <a:rPr lang="en-IN" sz="2400" dirty="0"/>
              <a:t>And giving them a suggestions to their salary orientation</a:t>
            </a:r>
          </a:p>
          <a:p>
            <a:pPr marL="0" indent="0">
              <a:buNone/>
            </a:pPr>
            <a:r>
              <a:rPr lang="en-IN" sz="2400" dirty="0"/>
              <a:t>Their is the main problem that of an employee may take a </a:t>
            </a:r>
          </a:p>
          <a:p>
            <a:pPr marL="0" indent="0">
              <a:buNone/>
            </a:pPr>
            <a:r>
              <a:rPr lang="en-IN" sz="2400" dirty="0"/>
              <a:t>Break in half day it is some more work to deduct the required </a:t>
            </a:r>
          </a:p>
          <a:p>
            <a:pPr marL="0" indent="0">
              <a:buNone/>
            </a:pPr>
            <a:r>
              <a:rPr lang="en-IN" sz="2400" dirty="0"/>
              <a:t>amount in the overall salary. </a:t>
            </a:r>
          </a:p>
          <a:p>
            <a:pPr marL="0" indent="0">
              <a:buNone/>
            </a:pPr>
            <a:endParaRPr lang="en-IN" sz="2400" dirty="0"/>
          </a:p>
          <a:p>
            <a:pPr marL="0" indent="0">
              <a:buNone/>
            </a:pPr>
            <a:endParaRPr lang="en-IN" sz="2400" dirty="0"/>
          </a:p>
          <a:p>
            <a:pPr algn="l"/>
            <a:endParaRPr lang="en-IN" sz="2400" dirty="0"/>
          </a:p>
          <a:p>
            <a:pPr algn="l"/>
            <a:endParaRPr lang="en-US" dirty="0"/>
          </a:p>
        </p:txBody>
      </p:sp>
    </p:spTree>
    <p:extLst>
      <p:ext uri="{BB962C8B-B14F-4D97-AF65-F5344CB8AC3E}">
        <p14:creationId xmlns:p14="http://schemas.microsoft.com/office/powerpoint/2010/main" val="20250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B8DB-EF2F-F8E2-22FA-9E3A13FEBC86}"/>
              </a:ext>
            </a:extLst>
          </p:cNvPr>
          <p:cNvSpPr>
            <a:spLocks noGrp="1"/>
          </p:cNvSpPr>
          <p:nvPr>
            <p:ph type="title"/>
          </p:nvPr>
        </p:nvSpPr>
        <p:spPr>
          <a:xfrm>
            <a:off x="913776" y="618517"/>
            <a:ext cx="7227808" cy="1545237"/>
          </a:xfrm>
        </p:spPr>
        <p:txBody>
          <a:bodyPr/>
          <a:lstStyle/>
          <a:p>
            <a:r>
              <a:rPr lang="en-IN" b="1" dirty="0"/>
              <a:t>PROJECT	OVERVIEW</a:t>
            </a:r>
            <a:endParaRPr lang="en-US" b="1" dirty="0"/>
          </a:p>
        </p:txBody>
      </p:sp>
      <p:pic>
        <p:nvPicPr>
          <p:cNvPr id="5" name="object 5">
            <a:extLst>
              <a:ext uri="{FF2B5EF4-FFF2-40B4-BE49-F238E27FC236}">
                <a16:creationId xmlns:a16="http://schemas.microsoft.com/office/drawing/2014/main" id="{CF17724E-E3E0-CE45-75B1-9F3677FAA0AF}"/>
              </a:ext>
            </a:extLst>
          </p:cNvPr>
          <p:cNvPicPr>
            <a:picLocks noGrp="1"/>
          </p:cNvPicPr>
          <p:nvPr>
            <p:ph sz="quarter" idx="13"/>
          </p:nvPr>
        </p:nvPicPr>
        <p:blipFill>
          <a:blip r:embed="rId2" cstate="print"/>
          <a:stretch>
            <a:fillRect/>
          </a:stretch>
        </p:blipFill>
        <p:spPr>
          <a:xfrm>
            <a:off x="7992021" y="2452535"/>
            <a:ext cx="3175979" cy="3424237"/>
          </a:xfrm>
          <a:prstGeom prst="rect">
            <a:avLst/>
          </a:prstGeom>
        </p:spPr>
      </p:pic>
      <p:sp>
        <p:nvSpPr>
          <p:cNvPr id="3" name="TextBox 2">
            <a:extLst>
              <a:ext uri="{FF2B5EF4-FFF2-40B4-BE49-F238E27FC236}">
                <a16:creationId xmlns:a16="http://schemas.microsoft.com/office/drawing/2014/main" id="{FD20351A-A9DC-FF1F-40D2-71CA2693900B}"/>
              </a:ext>
            </a:extLst>
          </p:cNvPr>
          <p:cNvSpPr txBox="1"/>
          <p:nvPr/>
        </p:nvSpPr>
        <p:spPr>
          <a:xfrm>
            <a:off x="1023999" y="2514600"/>
            <a:ext cx="6968022" cy="3539430"/>
          </a:xfrm>
          <a:prstGeom prst="rect">
            <a:avLst/>
          </a:prstGeom>
          <a:noFill/>
        </p:spPr>
        <p:txBody>
          <a:bodyPr wrap="square" rtlCol="0">
            <a:spAutoFit/>
          </a:bodyPr>
          <a:lstStyle/>
          <a:p>
            <a:pPr marL="285750" indent="-285750" algn="l">
              <a:buFont typeface="Arial" panose="020B0604020202020204" pitchFamily="34" charset="0"/>
              <a:buChar char="•"/>
            </a:pPr>
            <a:r>
              <a:rPr lang="en-IN" sz="2800" dirty="0"/>
              <a:t>To educate a knowledge about their attendance and having an interaction between the individuals. </a:t>
            </a:r>
          </a:p>
          <a:p>
            <a:pPr marL="285750" indent="-285750" algn="l">
              <a:buFont typeface="Arial" panose="020B0604020202020204" pitchFamily="34" charset="0"/>
              <a:buChar char="•"/>
            </a:pPr>
            <a:r>
              <a:rPr lang="en-IN" sz="2800" dirty="0"/>
              <a:t>Good and smooth relationship between them is satisfied the organization to move on the targeted goals to achieve easier. </a:t>
            </a:r>
          </a:p>
          <a:p>
            <a:pPr marL="285750" indent="-285750" algn="l">
              <a:buFont typeface="Arial" panose="020B0604020202020204" pitchFamily="34" charset="0"/>
              <a:buChar char="•"/>
            </a:pPr>
            <a:r>
              <a:rPr lang="en-IN" sz="2800" dirty="0"/>
              <a:t>To learn something new to create a new data‘s. </a:t>
            </a:r>
            <a:endParaRPr lang="en-US" sz="2800" dirty="0"/>
          </a:p>
        </p:txBody>
      </p:sp>
    </p:spTree>
    <p:extLst>
      <p:ext uri="{BB962C8B-B14F-4D97-AF65-F5344CB8AC3E}">
        <p14:creationId xmlns:p14="http://schemas.microsoft.com/office/powerpoint/2010/main" val="406952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7BFE-7323-593E-FDEE-29E32782B232}"/>
              </a:ext>
            </a:extLst>
          </p:cNvPr>
          <p:cNvSpPr>
            <a:spLocks noGrp="1"/>
          </p:cNvSpPr>
          <p:nvPr>
            <p:ph type="title"/>
          </p:nvPr>
        </p:nvSpPr>
        <p:spPr>
          <a:xfrm>
            <a:off x="-493230" y="712886"/>
            <a:ext cx="10364451" cy="1596177"/>
          </a:xfrm>
        </p:spPr>
        <p:txBody>
          <a:bodyPr/>
          <a:lstStyle/>
          <a:p>
            <a:r>
              <a:rPr lang="en-IN" b="1" dirty="0"/>
              <a:t>WHO ARE THE END USERS?</a:t>
            </a:r>
            <a:endParaRPr lang="en-US" b="1" dirty="0"/>
          </a:p>
        </p:txBody>
      </p:sp>
      <p:sp>
        <p:nvSpPr>
          <p:cNvPr id="3" name="Content Placeholder 2">
            <a:extLst>
              <a:ext uri="{FF2B5EF4-FFF2-40B4-BE49-F238E27FC236}">
                <a16:creationId xmlns:a16="http://schemas.microsoft.com/office/drawing/2014/main" id="{C5976EA4-7C79-E929-FCB6-C57C99DBB085}"/>
              </a:ext>
            </a:extLst>
          </p:cNvPr>
          <p:cNvSpPr>
            <a:spLocks noGrp="1"/>
          </p:cNvSpPr>
          <p:nvPr>
            <p:ph sz="quarter" idx="13"/>
          </p:nvPr>
        </p:nvSpPr>
        <p:spPr/>
        <p:txBody>
          <a:bodyPr/>
          <a:lstStyle/>
          <a:p>
            <a:pPr marL="0" indent="0">
              <a:buNone/>
            </a:pPr>
            <a:endParaRPr lang="en-IN" dirty="0"/>
          </a:p>
          <a:p>
            <a:endParaRPr lang="en-IN" dirty="0"/>
          </a:p>
          <a:p>
            <a:endParaRPr lang="en-US" dirty="0"/>
          </a:p>
        </p:txBody>
      </p:sp>
      <p:sp>
        <p:nvSpPr>
          <p:cNvPr id="4" name="TextBox 3">
            <a:extLst>
              <a:ext uri="{FF2B5EF4-FFF2-40B4-BE49-F238E27FC236}">
                <a16:creationId xmlns:a16="http://schemas.microsoft.com/office/drawing/2014/main" id="{90A2910E-F946-BF49-2351-1BED62D90C03}"/>
              </a:ext>
            </a:extLst>
          </p:cNvPr>
          <p:cNvSpPr txBox="1"/>
          <p:nvPr/>
        </p:nvSpPr>
        <p:spPr>
          <a:xfrm>
            <a:off x="1969885" y="2367092"/>
            <a:ext cx="5756061" cy="5693866"/>
          </a:xfrm>
          <a:prstGeom prst="rect">
            <a:avLst/>
          </a:prstGeom>
          <a:noFill/>
        </p:spPr>
        <p:txBody>
          <a:bodyPr wrap="square" rtlCol="0">
            <a:spAutoFit/>
          </a:bodyPr>
          <a:lstStyle/>
          <a:p>
            <a:pPr marL="285750" indent="-285750" algn="l">
              <a:buFont typeface="Arial" panose="020B0604020202020204" pitchFamily="34" charset="0"/>
              <a:buChar char="•"/>
            </a:pPr>
            <a:r>
              <a:rPr lang="en-IN" sz="2800" dirty="0"/>
              <a:t>Employees </a:t>
            </a:r>
          </a:p>
          <a:p>
            <a:pPr marL="285750" indent="-285750" algn="l">
              <a:buFont typeface="Arial" panose="020B0604020202020204" pitchFamily="34" charset="0"/>
              <a:buChar char="•"/>
            </a:pPr>
            <a:r>
              <a:rPr lang="en-IN" sz="2800" dirty="0"/>
              <a:t>Organisation </a:t>
            </a:r>
          </a:p>
          <a:p>
            <a:pPr marL="285750" indent="-285750" algn="l">
              <a:buFont typeface="Arial" panose="020B0604020202020204" pitchFamily="34" charset="0"/>
              <a:buChar char="•"/>
            </a:pPr>
            <a:r>
              <a:rPr lang="en-IN" sz="2800" dirty="0"/>
              <a:t>Management </a:t>
            </a:r>
          </a:p>
          <a:p>
            <a:pPr marL="285750" indent="-285750" algn="l">
              <a:buFont typeface="Arial" panose="020B0604020202020204" pitchFamily="34" charset="0"/>
              <a:buChar char="•"/>
            </a:pPr>
            <a:r>
              <a:rPr lang="en-IN" sz="2800" dirty="0"/>
              <a:t>Economic conditions </a:t>
            </a:r>
          </a:p>
          <a:p>
            <a:pPr marL="285750" indent="-285750" algn="l">
              <a:buFont typeface="Arial" panose="020B0604020202020204" pitchFamily="34" charset="0"/>
              <a:buChar char="•"/>
            </a:pPr>
            <a:r>
              <a:rPr lang="en-IN" sz="2800" dirty="0"/>
              <a:t>Social  welfare </a:t>
            </a:r>
          </a:p>
          <a:p>
            <a:pPr marL="285750" indent="-285750" algn="l">
              <a:buFont typeface="Arial" panose="020B0604020202020204" pitchFamily="34" charset="0"/>
              <a:buChar char="•"/>
            </a:pPr>
            <a:r>
              <a:rPr lang="en-IN" sz="2800" dirty="0"/>
              <a:t>Achieves organizational goals </a:t>
            </a:r>
          </a:p>
          <a:p>
            <a:pPr marL="285750" indent="-285750" algn="l">
              <a:buFont typeface="Arial" panose="020B0604020202020204" pitchFamily="34" charset="0"/>
              <a:buChar char="•"/>
            </a:pPr>
            <a:r>
              <a:rPr lang="en-IN" sz="2800" dirty="0"/>
              <a:t>Work effectively and Efficiently</a:t>
            </a:r>
          </a:p>
          <a:p>
            <a:pPr marL="285750" indent="-285750" algn="l">
              <a:buFont typeface="Arial" panose="020B0604020202020204" pitchFamily="34" charset="0"/>
              <a:buChar char="•"/>
            </a:pPr>
            <a:endParaRPr lang="en-IN" sz="2800" dirty="0"/>
          </a:p>
          <a:p>
            <a:pPr marL="285750" indent="-285750" algn="l">
              <a:buFont typeface="Arial" panose="020B0604020202020204" pitchFamily="34" charset="0"/>
              <a:buChar char="•"/>
            </a:pPr>
            <a:endParaRPr lang="en-IN" sz="2800" dirty="0"/>
          </a:p>
          <a:p>
            <a:pPr marL="285750" indent="-285750" algn="l">
              <a:buFont typeface="Arial" panose="020B0604020202020204" pitchFamily="34" charset="0"/>
              <a:buChar char="•"/>
            </a:pPr>
            <a:endParaRPr lang="en-IN" sz="2800" dirty="0"/>
          </a:p>
          <a:p>
            <a:pPr marL="285750" indent="-285750" algn="l">
              <a:buFont typeface="Arial" panose="020B0604020202020204" pitchFamily="34" charset="0"/>
              <a:buChar char="•"/>
            </a:pPr>
            <a:endParaRPr lang="en-IN" sz="2400" dirty="0"/>
          </a:p>
          <a:p>
            <a:pPr algn="l"/>
            <a:endParaRPr lang="en-IN" sz="2400"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9840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004B-28B9-60B1-26CF-84A1D0120ABA}"/>
              </a:ext>
            </a:extLst>
          </p:cNvPr>
          <p:cNvSpPr>
            <a:spLocks noGrp="1"/>
          </p:cNvSpPr>
          <p:nvPr>
            <p:ph type="title"/>
          </p:nvPr>
        </p:nvSpPr>
        <p:spPr>
          <a:xfrm>
            <a:off x="485914" y="-310553"/>
            <a:ext cx="10364451" cy="1596177"/>
          </a:xfrm>
        </p:spPr>
        <p:txBody>
          <a:bodyPr/>
          <a:lstStyle/>
          <a:p>
            <a:r>
              <a:rPr lang="en-IN" dirty="0"/>
              <a:t>OUR SOLUTION AND ITS VALUE PROPOSITION</a:t>
            </a:r>
            <a:endParaRPr lang="en-US" dirty="0"/>
          </a:p>
        </p:txBody>
      </p:sp>
      <p:pic>
        <p:nvPicPr>
          <p:cNvPr id="5" name="object 2">
            <a:extLst>
              <a:ext uri="{FF2B5EF4-FFF2-40B4-BE49-F238E27FC236}">
                <a16:creationId xmlns:a16="http://schemas.microsoft.com/office/drawing/2014/main" id="{991F2E1B-3CDA-4A6F-D19B-80E2264CE380}"/>
              </a:ext>
            </a:extLst>
          </p:cNvPr>
          <p:cNvPicPr>
            <a:picLocks noGrp="1"/>
          </p:cNvPicPr>
          <p:nvPr>
            <p:ph sz="quarter" idx="13"/>
          </p:nvPr>
        </p:nvPicPr>
        <p:blipFill>
          <a:blip r:embed="rId2" cstate="print"/>
          <a:stretch>
            <a:fillRect/>
          </a:stretch>
        </p:blipFill>
        <p:spPr>
          <a:xfrm>
            <a:off x="8635472" y="2214695"/>
            <a:ext cx="2403341" cy="3090782"/>
          </a:xfrm>
          <a:prstGeom prst="rect">
            <a:avLst/>
          </a:prstGeom>
        </p:spPr>
      </p:pic>
      <p:sp>
        <p:nvSpPr>
          <p:cNvPr id="3" name="TextBox 2">
            <a:extLst>
              <a:ext uri="{FF2B5EF4-FFF2-40B4-BE49-F238E27FC236}">
                <a16:creationId xmlns:a16="http://schemas.microsoft.com/office/drawing/2014/main" id="{AFA97E13-7721-D992-69AF-984567636D0F}"/>
              </a:ext>
            </a:extLst>
          </p:cNvPr>
          <p:cNvSpPr txBox="1"/>
          <p:nvPr/>
        </p:nvSpPr>
        <p:spPr>
          <a:xfrm>
            <a:off x="999172" y="1285624"/>
            <a:ext cx="7636300" cy="5355312"/>
          </a:xfrm>
          <a:prstGeom prst="rect">
            <a:avLst/>
          </a:prstGeom>
          <a:noFill/>
        </p:spPr>
        <p:txBody>
          <a:bodyPr wrap="square" rtlCol="0">
            <a:spAutoFit/>
          </a:bodyPr>
          <a:lstStyle/>
          <a:p>
            <a:pPr algn="l"/>
            <a:r>
              <a:rPr lang="en-IN" dirty="0"/>
              <a:t>*Our Solutions
Our innovative platform leverages advanced data analytics and AI to unlock the full potential of your workforce. By aggregating and </a:t>
            </a:r>
            <a:r>
              <a:rPr lang="en-IN" dirty="0" err="1"/>
              <a:t>analyzing</a:t>
            </a:r>
            <a:r>
              <a:rPr lang="en-IN" dirty="0"/>
              <a:t> various data points, our solution provides actionable insights to optimize employee engagement, productivity, and retention.
Value Proposition:
Data-Driven Decision Making:* Make informed decisions about talent development, performance management, and strategic workforce planning with accurate and timely data analysis.
Enhanced Employee Experience:* Identify areas to improve employee satisfaction, well-being, and growth opportunities, leading to increased engagement and retention.
Productivity Optimization:* Pinpoint training needs, skill gaps, and process inefficiencies to streamline workflows and boost overall productivity.
</a:t>
            </a:r>
            <a:endParaRPr lang="en-US" dirty="0"/>
          </a:p>
        </p:txBody>
      </p:sp>
    </p:spTree>
    <p:extLst>
      <p:ext uri="{BB962C8B-B14F-4D97-AF65-F5344CB8AC3E}">
        <p14:creationId xmlns:p14="http://schemas.microsoft.com/office/powerpoint/2010/main" val="103316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101C-239B-1C72-DF7E-183F0A8DC0A8}"/>
              </a:ext>
            </a:extLst>
          </p:cNvPr>
          <p:cNvSpPr>
            <a:spLocks noGrp="1"/>
          </p:cNvSpPr>
          <p:nvPr>
            <p:ph type="title"/>
          </p:nvPr>
        </p:nvSpPr>
        <p:spPr>
          <a:xfrm>
            <a:off x="913774" y="0"/>
            <a:ext cx="10364451" cy="1596177"/>
          </a:xfrm>
        </p:spPr>
        <p:txBody>
          <a:bodyPr/>
          <a:lstStyle/>
          <a:p>
            <a:r>
              <a:rPr lang="en-IN" b="1" dirty="0"/>
              <a:t>Dataset Description</a:t>
            </a:r>
            <a:endParaRPr lang="en-US" b="1" dirty="0"/>
          </a:p>
        </p:txBody>
      </p:sp>
      <p:sp>
        <p:nvSpPr>
          <p:cNvPr id="7" name="TextBox 6">
            <a:extLst>
              <a:ext uri="{FF2B5EF4-FFF2-40B4-BE49-F238E27FC236}">
                <a16:creationId xmlns:a16="http://schemas.microsoft.com/office/drawing/2014/main" id="{E9E5211E-58D3-EA8C-A172-A2EF74B77AD8}"/>
              </a:ext>
            </a:extLst>
          </p:cNvPr>
          <p:cNvSpPr txBox="1"/>
          <p:nvPr/>
        </p:nvSpPr>
        <p:spPr>
          <a:xfrm>
            <a:off x="999348" y="1596177"/>
            <a:ext cx="10491775" cy="4524315"/>
          </a:xfrm>
          <a:prstGeom prst="rect">
            <a:avLst/>
          </a:prstGeom>
          <a:noFill/>
        </p:spPr>
        <p:txBody>
          <a:bodyPr wrap="square" rtlCol="0">
            <a:spAutoFit/>
          </a:bodyPr>
          <a:lstStyle/>
          <a:p>
            <a:pPr algn="l"/>
            <a:r>
              <a:rPr lang="en-IN" dirty="0"/>
              <a:t>In the context of employees’ data analysis, a dataset description might include:
*Dataset Name:* Employee Insights
*Description:* A comprehensive collection of data points related to employee performance, engagement, and development, gathered from various sources within the organization.
*Data Points:*
1. *Employee Demographics:* Age, gender, job title, department, location, tenure, etc.
2. *Performance Metrics:* Sales numbers, customer satisfaction ratings, project completion rates, etc.
3. *Engagement Data:* Survey responses, attendance records, training participation, etc.
4. *Development and Growth:* Training completion, certification achievements, promotion history, etc.
5. *Turnover and Retention:* Exit interviews, resignation reasons, retention rates, etc.
</a:t>
            </a:r>
            <a:endParaRPr lang="en-US" dirty="0"/>
          </a:p>
        </p:txBody>
      </p:sp>
    </p:spTree>
    <p:extLst>
      <p:ext uri="{BB962C8B-B14F-4D97-AF65-F5344CB8AC3E}">
        <p14:creationId xmlns:p14="http://schemas.microsoft.com/office/powerpoint/2010/main" val="65270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7E839E-ACF7-2B2A-BD7A-6392D177B26B}"/>
              </a:ext>
            </a:extLst>
          </p:cNvPr>
          <p:cNvSpPr txBox="1"/>
          <p:nvPr/>
        </p:nvSpPr>
        <p:spPr>
          <a:xfrm rot="10800000" flipV="1">
            <a:off x="1282283" y="889843"/>
            <a:ext cx="9314971" cy="5078313"/>
          </a:xfrm>
          <a:prstGeom prst="rect">
            <a:avLst/>
          </a:prstGeom>
          <a:noFill/>
        </p:spPr>
        <p:txBody>
          <a:bodyPr wrap="square" rtlCol="0">
            <a:spAutoFit/>
          </a:bodyPr>
          <a:lstStyle/>
          <a:p>
            <a:pPr algn="l"/>
            <a:r>
              <a:rPr lang="en-IN" dirty="0"/>
              <a:t>*Data Sources:*
1. HR Information System (HRIS)
2. Performance Management Software
3. Employee Engagement Surveys
4. Training and Development Records
5. Exit Interviews and Surveys
*Data Format:* CSV, Excel, or relational database tables
*Data Size:* Approximately [X] rows and [Y] columns
*Update Frequency:* Quarterly or bi-annually
*Purpose:* To support data-driven decision-making in talent management, performance optimization, and employee experience enhancement.
Let me know if you’d like me to add or modify anything!</a:t>
            </a:r>
            <a:endParaRPr lang="en-US" dirty="0"/>
          </a:p>
        </p:txBody>
      </p:sp>
    </p:spTree>
    <p:extLst>
      <p:ext uri="{BB962C8B-B14F-4D97-AF65-F5344CB8AC3E}">
        <p14:creationId xmlns:p14="http://schemas.microsoft.com/office/powerpoint/2010/main" val="37231183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PowerPoint Presentation</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sapthamik8512@gmail.com</dc:creator>
  <cp:lastModifiedBy>sapthamik8512@gmail.com</cp:lastModifiedBy>
  <cp:revision>23</cp:revision>
  <dcterms:created xsi:type="dcterms:W3CDTF">2024-09-02T06:48:22Z</dcterms:created>
  <dcterms:modified xsi:type="dcterms:W3CDTF">2024-09-04T10:19:44Z</dcterms:modified>
</cp:coreProperties>
</file>