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934E9-8285-4C34-A413-9A729C045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EABA6-41CB-42C2-A12A-32E43D65E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655EC-154E-4C83-BDBC-E98D0126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D901-EB2B-4507-8192-BC41C03BBCDB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A970B-6107-49B1-A4C2-98BB1E00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B2936-9070-4A67-B4B6-417CC599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496D-DD70-43F6-8EA3-BE1D43E8E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78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82C6-0CF9-4CBB-A394-42945113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742D8-3E5D-4115-B8FF-A8179388B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F6E0C-57E6-4704-A9D9-DEE0FFF0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D901-EB2B-4507-8192-BC41C03BBCDB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68C3A-4B7F-449D-A80D-9A573506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8B2F2-F9DF-49AC-84BD-5BD42481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496D-DD70-43F6-8EA3-BE1D43E8E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81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7B767-5E69-47F9-A4CD-E984B141C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90C5B-B412-497B-903A-1F2EA821F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28A19-F809-4838-8D31-E58DF176A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D901-EB2B-4507-8192-BC41C03BBCDB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03110-D289-46FE-9320-760A01314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1AEE5-649F-4326-9416-F5180B06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496D-DD70-43F6-8EA3-BE1D43E8E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28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5D6D-FB16-4ADE-9FA4-1C4880D6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EFC96-BF98-42B6-84B8-21881F513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F7E05-A048-45A1-B8BC-278F7031D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D901-EB2B-4507-8192-BC41C03BBCDB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0ED99-B55D-4A55-841B-3E1FFBBF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25867-DCFD-4DA0-80AF-E0063A389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496D-DD70-43F6-8EA3-BE1D43E8E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14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B3D8-0710-48B7-A449-F459FAC93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55F80-3B30-4B7B-B3E6-887878F1A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60208-7356-4681-869A-32934F01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D901-EB2B-4507-8192-BC41C03BBCDB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DF2C8-7619-44C8-A9D6-2AD30449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2B505-FD76-4BEF-8C81-B470A009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496D-DD70-43F6-8EA3-BE1D43E8E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99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0A80-C82A-4391-B52C-D4067ABB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FA7D8-4B3A-464E-B59C-D3483D7E7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C7688-343F-4EC2-A70C-AA3303ADC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ADDD8-C385-46EF-B86F-05D26AE0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D901-EB2B-4507-8192-BC41C03BBCDB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0D2F8-2802-4C5B-B663-3FBC6EF0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3E4DB-D572-434A-BA6A-54D42AA5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496D-DD70-43F6-8EA3-BE1D43E8E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91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C5F5-D14C-4F09-A6A3-866C693A3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207A8-2502-4B52-9B40-EB502E8BB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04DBD-FE5C-4845-B428-CFF1A716D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ED241F-981F-4457-BB2A-1A7549E8D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FCC8AC-0831-466C-93DC-A9EE016EC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933AB1-E6CC-40A3-98A3-5B89371A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D901-EB2B-4507-8192-BC41C03BBCDB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11A98-342B-4A60-BA1E-CD1E3444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5ADCB6-1138-48F2-AF7E-23B5FD6B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496D-DD70-43F6-8EA3-BE1D43E8E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18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81FF-9B08-4FE9-8D02-DC253884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E65307-0BF6-4021-BFC3-E8387D62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D901-EB2B-4507-8192-BC41C03BBCDB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A620DA-0653-4CEC-9FA7-CAC62CE8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FB626-34AF-4944-98DE-28183AF6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496D-DD70-43F6-8EA3-BE1D43E8E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57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661AB-B36A-495E-B261-E2882C61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D901-EB2B-4507-8192-BC41C03BBCDB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E1B32-1BDD-4F4C-955D-DF3EF24F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A2A81-D2D0-484F-888F-F8FB0DA3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496D-DD70-43F6-8EA3-BE1D43E8E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66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C7D4-3DB9-421E-A79C-042FE428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A7753-32AF-4740-9C14-700B91AA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EF0C9-010A-41FA-8204-39BD1396C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E1F12-E139-4F7A-A423-7E4FEEC0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D901-EB2B-4507-8192-BC41C03BBCDB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F5C3D-6A26-4895-BAC3-079E2757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2C408-7EFC-4341-BC12-63DA9B73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496D-DD70-43F6-8EA3-BE1D43E8E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88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1F37-B2AF-438A-973E-F6F78FBDC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01D172-A3C4-464F-BBFC-F6DA7320A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11F4A-F20C-4178-AE46-EA65A5B8B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54174-EBB3-45C5-A686-8E354FB5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D901-EB2B-4507-8192-BC41C03BBCDB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F4C21-EB8C-444C-9392-1BC0A4729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DF7E0-00CF-4239-899A-A98479E68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496D-DD70-43F6-8EA3-BE1D43E8E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29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F413AE-452A-40B1-9059-538A1A5D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626D3-0C0B-4D8B-9AB0-354215E2D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4B96E-9EDB-4774-AC6E-C21DCB402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D901-EB2B-4507-8192-BC41C03BBCDB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D7A82-D8F5-44AE-A5A8-14A179F0F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E5AD6-F43D-4759-883F-EF4A6F34F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4496D-DD70-43F6-8EA3-BE1D43E8E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63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D3BD-C699-474A-B44C-E03F0F998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3022" y="160645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/>
              <a:t>FILLET-</a:t>
            </a:r>
            <a:br>
              <a:rPr lang="en-IN" dirty="0"/>
            </a:br>
            <a:r>
              <a:rPr lang="en-IN" dirty="0"/>
              <a:t>PLATFORM FOR INTELLIGENT NUTRITION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0EB0A-2341-4EAD-AACB-E95C54970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623" y="4907756"/>
            <a:ext cx="3352799" cy="1655762"/>
          </a:xfrm>
        </p:spPr>
        <p:txBody>
          <a:bodyPr/>
          <a:lstStyle/>
          <a:p>
            <a:r>
              <a:rPr lang="en-IN" dirty="0"/>
              <a:t>SAPTHAMY P.O</a:t>
            </a:r>
          </a:p>
          <a:p>
            <a:r>
              <a:rPr lang="en-IN" dirty="0"/>
              <a:t>PTA19CS041</a:t>
            </a:r>
          </a:p>
        </p:txBody>
      </p:sp>
    </p:spTree>
    <p:extLst>
      <p:ext uri="{BB962C8B-B14F-4D97-AF65-F5344CB8AC3E}">
        <p14:creationId xmlns:p14="http://schemas.microsoft.com/office/powerpoint/2010/main" val="4288375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2D1A6-1767-4812-87D0-74D8CD737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161364"/>
            <a:ext cx="10990729" cy="6696635"/>
          </a:xfrm>
        </p:spPr>
        <p:txBody>
          <a:bodyPr/>
          <a:lstStyle/>
          <a:p>
            <a:r>
              <a:rPr lang="en-IN" dirty="0"/>
              <a:t>The Linear CRF model predict the best sequence of labels for an ingredient phrase-sequence of labels with highest probability in a time |tags|^2*|words|</a:t>
            </a:r>
          </a:p>
          <a:p>
            <a:r>
              <a:rPr lang="en-IN" dirty="0"/>
              <a:t>Linear chain CRF models this probability in following way:</a:t>
            </a:r>
          </a:p>
          <a:p>
            <a:pPr marL="0" indent="0">
              <a:buNone/>
            </a:pPr>
            <a:r>
              <a:rPr lang="en-IN" dirty="0"/>
              <a:t>              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B49EDD-4278-47AF-8B2B-DB7DCC3C1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402" y="2015797"/>
            <a:ext cx="4542304" cy="11711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27AB2F-7007-45E7-B848-48A2B4908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776" y="2171067"/>
            <a:ext cx="4239075" cy="10158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87880F-3F50-4065-8742-E698E9870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94" y="3186952"/>
            <a:ext cx="8377517" cy="367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28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F2729-E8BF-4AE2-B01D-6DCB422AB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047" y="242048"/>
            <a:ext cx="11766177" cy="661595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3.Nutritional Estimator</a:t>
            </a:r>
          </a:p>
          <a:p>
            <a:r>
              <a:rPr lang="en-IN" dirty="0"/>
              <a:t>This module extracts </a:t>
            </a:r>
            <a:r>
              <a:rPr lang="en-IN" dirty="0" err="1"/>
              <a:t>informations</a:t>
            </a:r>
            <a:r>
              <a:rPr lang="en-IN" dirty="0"/>
              <a:t> like ingredients present in the </a:t>
            </a:r>
            <a:r>
              <a:rPr lang="en-IN" dirty="0" err="1"/>
              <a:t>recipe,how</a:t>
            </a:r>
            <a:r>
              <a:rPr lang="en-IN" dirty="0"/>
              <a:t> they are cooked.</a:t>
            </a:r>
          </a:p>
          <a:p>
            <a:r>
              <a:rPr lang="en-IN" dirty="0"/>
              <a:t>These are associating to already established </a:t>
            </a:r>
            <a:r>
              <a:rPr lang="en-IN" dirty="0" err="1"/>
              <a:t>FCDBs-eg:TCA</a:t>
            </a:r>
            <a:r>
              <a:rPr lang="en-IN" dirty="0"/>
              <a:t>.</a:t>
            </a:r>
          </a:p>
          <a:p>
            <a:r>
              <a:rPr lang="en-IN" dirty="0"/>
              <a:t>To identify how each ingredient is cooked this module analyses the preparation steps of a recipe</a:t>
            </a:r>
          </a:p>
          <a:p>
            <a:r>
              <a:rPr lang="en-IN" dirty="0"/>
              <a:t>Extracting cooking related verbs with a trained ML classifier.</a:t>
            </a:r>
          </a:p>
          <a:p>
            <a:r>
              <a:rPr lang="en-IN" dirty="0"/>
              <a:t>Associating direct/indirect objects of said verb that contain ingredient name with a </a:t>
            </a:r>
            <a:r>
              <a:rPr lang="en-IN" i="0" dirty="0" err="1">
                <a:effectLst/>
              </a:rPr>
              <a:t>LanguaL</a:t>
            </a:r>
            <a:r>
              <a:rPr lang="en-IN" i="0" dirty="0">
                <a:effectLst/>
              </a:rPr>
              <a:t>™</a:t>
            </a:r>
            <a:r>
              <a:rPr lang="en-IN" dirty="0"/>
              <a:t>  code.</a:t>
            </a:r>
          </a:p>
          <a:p>
            <a:pPr marL="0" indent="0">
              <a:buNone/>
            </a:pPr>
            <a:r>
              <a:rPr lang="en-IN" dirty="0"/>
              <a:t>                        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19E3C-9650-4257-8C48-8166A56C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859" y="4437529"/>
            <a:ext cx="7637929" cy="234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3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59AD4-0763-4A26-8346-2325551E4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65" y="954741"/>
            <a:ext cx="9897035" cy="5222222"/>
          </a:xfrm>
        </p:spPr>
        <p:txBody>
          <a:bodyPr/>
          <a:lstStyle/>
          <a:p>
            <a:r>
              <a:rPr lang="en-IN" i="0" dirty="0" err="1">
                <a:effectLst/>
              </a:rPr>
              <a:t>LanguaL</a:t>
            </a:r>
            <a:r>
              <a:rPr lang="en-IN" i="0" dirty="0">
                <a:effectLst/>
              </a:rPr>
              <a:t>™ is an automated method for describing, capturing and retrieving data about food.</a:t>
            </a:r>
            <a:endParaRPr lang="en-IN" dirty="0"/>
          </a:p>
          <a:p>
            <a:pPr marL="0" indent="0">
              <a:buNone/>
            </a:pPr>
            <a:r>
              <a:rPr lang="en-IN" u="sng" dirty="0"/>
              <a:t>Principle Behind </a:t>
            </a:r>
            <a:r>
              <a:rPr lang="en-IN" i="0" u="sng" dirty="0" err="1">
                <a:effectLst/>
              </a:rPr>
              <a:t>LanguaL</a:t>
            </a:r>
            <a:r>
              <a:rPr lang="en-IN" i="0" u="sng" dirty="0">
                <a:effectLst/>
              </a:rPr>
              <a:t>™</a:t>
            </a:r>
          </a:p>
          <a:p>
            <a:r>
              <a:rPr lang="en-IN" dirty="0"/>
              <a:t>Any food(or food products)can be systematically described by a combination of characteristics.</a:t>
            </a:r>
          </a:p>
          <a:p>
            <a:r>
              <a:rPr lang="en-IN" dirty="0"/>
              <a:t>These characteristics can to categorized into viewpoints and coded for computer processing.</a:t>
            </a:r>
          </a:p>
          <a:p>
            <a:r>
              <a:rPr lang="en-IN" dirty="0"/>
              <a:t>The resulting viewpoint/characteristic code can be used to retrieve data about the food from external databases.</a:t>
            </a:r>
          </a:p>
          <a:p>
            <a:pPr marL="0" indent="0">
              <a:buNone/>
            </a:pPr>
            <a:endParaRPr lang="en-IN" dirty="0"/>
          </a:p>
          <a:p>
            <a:endParaRPr lang="en-IN" i="0" dirty="0">
              <a:solidFill>
                <a:srgbClr val="012254"/>
              </a:solidFill>
              <a:effectLst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6997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866F-EBC1-415F-BEEC-DDC6D6FEF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141" y="860612"/>
            <a:ext cx="10421471" cy="5593975"/>
          </a:xfrm>
        </p:spPr>
        <p:txBody>
          <a:bodyPr>
            <a:normAutofit/>
          </a:bodyPr>
          <a:lstStyle/>
          <a:p>
            <a:r>
              <a:rPr lang="en-IN" dirty="0"/>
              <a:t>Identification of a verb’s direct/indirect object is obtained by predicting the dependency tree of each sentence.</a:t>
            </a:r>
          </a:p>
          <a:p>
            <a:r>
              <a:rPr lang="en-IN" dirty="0"/>
              <a:t>The classifier was trained with many words extracted from the instruction steps of many Portuguese recipe.</a:t>
            </a:r>
          </a:p>
          <a:p>
            <a:r>
              <a:rPr lang="en-IN" dirty="0"/>
              <a:t>words were classified independently to identify which of them </a:t>
            </a:r>
            <a:r>
              <a:rPr lang="en-IN" dirty="0" err="1"/>
              <a:t>pertrain</a:t>
            </a:r>
            <a:r>
              <a:rPr lang="en-IN" dirty="0"/>
              <a:t> to cooking method.</a:t>
            </a:r>
          </a:p>
          <a:p>
            <a:pPr marL="0" indent="0">
              <a:buNone/>
            </a:pPr>
            <a:r>
              <a:rPr lang="en-IN" dirty="0"/>
              <a:t>4.Food product matching</a:t>
            </a:r>
          </a:p>
          <a:p>
            <a:r>
              <a:rPr lang="en-IN" dirty="0"/>
              <a:t>Aims at associating ingredients identified in recipes with suitable food products from retailers.</a:t>
            </a:r>
          </a:p>
          <a:p>
            <a:r>
              <a:rPr lang="en-IN" dirty="0"/>
              <a:t>Neo4j graph database stores all the information of the system.</a:t>
            </a:r>
          </a:p>
          <a:p>
            <a:r>
              <a:rPr lang="en-IN" dirty="0"/>
              <a:t>The product information from the retailers, ingredients identified in recipes and the AGROVOC thesaurus loaded to the database.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8010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4C4C5-579E-44E9-B764-D5328968C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53" y="309282"/>
            <a:ext cx="10910047" cy="6266330"/>
          </a:xfrm>
        </p:spPr>
        <p:txBody>
          <a:bodyPr/>
          <a:lstStyle/>
          <a:p>
            <a:r>
              <a:rPr lang="en-IN" dirty="0"/>
              <a:t>Each ingredients and products are associated with similar AGROVOC concept.</a:t>
            </a:r>
          </a:p>
          <a:p>
            <a:r>
              <a:rPr lang="en-IN" dirty="0"/>
              <a:t>For matching ingredients and products candidates consisting of pairs of candidate are created.</a:t>
            </a:r>
          </a:p>
          <a:p>
            <a:r>
              <a:rPr lang="en-IN" dirty="0"/>
              <a:t>SVM Binary classifiers are used to determine if each pair is a positive match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Bidirectional-candidates for new product or for new ingredients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7BC1A-F31F-4B14-999D-2B3C0B0FF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064" y="2906245"/>
            <a:ext cx="59626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13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66B2-8D0D-44A3-979F-C206BF4F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229F-16BA-4A19-ADFA-6182431A0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FILLET is considering as a generic platform to support the development of different services related to food and nutrition</a:t>
            </a:r>
          </a:p>
          <a:p>
            <a:r>
              <a:rPr lang="en-IN" dirty="0"/>
              <a:t>FILLET facilitate the extraction, structuring and integration of information from heterogeneous sources of food domain </a:t>
            </a:r>
          </a:p>
        </p:txBody>
      </p:sp>
    </p:spTree>
    <p:extLst>
      <p:ext uri="{BB962C8B-B14F-4D97-AF65-F5344CB8AC3E}">
        <p14:creationId xmlns:p14="http://schemas.microsoft.com/office/powerpoint/2010/main" val="2800662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FDB9-E50E-4BB4-91B7-31E2EED5D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50CF6-DFB8-4491-810D-F4DB5088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740" y="1825624"/>
            <a:ext cx="10399059" cy="5180293"/>
          </a:xfrm>
        </p:spPr>
        <p:txBody>
          <a:bodyPr/>
          <a:lstStyle/>
          <a:p>
            <a:r>
              <a:rPr lang="en-IN" dirty="0" err="1"/>
              <a:t>Thi</a:t>
            </a:r>
            <a:r>
              <a:rPr lang="en-IN" dirty="0"/>
              <a:t> Ngoc Trang et </a:t>
            </a:r>
            <a:r>
              <a:rPr lang="en-IN" dirty="0" err="1"/>
              <a:t>al.”An</a:t>
            </a:r>
            <a:r>
              <a:rPr lang="en-IN" dirty="0"/>
              <a:t> overview of recommendation systems in the healthy food domain”[2]</a:t>
            </a:r>
          </a:p>
          <a:p>
            <a:r>
              <a:rPr lang="en-IN" sz="2400" b="0" i="0" dirty="0" err="1">
                <a:effectLst/>
                <a:latin typeface="Arial" panose="020B0604020202020204" pitchFamily="34" charset="0"/>
              </a:rPr>
              <a:t>Raciel</a:t>
            </a:r>
            <a:r>
              <a:rPr lang="en-IN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IN" sz="2400" b="0" i="0" dirty="0" err="1">
                <a:effectLst/>
                <a:latin typeface="Arial" panose="020B0604020202020204" pitchFamily="34" charset="0"/>
              </a:rPr>
              <a:t>Yera</a:t>
            </a:r>
            <a:r>
              <a:rPr lang="en-IN" sz="2400" b="0" i="0" dirty="0">
                <a:effectLst/>
                <a:latin typeface="Arial" panose="020B0604020202020204" pitchFamily="34" charset="0"/>
              </a:rPr>
              <a:t>, Ahmad Toledo, A. </a:t>
            </a:r>
            <a:r>
              <a:rPr lang="en-IN" sz="2400" b="0" i="0" dirty="0" err="1">
                <a:effectLst/>
                <a:latin typeface="Arial" panose="020B0604020202020204" pitchFamily="34" charset="0"/>
              </a:rPr>
              <a:t>Alzahrani</a:t>
            </a:r>
            <a:r>
              <a:rPr lang="en-IN" sz="2400" b="0" i="0" dirty="0">
                <a:effectLst/>
                <a:latin typeface="Arial" panose="020B0604020202020204" pitchFamily="34" charset="0"/>
              </a:rPr>
              <a:t> and Luis Martínez, "A Food Recommender System Considering Nutritional Information and User Preferences“[3]</a:t>
            </a:r>
            <a:endParaRPr lang="en-IN" dirty="0"/>
          </a:p>
          <a:p>
            <a:r>
              <a:rPr lang="en-IN" dirty="0"/>
              <a:t>Michael </a:t>
            </a:r>
            <a:r>
              <a:rPr lang="en-IN" dirty="0" err="1"/>
              <a:t>Gummelt</a:t>
            </a:r>
            <a:r>
              <a:rPr lang="en-IN" dirty="0"/>
              <a:t> and David </a:t>
            </a:r>
            <a:r>
              <a:rPr lang="en-IN" dirty="0" err="1"/>
              <a:t>Brody.Converting</a:t>
            </a:r>
            <a:r>
              <a:rPr lang="en-IN" dirty="0"/>
              <a:t> In-N-Out Orders into a structured form[6]</a:t>
            </a:r>
          </a:p>
          <a:p>
            <a:r>
              <a:rPr lang="en-IN" dirty="0"/>
              <a:t>Erica </a:t>
            </a:r>
            <a:r>
              <a:rPr lang="en-IN" dirty="0" err="1"/>
              <a:t>Greene.Extracting</a:t>
            </a:r>
            <a:r>
              <a:rPr lang="en-IN" dirty="0"/>
              <a:t> Structured Data from Recipes using Conditional Random Fields[9]</a:t>
            </a:r>
          </a:p>
          <a:p>
            <a:r>
              <a:rPr lang="en-IN" dirty="0"/>
              <a:t>Anders Moller and </a:t>
            </a:r>
            <a:r>
              <a:rPr lang="en-IN" dirty="0" err="1"/>
              <a:t>Jyne</a:t>
            </a:r>
            <a:r>
              <a:rPr lang="en-IN" dirty="0"/>
              <a:t> Ireland </a:t>
            </a:r>
            <a:r>
              <a:rPr lang="en-IN" dirty="0" err="1"/>
              <a:t>Langual</a:t>
            </a:r>
            <a:r>
              <a:rPr lang="en-IN" dirty="0"/>
              <a:t> alimentaria thesaurus[5]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8547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D78087-C9DD-4745-9C54-3C451A4A1A5D}"/>
              </a:ext>
            </a:extLst>
          </p:cNvPr>
          <p:cNvSpPr txBox="1"/>
          <p:nvPr/>
        </p:nvSpPr>
        <p:spPr>
          <a:xfrm>
            <a:off x="3532909" y="2701636"/>
            <a:ext cx="4959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sz="5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84926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9661-6AA1-4B41-9AAA-224240FC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4AB21-504D-4B97-9728-298B97580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Nowadays there exist may food recommendation systems or meal recommendation systems , restaurant recommendation systems and online shopping assistance system etc.</a:t>
            </a:r>
          </a:p>
          <a:p>
            <a:r>
              <a:rPr lang="en-IN" dirty="0"/>
              <a:t>The data sources relevant for such system are complex and diverse.</a:t>
            </a:r>
          </a:p>
          <a:p>
            <a:r>
              <a:rPr lang="en-IN" dirty="0"/>
              <a:t>This paper introducing a platform FILLET which will collect and integrating data from multiple , complex sources and also provide tools for data preparation.</a:t>
            </a:r>
          </a:p>
        </p:txBody>
      </p:sp>
    </p:spTree>
    <p:extLst>
      <p:ext uri="{BB962C8B-B14F-4D97-AF65-F5344CB8AC3E}">
        <p14:creationId xmlns:p14="http://schemas.microsoft.com/office/powerpoint/2010/main" val="314670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CF790-9AFD-4256-AA79-2AE1BF24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3A5B7-A37A-4CF5-8B14-2DEB05149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1.“A Food Recommender Systems Considering Nutritional Information and User Preferences”-</a:t>
            </a:r>
            <a:r>
              <a:rPr lang="en-IN" b="0" i="0" dirty="0" err="1">
                <a:solidFill>
                  <a:srgbClr val="333333"/>
                </a:solidFill>
                <a:effectLst/>
              </a:rPr>
              <a:t>Raciel</a:t>
            </a:r>
            <a:r>
              <a:rPr lang="en-IN" b="0" i="0" dirty="0">
                <a:solidFill>
                  <a:srgbClr val="333333"/>
                </a:solidFill>
                <a:effectLst/>
              </a:rPr>
              <a:t> </a:t>
            </a:r>
            <a:r>
              <a:rPr lang="en-IN" b="0" i="0" dirty="0" err="1">
                <a:solidFill>
                  <a:srgbClr val="333333"/>
                </a:solidFill>
                <a:effectLst/>
              </a:rPr>
              <a:t>Yera</a:t>
            </a:r>
            <a:r>
              <a:rPr lang="en-IN" b="0" i="0" dirty="0">
                <a:solidFill>
                  <a:srgbClr val="333333"/>
                </a:solidFill>
                <a:effectLst/>
              </a:rPr>
              <a:t>, Ahmad Toledo, A. </a:t>
            </a:r>
            <a:r>
              <a:rPr lang="en-IN" b="0" i="0" dirty="0" err="1">
                <a:solidFill>
                  <a:srgbClr val="333333"/>
                </a:solidFill>
                <a:effectLst/>
              </a:rPr>
              <a:t>Alzahrani</a:t>
            </a:r>
            <a:r>
              <a:rPr lang="en-IN" b="0" i="0" dirty="0">
                <a:solidFill>
                  <a:srgbClr val="333333"/>
                </a:solidFill>
                <a:effectLst/>
              </a:rPr>
              <a:t> and Luis Martínez-2019</a:t>
            </a:r>
            <a:endParaRPr lang="en-IN" dirty="0"/>
          </a:p>
          <a:p>
            <a:r>
              <a:rPr lang="en-IN" dirty="0"/>
              <a:t>This paper presents recommendation systems which recommend food based on data which is in structured form(nutrition database)</a:t>
            </a:r>
          </a:p>
          <a:p>
            <a:r>
              <a:rPr lang="en-US" dirty="0">
                <a:solidFill>
                  <a:srgbClr val="202124"/>
                </a:solidFill>
                <a:cs typeface="Arial" panose="020B0604020202020204" pitchFamily="34" charset="0"/>
              </a:rPr>
              <a:t>The nutrient content estimation is performed by checking only the nutrients present in each ingredient only.</a:t>
            </a:r>
          </a:p>
          <a:p>
            <a:r>
              <a:rPr lang="en-US" dirty="0">
                <a:solidFill>
                  <a:srgbClr val="202124"/>
                </a:solidFill>
                <a:cs typeface="Arial" panose="020B0604020202020204" pitchFamily="34" charset="0"/>
              </a:rPr>
              <a:t>Fillet overcome these disadvantages as it contain modules that will extract information from multiple sources such as food blogs, recipe website(unstructured form)and nutrition database(structured form).</a:t>
            </a:r>
          </a:p>
        </p:txBody>
      </p:sp>
    </p:spTree>
    <p:extLst>
      <p:ext uri="{BB962C8B-B14F-4D97-AF65-F5344CB8AC3E}">
        <p14:creationId xmlns:p14="http://schemas.microsoft.com/office/powerpoint/2010/main" val="289155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436A-B162-48AA-8F2B-F9C0AC79D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4812"/>
            <a:ext cx="10896600" cy="6508376"/>
          </a:xfrm>
        </p:spPr>
        <p:txBody>
          <a:bodyPr/>
          <a:lstStyle/>
          <a:p>
            <a:r>
              <a:rPr lang="en-IN" dirty="0"/>
              <a:t>This platform also contain modules that will estimate the nutritional content of a dish based on the nutrients present on the each ingredients, cooking method and also the quantity of each ingredient used in a particular dish.</a:t>
            </a:r>
          </a:p>
          <a:p>
            <a:pPr marL="0" indent="0">
              <a:buNone/>
            </a:pPr>
            <a:r>
              <a:rPr lang="en-IN" dirty="0"/>
              <a:t>2.Converting In-N-Out Orders into Structured Form-</a:t>
            </a:r>
            <a:r>
              <a:rPr lang="en-US" b="0" i="0" dirty="0">
                <a:solidFill>
                  <a:srgbClr val="333333"/>
                </a:solidFill>
                <a:effectLst/>
              </a:rPr>
              <a:t>Michael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Gummelt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and David Brody-2009</a:t>
            </a:r>
            <a:endParaRPr lang="en-IN" dirty="0"/>
          </a:p>
          <a:p>
            <a:r>
              <a:rPr lang="en-IN" dirty="0"/>
              <a:t>This paper uses MEMM for tagging the labels.</a:t>
            </a:r>
          </a:p>
          <a:p>
            <a:r>
              <a:rPr lang="en-IN" dirty="0"/>
              <a:t>Tagging is done in Fillet using CRF and n-gram model which overcome the disadvantage of label bias which is present in the MEMM model</a:t>
            </a:r>
          </a:p>
          <a:p>
            <a:r>
              <a:rPr lang="en-IN" dirty="0"/>
              <a:t>When comparing MEMM and CRF,MEMM has the advantage of automatic spell checking, automatic competition etc but fillet uses n-grams which will provide all these functionalities.</a:t>
            </a:r>
          </a:p>
          <a:p>
            <a:r>
              <a:rPr lang="en-IN" dirty="0"/>
              <a:t>This paper also uses In-N-Out orders as input.so its tagging is not accurate.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34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76D3-D0E1-4586-AF49-99A8D3EE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01469E-0EE3-4A0E-B3A1-D20F2F966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89" y="645459"/>
            <a:ext cx="4966445" cy="58474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DFC24D-1E40-499F-90DC-9E1F7E8AB3E0}"/>
              </a:ext>
            </a:extLst>
          </p:cNvPr>
          <p:cNvSpPr txBox="1"/>
          <p:nvPr/>
        </p:nvSpPr>
        <p:spPr>
          <a:xfrm>
            <a:off x="564776" y="1479176"/>
            <a:ext cx="603773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Fillet mainly contains three layers: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     Data Preparation-Collecting data using different methods including web services, database queries, scrapers.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     Data Enhancement-to discover additional knowledge about data being integrated.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     Data Integration-uses information collected in the previous layers to associate information between different sources.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53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A6437-2B35-433A-8B2C-F68013E1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C8B0E-FD62-4239-8DA6-865D7F4EC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Recipe Scraper belonging to the data collection and preparation layer.</a:t>
            </a:r>
          </a:p>
          <a:p>
            <a:r>
              <a:rPr lang="en-IN" dirty="0"/>
              <a:t>Ingredient Line Parser belonging to the data enhancement layer.</a:t>
            </a:r>
          </a:p>
          <a:p>
            <a:r>
              <a:rPr lang="en-IN" dirty="0"/>
              <a:t>Nutrition Content Estimation and Food Product matching modules belongs to data integration layer.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Recipe Scraper</a:t>
            </a:r>
          </a:p>
          <a:p>
            <a:r>
              <a:rPr lang="en-IN" dirty="0"/>
              <a:t>The web is a source of a lot of widely available information that is relevant for nutrition.</a:t>
            </a:r>
          </a:p>
          <a:p>
            <a:r>
              <a:rPr lang="en-IN" dirty="0"/>
              <a:t>This includes recipes, food blogs, reviews etc.</a:t>
            </a:r>
          </a:p>
          <a:p>
            <a:r>
              <a:rPr lang="en-IN" dirty="0"/>
              <a:t>This module uses a technique called web scraping which is widely used technique to extract information from multiple sources.</a:t>
            </a:r>
          </a:p>
        </p:txBody>
      </p:sp>
    </p:spTree>
    <p:extLst>
      <p:ext uri="{BB962C8B-B14F-4D97-AF65-F5344CB8AC3E}">
        <p14:creationId xmlns:p14="http://schemas.microsoft.com/office/powerpoint/2010/main" val="3318025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D259B-3E7B-48D2-A32E-AE3ECF885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24" y="309282"/>
            <a:ext cx="11004176" cy="5867681"/>
          </a:xfrm>
        </p:spPr>
        <p:txBody>
          <a:bodyPr/>
          <a:lstStyle/>
          <a:p>
            <a:r>
              <a:rPr lang="en-IN" dirty="0"/>
              <a:t>The main challenge related to scraping recipe from websites are related to the different structures used by websites and the different information contained in it.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An adapter is present in each website which will extract information from the website and normalize it into a common form.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1E097-3EB2-4E17-817D-55241754A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541" y="1916865"/>
            <a:ext cx="4446494" cy="302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65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A8B83-1E7E-49D2-9F56-7CD4A150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7" y="416859"/>
            <a:ext cx="11376212" cy="61722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2.Ingredient Line Parser</a:t>
            </a:r>
          </a:p>
          <a:p>
            <a:r>
              <a:rPr lang="en-IN" dirty="0"/>
              <a:t>This module divides ingredient lines into quantities, units, name and other </a:t>
            </a:r>
            <a:r>
              <a:rPr lang="en-IN" dirty="0" err="1"/>
              <a:t>informations</a:t>
            </a:r>
            <a:r>
              <a:rPr lang="en-IN" dirty="0"/>
              <a:t>.</a:t>
            </a:r>
          </a:p>
          <a:p>
            <a:r>
              <a:rPr lang="en-IN" dirty="0"/>
              <a:t>It collects the ingredients that will be used in a recipe.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This module uses a model Linear CRF(Conditional Random Field)that can predict the tag sequence of any ingredient phrase.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04BBC8-5F02-47A3-977E-C2F99AEDC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217" y="2770094"/>
            <a:ext cx="6904559" cy="252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88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ECE63-B5DE-4135-A853-55D188394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13" y="94130"/>
            <a:ext cx="11656358" cy="6282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Problem Description: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Let{x1,x2,x3…</a:t>
            </a:r>
            <a:r>
              <a:rPr lang="en-IN" dirty="0" err="1"/>
              <a:t>xn</a:t>
            </a:r>
            <a:r>
              <a:rPr lang="en-IN" dirty="0"/>
              <a:t>} be the set of ingredient phrases</a:t>
            </a:r>
          </a:p>
          <a:p>
            <a:pPr marL="0" indent="0">
              <a:buNone/>
            </a:pPr>
            <a:r>
              <a:rPr lang="en-IN" dirty="0" err="1"/>
              <a:t>Eg</a:t>
            </a:r>
            <a:r>
              <a:rPr lang="en-IN" dirty="0"/>
              <a:t>:{“1/2 cup whole wheat flour", "pinch of salt”,..}where each xi is an ordered list of words associated with a list of tags, Yi.</a:t>
            </a:r>
          </a:p>
          <a:p>
            <a:pPr marL="0" indent="0">
              <a:buNone/>
            </a:pPr>
            <a:r>
              <a:rPr lang="en-IN" dirty="0"/>
              <a:t>If xi=[“</a:t>
            </a:r>
            <a:r>
              <a:rPr lang="en-IN" dirty="0" err="1"/>
              <a:t>pinch”,”of”,”salt</a:t>
            </a:r>
            <a:r>
              <a:rPr lang="en-IN" dirty="0"/>
              <a:t>”] then </a:t>
            </a:r>
            <a:r>
              <a:rPr lang="en-IN" dirty="0" err="1"/>
              <a:t>yi</a:t>
            </a:r>
            <a:r>
              <a:rPr lang="en-IN" dirty="0"/>
              <a:t>=[</a:t>
            </a:r>
            <a:r>
              <a:rPr lang="en-IN" dirty="0" err="1"/>
              <a:t>Unit,Unit</a:t>
            </a:r>
            <a:r>
              <a:rPr lang="en-IN" dirty="0"/>
              <a:t>, Name]</a:t>
            </a:r>
          </a:p>
          <a:p>
            <a:pPr marL="0" indent="0">
              <a:buNone/>
            </a:pPr>
            <a:r>
              <a:rPr lang="en-IN" dirty="0"/>
              <a:t>Tag is either a </a:t>
            </a:r>
            <a:r>
              <a:rPr lang="en-IN" dirty="0" err="1"/>
              <a:t>name,unit,quantity,comment</a:t>
            </a:r>
            <a:r>
              <a:rPr lang="en-IN" dirty="0"/>
              <a:t> or other.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</a:t>
            </a:r>
            <a:br>
              <a:rPr lang="en-IN" dirty="0"/>
            </a:br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Computationally unpleasant to score all </a:t>
            </a:r>
            <a:r>
              <a:rPr lang="en-IN" dirty="0" err="1"/>
              <a:t>tags^words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3600" dirty="0"/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36E566BB-1C16-4DED-81D9-EF26537ED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47" y="3559525"/>
            <a:ext cx="6589059" cy="195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25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5182E69157AF44935BDFCE5B25014B" ma:contentTypeVersion="5" ma:contentTypeDescription="Create a new document." ma:contentTypeScope="" ma:versionID="4966d7192a080edfb469126ac93fca91">
  <xsd:schema xmlns:xsd="http://www.w3.org/2001/XMLSchema" xmlns:xs="http://www.w3.org/2001/XMLSchema" xmlns:p="http://schemas.microsoft.com/office/2006/metadata/properties" xmlns:ns3="28998f44-6bb4-4361-9335-65a59434ed06" xmlns:ns4="8b02ac26-945a-4c10-b281-9ef9119b2a8f" targetNamespace="http://schemas.microsoft.com/office/2006/metadata/properties" ma:root="true" ma:fieldsID="eacc7b0eb36b7c9550ec6e06b17e7e7f" ns3:_="" ns4:_="">
    <xsd:import namespace="28998f44-6bb4-4361-9335-65a59434ed06"/>
    <xsd:import namespace="8b02ac26-945a-4c10-b281-9ef9119b2a8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998f44-6bb4-4361-9335-65a59434ed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02ac26-945a-4c10-b281-9ef9119b2a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0CBF7D-C156-4B67-BAEB-81621CEC8262}">
  <ds:schemaRefs>
    <ds:schemaRef ds:uri="http://www.w3.org/XML/1998/namespace"/>
    <ds:schemaRef ds:uri="http://purl.org/dc/dcmitype/"/>
    <ds:schemaRef ds:uri="28998f44-6bb4-4361-9335-65a59434ed06"/>
    <ds:schemaRef ds:uri="http://schemas.microsoft.com/office/2006/documentManagement/types"/>
    <ds:schemaRef ds:uri="http://purl.org/dc/terms/"/>
    <ds:schemaRef ds:uri="8b02ac26-945a-4c10-b281-9ef9119b2a8f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38D25BB-4CCE-4E6A-AE74-B4F9FACC7F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998f44-6bb4-4361-9335-65a59434ed06"/>
    <ds:schemaRef ds:uri="8b02ac26-945a-4c10-b281-9ef9119b2a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55C799D-A05F-4FA1-95B7-5429833083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FILLET-</Template>
  <TotalTime>9</TotalTime>
  <Words>1088</Words>
  <Application>Microsoft Office PowerPoint</Application>
  <PresentationFormat>Widescreen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FILLET- PLATFORM FOR INTELLIGENT NUTRITION</vt:lpstr>
      <vt:lpstr>INTRODUCTION</vt:lpstr>
      <vt:lpstr>LITERATURE SURVEY</vt:lpstr>
      <vt:lpstr>PowerPoint Presentation</vt:lpstr>
      <vt:lpstr>ARCHITECTURE</vt:lpstr>
      <vt:lpstr>Modules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FILLET- PLATFORM FOR INTELLIGENT NUTRITION</dc:title>
  <dc:creator>Jithin P. Omanakuttan</dc:creator>
  <cp:lastModifiedBy>Jithin P. Omanakuttan</cp:lastModifiedBy>
  <cp:revision>2</cp:revision>
  <dcterms:created xsi:type="dcterms:W3CDTF">2022-10-11T00:00:11Z</dcterms:created>
  <dcterms:modified xsi:type="dcterms:W3CDTF">2022-10-11T04:26:22Z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0x010100C55182E69157AF44935BDFCE5B25014B</vt:lpwstr>
  </property>
</Properties>
</file>