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0" r:id="rId8"/>
    <p:sldId id="268" r:id="rId9"/>
    <p:sldId id="263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C0F23-AC5A-1646-67D4-269949128397}" v="65" dt="2024-04-19T18:50:32.585"/>
    <p1510:client id="{B2977B10-52B8-064A-BC9F-071949260B1B}" v="97" dt="2024-04-19T15:46:4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9D2D1-65E0-4FA3-871D-064979EF14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DA8EBB-34E4-48AE-BF5E-0C280BEE3665}">
      <dgm:prSet/>
      <dgm:spPr/>
      <dgm:t>
        <a:bodyPr/>
        <a:lstStyle/>
        <a:p>
          <a:r>
            <a:rPr lang="en-GB"/>
            <a:t>The West Asia crisis, characterized by geopolitical tensions, economic challenges, has emerged as a pivotal factor with profound implications for the global economy. </a:t>
          </a:r>
          <a:endParaRPr lang="en-US"/>
        </a:p>
      </dgm:t>
    </dgm:pt>
    <dgm:pt modelId="{6C1B8980-C8DA-4F3C-8467-BF52D45948EA}" type="parTrans" cxnId="{AB8DE47D-0450-471A-B5BF-16C2192AE02F}">
      <dgm:prSet/>
      <dgm:spPr/>
      <dgm:t>
        <a:bodyPr/>
        <a:lstStyle/>
        <a:p>
          <a:endParaRPr lang="en-US"/>
        </a:p>
      </dgm:t>
    </dgm:pt>
    <dgm:pt modelId="{FF295A15-9534-4F06-B7A5-13FC9CBCD1D6}" type="sibTrans" cxnId="{AB8DE47D-0450-471A-B5BF-16C2192AE02F}">
      <dgm:prSet phldrT="01" phldr="0"/>
      <dgm:spPr/>
      <dgm:t>
        <a:bodyPr/>
        <a:lstStyle/>
        <a:p>
          <a:endParaRPr lang="en-US"/>
        </a:p>
      </dgm:t>
    </dgm:pt>
    <dgm:pt modelId="{71D13B7E-05B5-4AE2-9A85-7D114D4DE530}">
      <dgm:prSet/>
      <dgm:spPr/>
      <dgm:t>
        <a:bodyPr/>
        <a:lstStyle/>
        <a:p>
          <a:r>
            <a:rPr lang="en-GB"/>
            <a:t>As tensions escalate and uncertainties unfold, the repercussions are felt far beyond the geographical confines of the region.</a:t>
          </a:r>
          <a:endParaRPr lang="en-US"/>
        </a:p>
      </dgm:t>
    </dgm:pt>
    <dgm:pt modelId="{005D521B-205D-4F86-A890-74F267E74C0E}" type="parTrans" cxnId="{E65AD584-9BC4-4AD2-B58D-AB1325774631}">
      <dgm:prSet/>
      <dgm:spPr/>
      <dgm:t>
        <a:bodyPr/>
        <a:lstStyle/>
        <a:p>
          <a:endParaRPr lang="en-US"/>
        </a:p>
      </dgm:t>
    </dgm:pt>
    <dgm:pt modelId="{F0DF9534-FB37-484B-B6AA-FCF85A313771}" type="sibTrans" cxnId="{E65AD584-9BC4-4AD2-B58D-AB1325774631}">
      <dgm:prSet phldrT="02" phldr="0"/>
      <dgm:spPr/>
      <dgm:t>
        <a:bodyPr/>
        <a:lstStyle/>
        <a:p>
          <a:endParaRPr lang="en-US"/>
        </a:p>
      </dgm:t>
    </dgm:pt>
    <dgm:pt modelId="{5E940138-14EF-43E3-8955-6F005FDA3711}">
      <dgm:prSet/>
      <dgm:spPr/>
      <dgm:t>
        <a:bodyPr/>
        <a:lstStyle/>
        <a:p>
          <a:r>
            <a:rPr lang="en-GB"/>
            <a:t>Understanding the potential impact on the Indian economy becomes paramount. India, as one of the world's fastest-growing economies and a significant player in the global market, stands at the intersection of various economic forces.</a:t>
          </a:r>
          <a:endParaRPr lang="en-US"/>
        </a:p>
      </dgm:t>
    </dgm:pt>
    <dgm:pt modelId="{CEEC275A-CA3D-4EF2-866B-F95C25E4FAF0}" type="parTrans" cxnId="{C223B79A-561F-4C51-8303-DEF5BE3BCA2A}">
      <dgm:prSet/>
      <dgm:spPr/>
      <dgm:t>
        <a:bodyPr/>
        <a:lstStyle/>
        <a:p>
          <a:endParaRPr lang="en-US"/>
        </a:p>
      </dgm:t>
    </dgm:pt>
    <dgm:pt modelId="{19699400-903A-4DD9-A663-0EBBC61CFE5F}" type="sibTrans" cxnId="{C223B79A-561F-4C51-8303-DEF5BE3BCA2A}">
      <dgm:prSet phldrT="03" phldr="0"/>
      <dgm:spPr/>
      <dgm:t>
        <a:bodyPr/>
        <a:lstStyle/>
        <a:p>
          <a:endParaRPr lang="en-US"/>
        </a:p>
      </dgm:t>
    </dgm:pt>
    <dgm:pt modelId="{19ED189B-B0F7-4536-8551-38CE8B033B6F}" type="pres">
      <dgm:prSet presAssocID="{D679D2D1-65E0-4FA3-871D-064979EF14A2}" presName="linear" presStyleCnt="0">
        <dgm:presLayoutVars>
          <dgm:animLvl val="lvl"/>
          <dgm:resizeHandles val="exact"/>
        </dgm:presLayoutVars>
      </dgm:prSet>
      <dgm:spPr/>
    </dgm:pt>
    <dgm:pt modelId="{ED59BD82-6A78-4496-A20A-A79DE813D04F}" type="pres">
      <dgm:prSet presAssocID="{B3DA8EBB-34E4-48AE-BF5E-0C280BEE36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9E55F4-D3A4-46B5-8166-47704D0FEABB}" type="pres">
      <dgm:prSet presAssocID="{FF295A15-9534-4F06-B7A5-13FC9CBCD1D6}" presName="spacer" presStyleCnt="0"/>
      <dgm:spPr/>
    </dgm:pt>
    <dgm:pt modelId="{90C85B07-D48E-458D-B732-B1F9CF256DB6}" type="pres">
      <dgm:prSet presAssocID="{71D13B7E-05B5-4AE2-9A85-7D114D4DE5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4ED59B-2DF0-493A-8631-A8D36DD616F1}" type="pres">
      <dgm:prSet presAssocID="{F0DF9534-FB37-484B-B6AA-FCF85A313771}" presName="spacer" presStyleCnt="0"/>
      <dgm:spPr/>
    </dgm:pt>
    <dgm:pt modelId="{A4FC986E-8560-451C-A95C-F96ABA08DCFE}" type="pres">
      <dgm:prSet presAssocID="{5E940138-14EF-43E3-8955-6F005FDA37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0D1603-B729-4504-83BF-B0AB976016D1}" type="presOf" srcId="{B3DA8EBB-34E4-48AE-BF5E-0C280BEE3665}" destId="{ED59BD82-6A78-4496-A20A-A79DE813D04F}" srcOrd="0" destOrd="0" presId="urn:microsoft.com/office/officeart/2005/8/layout/vList2"/>
    <dgm:cxn modelId="{0DC55918-6B89-4F2A-A861-DC54F87845E3}" type="presOf" srcId="{71D13B7E-05B5-4AE2-9A85-7D114D4DE530}" destId="{90C85B07-D48E-458D-B732-B1F9CF256DB6}" srcOrd="0" destOrd="0" presId="urn:microsoft.com/office/officeart/2005/8/layout/vList2"/>
    <dgm:cxn modelId="{485F0D1C-662E-4D06-8869-A961061C8E56}" type="presOf" srcId="{5E940138-14EF-43E3-8955-6F005FDA3711}" destId="{A4FC986E-8560-451C-A95C-F96ABA08DCFE}" srcOrd="0" destOrd="0" presId="urn:microsoft.com/office/officeart/2005/8/layout/vList2"/>
    <dgm:cxn modelId="{AB8DE47D-0450-471A-B5BF-16C2192AE02F}" srcId="{D679D2D1-65E0-4FA3-871D-064979EF14A2}" destId="{B3DA8EBB-34E4-48AE-BF5E-0C280BEE3665}" srcOrd="0" destOrd="0" parTransId="{6C1B8980-C8DA-4F3C-8467-BF52D45948EA}" sibTransId="{FF295A15-9534-4F06-B7A5-13FC9CBCD1D6}"/>
    <dgm:cxn modelId="{E65AD584-9BC4-4AD2-B58D-AB1325774631}" srcId="{D679D2D1-65E0-4FA3-871D-064979EF14A2}" destId="{71D13B7E-05B5-4AE2-9A85-7D114D4DE530}" srcOrd="1" destOrd="0" parTransId="{005D521B-205D-4F86-A890-74F267E74C0E}" sibTransId="{F0DF9534-FB37-484B-B6AA-FCF85A313771}"/>
    <dgm:cxn modelId="{C223B79A-561F-4C51-8303-DEF5BE3BCA2A}" srcId="{D679D2D1-65E0-4FA3-871D-064979EF14A2}" destId="{5E940138-14EF-43E3-8955-6F005FDA3711}" srcOrd="2" destOrd="0" parTransId="{CEEC275A-CA3D-4EF2-866B-F95C25E4FAF0}" sibTransId="{19699400-903A-4DD9-A663-0EBBC61CFE5F}"/>
    <dgm:cxn modelId="{63DB48BD-FD95-43E3-BE2D-6CF0E613A732}" type="presOf" srcId="{D679D2D1-65E0-4FA3-871D-064979EF14A2}" destId="{19ED189B-B0F7-4536-8551-38CE8B033B6F}" srcOrd="0" destOrd="0" presId="urn:microsoft.com/office/officeart/2005/8/layout/vList2"/>
    <dgm:cxn modelId="{8E157098-3A94-47B2-93D4-C6FF2542B614}" type="presParOf" srcId="{19ED189B-B0F7-4536-8551-38CE8B033B6F}" destId="{ED59BD82-6A78-4496-A20A-A79DE813D04F}" srcOrd="0" destOrd="0" presId="urn:microsoft.com/office/officeart/2005/8/layout/vList2"/>
    <dgm:cxn modelId="{69D46352-31B5-4362-BD25-A307BEFE9C69}" type="presParOf" srcId="{19ED189B-B0F7-4536-8551-38CE8B033B6F}" destId="{2A9E55F4-D3A4-46B5-8166-47704D0FEABB}" srcOrd="1" destOrd="0" presId="urn:microsoft.com/office/officeart/2005/8/layout/vList2"/>
    <dgm:cxn modelId="{6B220EB1-94CF-4EC8-8EE4-055F20F5C64A}" type="presParOf" srcId="{19ED189B-B0F7-4536-8551-38CE8B033B6F}" destId="{90C85B07-D48E-458D-B732-B1F9CF256DB6}" srcOrd="2" destOrd="0" presId="urn:microsoft.com/office/officeart/2005/8/layout/vList2"/>
    <dgm:cxn modelId="{5C06BE4B-5FDC-46BD-8BB2-127F474377D1}" type="presParOf" srcId="{19ED189B-B0F7-4536-8551-38CE8B033B6F}" destId="{624ED59B-2DF0-493A-8631-A8D36DD616F1}" srcOrd="3" destOrd="0" presId="urn:microsoft.com/office/officeart/2005/8/layout/vList2"/>
    <dgm:cxn modelId="{7E53C4C7-B2ED-4694-9E37-F691961FE794}" type="presParOf" srcId="{19ED189B-B0F7-4536-8551-38CE8B033B6F}" destId="{A4FC986E-8560-451C-A95C-F96ABA08DC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B91259-5F58-4DE8-A41F-C405C10C70A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416D2DB-F0F1-41D4-A1B8-064C6FF8ED7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https://databank.worldbank.org/source/escap-world-bank:-international-trade-costs/Type/TABLE/preview/on </a:t>
          </a:r>
        </a:p>
      </dgm:t>
    </dgm:pt>
    <dgm:pt modelId="{5FDE417A-F705-4CC6-B73E-1521238CFE1C}" type="parTrans" cxnId="{F3306261-95FD-439A-B3F8-11CD3ADCBA06}">
      <dgm:prSet/>
      <dgm:spPr/>
      <dgm:t>
        <a:bodyPr/>
        <a:lstStyle/>
        <a:p>
          <a:endParaRPr lang="en-US"/>
        </a:p>
      </dgm:t>
    </dgm:pt>
    <dgm:pt modelId="{34D30596-1149-4739-9748-EB4AD1A0595C}" type="sibTrans" cxnId="{F3306261-95FD-439A-B3F8-11CD3ADCBA06}">
      <dgm:prSet/>
      <dgm:spPr/>
      <dgm:t>
        <a:bodyPr/>
        <a:lstStyle/>
        <a:p>
          <a:endParaRPr lang="en-US"/>
        </a:p>
      </dgm:t>
    </dgm:pt>
    <dgm:pt modelId="{F1021EEC-3BBE-4317-A705-6852059DDFC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Times New Roman"/>
              <a:cs typeface="Times New Roman"/>
            </a:rPr>
            <a:t>The data is sourced from the World Bank's World Development Indicators (WDI) database. </a:t>
          </a:r>
          <a:endParaRPr lang="en-GB" dirty="0">
            <a:latin typeface="Verdana Pro Cond SemiBold"/>
          </a:endParaRPr>
        </a:p>
      </dgm:t>
    </dgm:pt>
    <dgm:pt modelId="{2CDE0D31-4329-4331-9670-104FFBD41220}" type="parTrans" cxnId="{DC1A32E0-4883-4CCA-9D50-C1952E5A8C50}">
      <dgm:prSet/>
      <dgm:spPr/>
    </dgm:pt>
    <dgm:pt modelId="{61FA15A7-4740-40FC-A891-4BDA190FC5E2}" type="sibTrans" cxnId="{DC1A32E0-4883-4CCA-9D50-C1952E5A8C50}">
      <dgm:prSet/>
      <dgm:spPr/>
    </dgm:pt>
    <dgm:pt modelId="{ADF84301-FB26-4344-968A-CD02282FFE7E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GB" dirty="0">
              <a:latin typeface="Times New Roman"/>
              <a:cs typeface="Times New Roman"/>
            </a:rPr>
            <a:t>The WDI database is considered to be the primary source of global development data, providing national, regional, and global estimates. </a:t>
          </a:r>
        </a:p>
      </dgm:t>
    </dgm:pt>
    <dgm:pt modelId="{AAA3395E-23FD-48CF-8F14-4A0B72F69817}" type="parTrans" cxnId="{A460AF71-3C70-41E7-93D6-4267AFDBD89F}">
      <dgm:prSet/>
      <dgm:spPr/>
    </dgm:pt>
    <dgm:pt modelId="{07C3FD17-146B-4377-B5F7-59443945A09A}" type="sibTrans" cxnId="{A460AF71-3C70-41E7-93D6-4267AFDBD89F}">
      <dgm:prSet/>
      <dgm:spPr/>
    </dgm:pt>
    <dgm:pt modelId="{9572E81E-0428-4BA2-8531-217DCC0F54FA}" type="pres">
      <dgm:prSet presAssocID="{F9B91259-5F58-4DE8-A41F-C405C10C70AF}" presName="root" presStyleCnt="0">
        <dgm:presLayoutVars>
          <dgm:dir/>
          <dgm:resizeHandles val="exact"/>
        </dgm:presLayoutVars>
      </dgm:prSet>
      <dgm:spPr/>
    </dgm:pt>
    <dgm:pt modelId="{1B35DBD0-4AF4-4434-908D-921AAD9EB4C9}" type="pres">
      <dgm:prSet presAssocID="{5416D2DB-F0F1-41D4-A1B8-064C6FF8ED74}" presName="compNode" presStyleCnt="0"/>
      <dgm:spPr/>
    </dgm:pt>
    <dgm:pt modelId="{990CCE21-8E5D-4720-B297-2EACCBE4759B}" type="pres">
      <dgm:prSet presAssocID="{5416D2DB-F0F1-41D4-A1B8-064C6FF8ED7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147C07-C35C-4177-8C76-048A506D3ECF}" type="pres">
      <dgm:prSet presAssocID="{5416D2DB-F0F1-41D4-A1B8-064C6FF8ED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CB005410-F4AC-4C50-9C33-1AEFC433DDF1}" type="pres">
      <dgm:prSet presAssocID="{5416D2DB-F0F1-41D4-A1B8-064C6FF8ED74}" presName="spaceRect" presStyleCnt="0"/>
      <dgm:spPr/>
    </dgm:pt>
    <dgm:pt modelId="{20352512-0CE0-4E05-A762-46D00783422B}" type="pres">
      <dgm:prSet presAssocID="{5416D2DB-F0F1-41D4-A1B8-064C6FF8ED74}" presName="textRect" presStyleLbl="revTx" presStyleIdx="0" presStyleCnt="3">
        <dgm:presLayoutVars>
          <dgm:chMax val="1"/>
          <dgm:chPref val="1"/>
        </dgm:presLayoutVars>
      </dgm:prSet>
      <dgm:spPr/>
    </dgm:pt>
    <dgm:pt modelId="{7FA36694-5386-4309-8B01-8F0818A8E608}" type="pres">
      <dgm:prSet presAssocID="{34D30596-1149-4739-9748-EB4AD1A0595C}" presName="sibTrans" presStyleCnt="0"/>
      <dgm:spPr/>
    </dgm:pt>
    <dgm:pt modelId="{45119468-612A-4E82-B4DD-AEE55B1E5E73}" type="pres">
      <dgm:prSet presAssocID="{F1021EEC-3BBE-4317-A705-6852059DDFC8}" presName="compNode" presStyleCnt="0"/>
      <dgm:spPr/>
    </dgm:pt>
    <dgm:pt modelId="{8D2F2A23-C310-457F-A4ED-26515858F981}" type="pres">
      <dgm:prSet presAssocID="{F1021EEC-3BBE-4317-A705-6852059DDFC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7258519-025A-4D10-8513-F5B86F38904A}" type="pres">
      <dgm:prSet presAssocID="{F1021EEC-3BBE-4317-A705-6852059DDFC8}" presName="iconRect" presStyleLbl="node1" presStyleIdx="1" presStyleCnt="3"/>
      <dgm:spPr/>
    </dgm:pt>
    <dgm:pt modelId="{A52ADC92-866D-46BA-BFBB-966E76AD1DE7}" type="pres">
      <dgm:prSet presAssocID="{F1021EEC-3BBE-4317-A705-6852059DDFC8}" presName="spaceRect" presStyleCnt="0"/>
      <dgm:spPr/>
    </dgm:pt>
    <dgm:pt modelId="{F8AD9BF3-892D-437F-93F6-440371B244C8}" type="pres">
      <dgm:prSet presAssocID="{F1021EEC-3BBE-4317-A705-6852059DDFC8}" presName="textRect" presStyleLbl="revTx" presStyleIdx="1" presStyleCnt="3">
        <dgm:presLayoutVars>
          <dgm:chMax val="1"/>
          <dgm:chPref val="1"/>
        </dgm:presLayoutVars>
      </dgm:prSet>
      <dgm:spPr/>
    </dgm:pt>
    <dgm:pt modelId="{0DD546FE-5808-49FA-A224-2976740C94F2}" type="pres">
      <dgm:prSet presAssocID="{61FA15A7-4740-40FC-A891-4BDA190FC5E2}" presName="sibTrans" presStyleCnt="0"/>
      <dgm:spPr/>
    </dgm:pt>
    <dgm:pt modelId="{588AA2EF-4CE1-43CE-8570-3796C30C5D51}" type="pres">
      <dgm:prSet presAssocID="{ADF84301-FB26-4344-968A-CD02282FFE7E}" presName="compNode" presStyleCnt="0"/>
      <dgm:spPr/>
    </dgm:pt>
    <dgm:pt modelId="{3331A69D-1239-4FFA-AA47-991A2B8CA168}" type="pres">
      <dgm:prSet presAssocID="{ADF84301-FB26-4344-968A-CD02282FFE7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A454D3-A23A-46AE-ABB2-B3EA9A8B4D78}" type="pres">
      <dgm:prSet presAssocID="{ADF84301-FB26-4344-968A-CD02282FFE7E}" presName="iconRect" presStyleLbl="node1" presStyleIdx="2" presStyleCnt="3"/>
      <dgm:spPr/>
    </dgm:pt>
    <dgm:pt modelId="{6A4F9095-777B-42C5-82C5-0EA93E4EA2B8}" type="pres">
      <dgm:prSet presAssocID="{ADF84301-FB26-4344-968A-CD02282FFE7E}" presName="spaceRect" presStyleCnt="0"/>
      <dgm:spPr/>
    </dgm:pt>
    <dgm:pt modelId="{A225C585-86CE-4AA9-9DEB-92ABE19B849D}" type="pres">
      <dgm:prSet presAssocID="{ADF84301-FB26-4344-968A-CD02282FFE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306261-95FD-439A-B3F8-11CD3ADCBA06}" srcId="{F9B91259-5F58-4DE8-A41F-C405C10C70AF}" destId="{5416D2DB-F0F1-41D4-A1B8-064C6FF8ED74}" srcOrd="0" destOrd="0" parTransId="{5FDE417A-F705-4CC6-B73E-1521238CFE1C}" sibTransId="{34D30596-1149-4739-9748-EB4AD1A0595C}"/>
    <dgm:cxn modelId="{A460AF71-3C70-41E7-93D6-4267AFDBD89F}" srcId="{F9B91259-5F58-4DE8-A41F-C405C10C70AF}" destId="{ADF84301-FB26-4344-968A-CD02282FFE7E}" srcOrd="2" destOrd="0" parTransId="{AAA3395E-23FD-48CF-8F14-4A0B72F69817}" sibTransId="{07C3FD17-146B-4377-B5F7-59443945A09A}"/>
    <dgm:cxn modelId="{A5291AA9-377E-4D7D-9456-1359E0C04AED}" type="presOf" srcId="{5416D2DB-F0F1-41D4-A1B8-064C6FF8ED74}" destId="{20352512-0CE0-4E05-A762-46D00783422B}" srcOrd="0" destOrd="0" presId="urn:microsoft.com/office/officeart/2018/5/layout/IconLeafLabelList"/>
    <dgm:cxn modelId="{F52812C0-C0EC-4A69-AA00-56812A631E84}" type="presOf" srcId="{F1021EEC-3BBE-4317-A705-6852059DDFC8}" destId="{F8AD9BF3-892D-437F-93F6-440371B244C8}" srcOrd="0" destOrd="0" presId="urn:microsoft.com/office/officeart/2018/5/layout/IconLeafLabelList"/>
    <dgm:cxn modelId="{DC1A32E0-4883-4CCA-9D50-C1952E5A8C50}" srcId="{F9B91259-5F58-4DE8-A41F-C405C10C70AF}" destId="{F1021EEC-3BBE-4317-A705-6852059DDFC8}" srcOrd="1" destOrd="0" parTransId="{2CDE0D31-4329-4331-9670-104FFBD41220}" sibTransId="{61FA15A7-4740-40FC-A891-4BDA190FC5E2}"/>
    <dgm:cxn modelId="{D90CD6E0-2356-4A68-B2AC-32F0AF61701F}" type="presOf" srcId="{ADF84301-FB26-4344-968A-CD02282FFE7E}" destId="{A225C585-86CE-4AA9-9DEB-92ABE19B849D}" srcOrd="0" destOrd="0" presId="urn:microsoft.com/office/officeart/2018/5/layout/IconLeafLabelList"/>
    <dgm:cxn modelId="{7BEDE2E4-0079-4A1F-B992-CAF3C504FBBC}" type="presOf" srcId="{F9B91259-5F58-4DE8-A41F-C405C10C70AF}" destId="{9572E81E-0428-4BA2-8531-217DCC0F54FA}" srcOrd="0" destOrd="0" presId="urn:microsoft.com/office/officeart/2018/5/layout/IconLeafLabelList"/>
    <dgm:cxn modelId="{B27E7AF1-9868-47C0-A876-3F6AEB9EF030}" type="presParOf" srcId="{9572E81E-0428-4BA2-8531-217DCC0F54FA}" destId="{1B35DBD0-4AF4-4434-908D-921AAD9EB4C9}" srcOrd="0" destOrd="0" presId="urn:microsoft.com/office/officeart/2018/5/layout/IconLeafLabelList"/>
    <dgm:cxn modelId="{CF6200F2-3683-48C7-8750-62A75D94E062}" type="presParOf" srcId="{1B35DBD0-4AF4-4434-908D-921AAD9EB4C9}" destId="{990CCE21-8E5D-4720-B297-2EACCBE4759B}" srcOrd="0" destOrd="0" presId="urn:microsoft.com/office/officeart/2018/5/layout/IconLeafLabelList"/>
    <dgm:cxn modelId="{A30F5066-E55A-447A-AE7E-19D2C0B0E16B}" type="presParOf" srcId="{1B35DBD0-4AF4-4434-908D-921AAD9EB4C9}" destId="{7B147C07-C35C-4177-8C76-048A506D3ECF}" srcOrd="1" destOrd="0" presId="urn:microsoft.com/office/officeart/2018/5/layout/IconLeafLabelList"/>
    <dgm:cxn modelId="{6A1323DC-66E8-4593-9220-F0F9AF43ADBD}" type="presParOf" srcId="{1B35DBD0-4AF4-4434-908D-921AAD9EB4C9}" destId="{CB005410-F4AC-4C50-9C33-1AEFC433DDF1}" srcOrd="2" destOrd="0" presId="urn:microsoft.com/office/officeart/2018/5/layout/IconLeafLabelList"/>
    <dgm:cxn modelId="{D8B60411-C211-4C2D-A27B-75785FBC66ED}" type="presParOf" srcId="{1B35DBD0-4AF4-4434-908D-921AAD9EB4C9}" destId="{20352512-0CE0-4E05-A762-46D00783422B}" srcOrd="3" destOrd="0" presId="urn:microsoft.com/office/officeart/2018/5/layout/IconLeafLabelList"/>
    <dgm:cxn modelId="{C4F69960-4743-4DE9-BBC0-8C9EDF202B24}" type="presParOf" srcId="{9572E81E-0428-4BA2-8531-217DCC0F54FA}" destId="{7FA36694-5386-4309-8B01-8F0818A8E608}" srcOrd="1" destOrd="0" presId="urn:microsoft.com/office/officeart/2018/5/layout/IconLeafLabelList"/>
    <dgm:cxn modelId="{AEFDE855-0499-4552-AC87-9BC0720EE812}" type="presParOf" srcId="{9572E81E-0428-4BA2-8531-217DCC0F54FA}" destId="{45119468-612A-4E82-B4DD-AEE55B1E5E73}" srcOrd="2" destOrd="0" presId="urn:microsoft.com/office/officeart/2018/5/layout/IconLeafLabelList"/>
    <dgm:cxn modelId="{DA7DD461-DF57-4A16-A05E-B2DF3B64C0C7}" type="presParOf" srcId="{45119468-612A-4E82-B4DD-AEE55B1E5E73}" destId="{8D2F2A23-C310-457F-A4ED-26515858F981}" srcOrd="0" destOrd="0" presId="urn:microsoft.com/office/officeart/2018/5/layout/IconLeafLabelList"/>
    <dgm:cxn modelId="{D094D8BD-8C7F-4CAB-8C2E-320A9990FAA5}" type="presParOf" srcId="{45119468-612A-4E82-B4DD-AEE55B1E5E73}" destId="{E7258519-025A-4D10-8513-F5B86F38904A}" srcOrd="1" destOrd="0" presId="urn:microsoft.com/office/officeart/2018/5/layout/IconLeafLabelList"/>
    <dgm:cxn modelId="{E6465338-BA1A-4AA1-BC47-449078AD4B5C}" type="presParOf" srcId="{45119468-612A-4E82-B4DD-AEE55B1E5E73}" destId="{A52ADC92-866D-46BA-BFBB-966E76AD1DE7}" srcOrd="2" destOrd="0" presId="urn:microsoft.com/office/officeart/2018/5/layout/IconLeafLabelList"/>
    <dgm:cxn modelId="{9DBB1624-0B9D-4F59-88C0-5B398D3DB1C7}" type="presParOf" srcId="{45119468-612A-4E82-B4DD-AEE55B1E5E73}" destId="{F8AD9BF3-892D-437F-93F6-440371B244C8}" srcOrd="3" destOrd="0" presId="urn:microsoft.com/office/officeart/2018/5/layout/IconLeafLabelList"/>
    <dgm:cxn modelId="{B6D0CA72-BC29-41F4-9D46-675A21D90036}" type="presParOf" srcId="{9572E81E-0428-4BA2-8531-217DCC0F54FA}" destId="{0DD546FE-5808-49FA-A224-2976740C94F2}" srcOrd="3" destOrd="0" presId="urn:microsoft.com/office/officeart/2018/5/layout/IconLeafLabelList"/>
    <dgm:cxn modelId="{CD8F225E-69AA-4BAC-8968-29258D3F549D}" type="presParOf" srcId="{9572E81E-0428-4BA2-8531-217DCC0F54FA}" destId="{588AA2EF-4CE1-43CE-8570-3796C30C5D51}" srcOrd="4" destOrd="0" presId="urn:microsoft.com/office/officeart/2018/5/layout/IconLeafLabelList"/>
    <dgm:cxn modelId="{EF92AAD4-257B-435C-9C38-09F40B9D8E35}" type="presParOf" srcId="{588AA2EF-4CE1-43CE-8570-3796C30C5D51}" destId="{3331A69D-1239-4FFA-AA47-991A2B8CA168}" srcOrd="0" destOrd="0" presId="urn:microsoft.com/office/officeart/2018/5/layout/IconLeafLabelList"/>
    <dgm:cxn modelId="{D018BD2F-20A6-4F0F-AB74-420004A2AFC5}" type="presParOf" srcId="{588AA2EF-4CE1-43CE-8570-3796C30C5D51}" destId="{48A454D3-A23A-46AE-ABB2-B3EA9A8B4D78}" srcOrd="1" destOrd="0" presId="urn:microsoft.com/office/officeart/2018/5/layout/IconLeafLabelList"/>
    <dgm:cxn modelId="{649D32F0-F2BA-4C19-BD1D-605A789013BC}" type="presParOf" srcId="{588AA2EF-4CE1-43CE-8570-3796C30C5D51}" destId="{6A4F9095-777B-42C5-82C5-0EA93E4EA2B8}" srcOrd="2" destOrd="0" presId="urn:microsoft.com/office/officeart/2018/5/layout/IconLeafLabelList"/>
    <dgm:cxn modelId="{3FE3677E-CDBC-4540-9834-FD22152ABC10}" type="presParOf" srcId="{588AA2EF-4CE1-43CE-8570-3796C30C5D51}" destId="{A225C585-86CE-4AA9-9DEB-92ABE19B84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F2935-CB47-4888-B601-D78C2E65E2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E609BA-03FF-4D72-9FDE-58254027971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Sources</a:t>
          </a:r>
          <a:r>
            <a:rPr lang="en-US" dirty="0">
              <a:solidFill>
                <a:srgbClr val="ECECEC"/>
              </a:solidFill>
            </a:rPr>
            <a:t>: Gathered economic indicators datasets for India and West Asian countries.</a:t>
          </a:r>
          <a:endParaRPr lang="en-US" dirty="0">
            <a:latin typeface="Verdana Pro Cond SemiBold"/>
          </a:endParaRPr>
        </a:p>
      </dgm:t>
    </dgm:pt>
    <dgm:pt modelId="{1138C41A-003B-4E34-B9AD-D31C4677C8FE}" type="parTrans" cxnId="{7E6D386D-9F39-45EF-BDBE-217F2D059EA9}">
      <dgm:prSet/>
      <dgm:spPr/>
    </dgm:pt>
    <dgm:pt modelId="{5431804D-DB74-4BE6-8FC6-56A5B80F58E7}" type="sibTrans" cxnId="{7E6D386D-9F39-45EF-BDBE-217F2D059EA9}">
      <dgm:prSet/>
      <dgm:spPr/>
    </dgm:pt>
    <dgm:pt modelId="{741EA0F5-D86D-403E-B929-4C89A95816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Merged Datasets</a:t>
          </a:r>
          <a:r>
            <a:rPr lang="en-US" dirty="0">
              <a:solidFill>
                <a:srgbClr val="ECECEC"/>
              </a:solidFill>
            </a:rPr>
            <a:t>: Combined datasets based on the year column to create a unified dataset.</a:t>
          </a:r>
          <a:endParaRPr lang="en-US" dirty="0"/>
        </a:p>
      </dgm:t>
    </dgm:pt>
    <dgm:pt modelId="{CF3877A7-19EB-41CD-93E4-92A8087CE6A0}" type="parTrans" cxnId="{84F21CEB-3223-47C2-9EE2-815FB0EFFC6B}">
      <dgm:prSet/>
      <dgm:spPr/>
    </dgm:pt>
    <dgm:pt modelId="{C5500F87-2391-4D8A-B079-3ED4245BED77}" type="sibTrans" cxnId="{84F21CEB-3223-47C2-9EE2-815FB0EFFC6B}">
      <dgm:prSet/>
      <dgm:spPr/>
    </dgm:pt>
    <dgm:pt modelId="{F1729291-DC29-4C26-893E-E3CBC2C929B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</a:t>
          </a:r>
          <a:r>
            <a:rPr lang="en-US" dirty="0">
              <a:solidFill>
                <a:srgbClr val="ECECEC"/>
              </a:solidFill>
            </a:rPr>
            <a:t>): Conducted descriptive statistics and clustering analysis on GDP growth and exports growth.</a:t>
          </a:r>
          <a:endParaRPr lang="en-US" dirty="0">
            <a:latin typeface="Verdana Pro Cond SemiBold"/>
          </a:endParaRPr>
        </a:p>
      </dgm:t>
    </dgm:pt>
    <dgm:pt modelId="{0F49C805-86EC-4943-952C-D1431C62C953}" type="parTrans" cxnId="{802F68ED-A68D-4D3D-9F02-27DC8D1AEEAF}">
      <dgm:prSet/>
      <dgm:spPr/>
    </dgm:pt>
    <dgm:pt modelId="{33BFFF38-FA80-4652-A351-1B3FD06048EB}" type="sibTrans" cxnId="{802F68ED-A68D-4D3D-9F02-27DC8D1AEEAF}">
      <dgm:prSet/>
      <dgm:spPr/>
    </dgm:pt>
    <dgm:pt modelId="{664624D8-589D-486E-A5E7-080D5234D0F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Regression Analysis</a:t>
          </a:r>
          <a:r>
            <a:rPr lang="en-US" dirty="0">
              <a:solidFill>
                <a:srgbClr val="ECECEC"/>
              </a:solidFill>
            </a:rPr>
            <a:t>: Utilized linear regression to understand the relationship between West Asian economic indicators and India's GDP growth.</a:t>
          </a:r>
          <a:endParaRPr lang="en-US" dirty="0"/>
        </a:p>
      </dgm:t>
    </dgm:pt>
    <dgm:pt modelId="{FAFD0A1B-BE62-489A-BFA5-A6488BB8D6D7}" type="parTrans" cxnId="{958A2372-4A94-4E29-94C8-39E670004CB7}">
      <dgm:prSet/>
      <dgm:spPr/>
    </dgm:pt>
    <dgm:pt modelId="{7D9C67D0-C687-4513-A114-0BA604A3904D}" type="sibTrans" cxnId="{958A2372-4A94-4E29-94C8-39E670004CB7}">
      <dgm:prSet/>
      <dgm:spPr/>
    </dgm:pt>
    <dgm:pt modelId="{C40EB920-6FF7-4A40-BBE5-E9E6F3C33DC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Machine Learning Models</a:t>
          </a:r>
          <a:r>
            <a:rPr lang="en-US" dirty="0">
              <a:solidFill>
                <a:srgbClr val="ECECEC"/>
              </a:solidFill>
            </a:rPr>
            <a:t>: Employed advanced models including LSTM, </a:t>
          </a:r>
          <a:r>
            <a:rPr lang="en-US" dirty="0" err="1">
              <a:solidFill>
                <a:srgbClr val="ECECEC"/>
              </a:solidFill>
            </a:rPr>
            <a:t>BiLSTM</a:t>
          </a:r>
          <a:r>
            <a:rPr lang="en-US" dirty="0">
              <a:solidFill>
                <a:srgbClr val="ECECEC"/>
              </a:solidFill>
            </a:rPr>
            <a:t>, GRU, </a:t>
          </a:r>
          <a:r>
            <a:rPr lang="en-US" dirty="0" err="1">
              <a:solidFill>
                <a:srgbClr val="ECECEC"/>
              </a:solidFill>
            </a:rPr>
            <a:t>BiGRU</a:t>
          </a:r>
          <a:r>
            <a:rPr lang="en-US" dirty="0">
              <a:solidFill>
                <a:srgbClr val="ECECEC"/>
              </a:solidFill>
            </a:rPr>
            <a:t>, Random Forest, and Gradient Boosting to predict India's GDP growth and assess feature importance.</a:t>
          </a:r>
          <a:endParaRPr lang="en-US" dirty="0"/>
        </a:p>
      </dgm:t>
    </dgm:pt>
    <dgm:pt modelId="{DA76A3B0-751A-49FE-AB3F-96304DDA22B3}" type="parTrans" cxnId="{4A11AA12-9869-4977-9483-F1A0B8D3BB8C}">
      <dgm:prSet/>
      <dgm:spPr/>
    </dgm:pt>
    <dgm:pt modelId="{E09F3D41-5416-44D9-9428-8202EA984160}" type="sibTrans" cxnId="{4A11AA12-9869-4977-9483-F1A0B8D3BB8C}">
      <dgm:prSet/>
      <dgm:spPr/>
    </dgm:pt>
    <dgm:pt modelId="{79EDB2B0-B39D-41BB-B8C9-0770CC6558AE}" type="pres">
      <dgm:prSet presAssocID="{634F2935-CB47-4888-B601-D78C2E65E2E2}" presName="root" presStyleCnt="0">
        <dgm:presLayoutVars>
          <dgm:dir/>
          <dgm:resizeHandles val="exact"/>
        </dgm:presLayoutVars>
      </dgm:prSet>
      <dgm:spPr/>
    </dgm:pt>
    <dgm:pt modelId="{46EDA5D9-3D45-43EE-98F8-3D0BAD87D320}" type="pres">
      <dgm:prSet presAssocID="{A2E609BA-03FF-4D72-9FDE-582540279715}" presName="compNode" presStyleCnt="0"/>
      <dgm:spPr/>
    </dgm:pt>
    <dgm:pt modelId="{88609E35-AE4C-4BA1-A2B4-DF503B7DBD9C}" type="pres">
      <dgm:prSet presAssocID="{A2E609BA-03FF-4D72-9FDE-582540279715}" presName="bgRect" presStyleLbl="bgShp" presStyleIdx="0" presStyleCnt="5"/>
      <dgm:spPr/>
    </dgm:pt>
    <dgm:pt modelId="{75206A14-2804-470B-AC86-5FB2A7C2BC1A}" type="pres">
      <dgm:prSet presAssocID="{A2E609BA-03FF-4D72-9FDE-582540279715}" presName="iconRect" presStyleLbl="node1" presStyleIdx="0" presStyleCnt="5"/>
      <dgm:spPr/>
    </dgm:pt>
    <dgm:pt modelId="{B7F6C717-5BD1-4F7B-919A-96465CA0223B}" type="pres">
      <dgm:prSet presAssocID="{A2E609BA-03FF-4D72-9FDE-582540279715}" presName="spaceRect" presStyleCnt="0"/>
      <dgm:spPr/>
    </dgm:pt>
    <dgm:pt modelId="{5E094672-5B72-4FDF-8889-F6D71D05B54D}" type="pres">
      <dgm:prSet presAssocID="{A2E609BA-03FF-4D72-9FDE-582540279715}" presName="parTx" presStyleLbl="revTx" presStyleIdx="0" presStyleCnt="5">
        <dgm:presLayoutVars>
          <dgm:chMax val="0"/>
          <dgm:chPref val="0"/>
        </dgm:presLayoutVars>
      </dgm:prSet>
      <dgm:spPr/>
    </dgm:pt>
    <dgm:pt modelId="{243491BF-B0AC-4CDB-8263-359D29D1A9B8}" type="pres">
      <dgm:prSet presAssocID="{5431804D-DB74-4BE6-8FC6-56A5B80F58E7}" presName="sibTrans" presStyleCnt="0"/>
      <dgm:spPr/>
    </dgm:pt>
    <dgm:pt modelId="{139C49ED-3B51-46C5-BD95-0BFBB115D203}" type="pres">
      <dgm:prSet presAssocID="{741EA0F5-D86D-403E-B929-4C89A95816B0}" presName="compNode" presStyleCnt="0"/>
      <dgm:spPr/>
    </dgm:pt>
    <dgm:pt modelId="{4E2315B4-291D-4E85-85D2-3A7B61ADBA7F}" type="pres">
      <dgm:prSet presAssocID="{741EA0F5-D86D-403E-B929-4C89A95816B0}" presName="bgRect" presStyleLbl="bgShp" presStyleIdx="1" presStyleCnt="5"/>
      <dgm:spPr/>
    </dgm:pt>
    <dgm:pt modelId="{7BE4C363-62C2-4BFC-957E-9C690F649331}" type="pres">
      <dgm:prSet presAssocID="{741EA0F5-D86D-403E-B929-4C89A95816B0}" presName="iconRect" presStyleLbl="node1" presStyleIdx="1" presStyleCnt="5"/>
      <dgm:spPr/>
    </dgm:pt>
    <dgm:pt modelId="{B962C04F-958C-4CF7-A1D3-E663F28CD4E3}" type="pres">
      <dgm:prSet presAssocID="{741EA0F5-D86D-403E-B929-4C89A95816B0}" presName="spaceRect" presStyleCnt="0"/>
      <dgm:spPr/>
    </dgm:pt>
    <dgm:pt modelId="{06A646D8-8E69-40B0-BA3C-0BC6C1C8AE78}" type="pres">
      <dgm:prSet presAssocID="{741EA0F5-D86D-403E-B929-4C89A95816B0}" presName="parTx" presStyleLbl="revTx" presStyleIdx="1" presStyleCnt="5">
        <dgm:presLayoutVars>
          <dgm:chMax val="0"/>
          <dgm:chPref val="0"/>
        </dgm:presLayoutVars>
      </dgm:prSet>
      <dgm:spPr/>
    </dgm:pt>
    <dgm:pt modelId="{52933159-831F-4183-9EBB-50B0EBB65559}" type="pres">
      <dgm:prSet presAssocID="{C5500F87-2391-4D8A-B079-3ED4245BED77}" presName="sibTrans" presStyleCnt="0"/>
      <dgm:spPr/>
    </dgm:pt>
    <dgm:pt modelId="{B721058E-BEE6-4A80-A72E-223E3567153A}" type="pres">
      <dgm:prSet presAssocID="{F1729291-DC29-4C26-893E-E3CBC2C929B7}" presName="compNode" presStyleCnt="0"/>
      <dgm:spPr/>
    </dgm:pt>
    <dgm:pt modelId="{7D3AB8CC-28EA-41D0-AF94-CD2ECF11769D}" type="pres">
      <dgm:prSet presAssocID="{F1729291-DC29-4C26-893E-E3CBC2C929B7}" presName="bgRect" presStyleLbl="bgShp" presStyleIdx="2" presStyleCnt="5"/>
      <dgm:spPr/>
    </dgm:pt>
    <dgm:pt modelId="{ED3DBFE2-4170-4672-9302-38740C764E5D}" type="pres">
      <dgm:prSet presAssocID="{F1729291-DC29-4C26-893E-E3CBC2C929B7}" presName="iconRect" presStyleLbl="node1" presStyleIdx="2" presStyleCnt="5"/>
      <dgm:spPr/>
    </dgm:pt>
    <dgm:pt modelId="{774C9677-62E8-4D2A-B7A3-A5C023322F7F}" type="pres">
      <dgm:prSet presAssocID="{F1729291-DC29-4C26-893E-E3CBC2C929B7}" presName="spaceRect" presStyleCnt="0"/>
      <dgm:spPr/>
    </dgm:pt>
    <dgm:pt modelId="{BC088D1B-7CE0-4D29-97D5-2EDC5BDB96DB}" type="pres">
      <dgm:prSet presAssocID="{F1729291-DC29-4C26-893E-E3CBC2C929B7}" presName="parTx" presStyleLbl="revTx" presStyleIdx="2" presStyleCnt="5">
        <dgm:presLayoutVars>
          <dgm:chMax val="0"/>
          <dgm:chPref val="0"/>
        </dgm:presLayoutVars>
      </dgm:prSet>
      <dgm:spPr/>
    </dgm:pt>
    <dgm:pt modelId="{CF660F0F-6DD2-4DD4-9650-091A17E7B762}" type="pres">
      <dgm:prSet presAssocID="{33BFFF38-FA80-4652-A351-1B3FD06048EB}" presName="sibTrans" presStyleCnt="0"/>
      <dgm:spPr/>
    </dgm:pt>
    <dgm:pt modelId="{47AEE358-E6FB-4ADB-8905-3340F20E703F}" type="pres">
      <dgm:prSet presAssocID="{664624D8-589D-486E-A5E7-080D5234D0FA}" presName="compNode" presStyleCnt="0"/>
      <dgm:spPr/>
    </dgm:pt>
    <dgm:pt modelId="{A33620AF-2FAF-4EC0-84F8-A2DB26DE0794}" type="pres">
      <dgm:prSet presAssocID="{664624D8-589D-486E-A5E7-080D5234D0FA}" presName="bgRect" presStyleLbl="bgShp" presStyleIdx="3" presStyleCnt="5"/>
      <dgm:spPr/>
    </dgm:pt>
    <dgm:pt modelId="{68886111-4E73-465C-B75A-DA35408A683D}" type="pres">
      <dgm:prSet presAssocID="{664624D8-589D-486E-A5E7-080D5234D0FA}" presName="iconRect" presStyleLbl="node1" presStyleIdx="3" presStyleCnt="5"/>
      <dgm:spPr/>
    </dgm:pt>
    <dgm:pt modelId="{1B7F4C23-1BC6-4EF9-9BB1-672ADD63B27C}" type="pres">
      <dgm:prSet presAssocID="{664624D8-589D-486E-A5E7-080D5234D0FA}" presName="spaceRect" presStyleCnt="0"/>
      <dgm:spPr/>
    </dgm:pt>
    <dgm:pt modelId="{666B3582-6D78-44BF-B537-F18E7D333E61}" type="pres">
      <dgm:prSet presAssocID="{664624D8-589D-486E-A5E7-080D5234D0FA}" presName="parTx" presStyleLbl="revTx" presStyleIdx="3" presStyleCnt="5">
        <dgm:presLayoutVars>
          <dgm:chMax val="0"/>
          <dgm:chPref val="0"/>
        </dgm:presLayoutVars>
      </dgm:prSet>
      <dgm:spPr/>
    </dgm:pt>
    <dgm:pt modelId="{43723FC0-BC98-4174-A5BE-58A531BFE38E}" type="pres">
      <dgm:prSet presAssocID="{7D9C67D0-C687-4513-A114-0BA604A3904D}" presName="sibTrans" presStyleCnt="0"/>
      <dgm:spPr/>
    </dgm:pt>
    <dgm:pt modelId="{94669529-EEF4-4CCE-9712-B1F568215B9A}" type="pres">
      <dgm:prSet presAssocID="{C40EB920-6FF7-4A40-BBE5-E9E6F3C33DC2}" presName="compNode" presStyleCnt="0"/>
      <dgm:spPr/>
    </dgm:pt>
    <dgm:pt modelId="{F5FF5D07-E821-4AE9-AA76-9D63A728354F}" type="pres">
      <dgm:prSet presAssocID="{C40EB920-6FF7-4A40-BBE5-E9E6F3C33DC2}" presName="bgRect" presStyleLbl="bgShp" presStyleIdx="4" presStyleCnt="5"/>
      <dgm:spPr/>
    </dgm:pt>
    <dgm:pt modelId="{40E5C497-8B48-44C3-AF0C-4AB60E0EAC18}" type="pres">
      <dgm:prSet presAssocID="{C40EB920-6FF7-4A40-BBE5-E9E6F3C33DC2}" presName="iconRect" presStyleLbl="node1" presStyleIdx="4" presStyleCnt="5"/>
      <dgm:spPr/>
    </dgm:pt>
    <dgm:pt modelId="{2FC46F9A-9D66-456A-8E53-26D51BE146C3}" type="pres">
      <dgm:prSet presAssocID="{C40EB920-6FF7-4A40-BBE5-E9E6F3C33DC2}" presName="spaceRect" presStyleCnt="0"/>
      <dgm:spPr/>
    </dgm:pt>
    <dgm:pt modelId="{F454BA94-417B-4686-92C3-C5EFF5424681}" type="pres">
      <dgm:prSet presAssocID="{C40EB920-6FF7-4A40-BBE5-E9E6F3C33DC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A11AA12-9869-4977-9483-F1A0B8D3BB8C}" srcId="{634F2935-CB47-4888-B601-D78C2E65E2E2}" destId="{C40EB920-6FF7-4A40-BBE5-E9E6F3C33DC2}" srcOrd="4" destOrd="0" parTransId="{DA76A3B0-751A-49FE-AB3F-96304DDA22B3}" sibTransId="{E09F3D41-5416-44D9-9428-8202EA984160}"/>
    <dgm:cxn modelId="{127D1213-0314-4394-AEF0-A713BE01BB80}" type="presOf" srcId="{664624D8-589D-486E-A5E7-080D5234D0FA}" destId="{666B3582-6D78-44BF-B537-F18E7D333E61}" srcOrd="0" destOrd="0" presId="urn:microsoft.com/office/officeart/2018/2/layout/IconVerticalSolidList"/>
    <dgm:cxn modelId="{7CA18140-B1C0-478D-8E1A-7FFB050A32E5}" type="presOf" srcId="{F1729291-DC29-4C26-893E-E3CBC2C929B7}" destId="{BC088D1B-7CE0-4D29-97D5-2EDC5BDB96DB}" srcOrd="0" destOrd="0" presId="urn:microsoft.com/office/officeart/2018/2/layout/IconVerticalSolidList"/>
    <dgm:cxn modelId="{7E6D386D-9F39-45EF-BDBE-217F2D059EA9}" srcId="{634F2935-CB47-4888-B601-D78C2E65E2E2}" destId="{A2E609BA-03FF-4D72-9FDE-582540279715}" srcOrd="0" destOrd="0" parTransId="{1138C41A-003B-4E34-B9AD-D31C4677C8FE}" sibTransId="{5431804D-DB74-4BE6-8FC6-56A5B80F58E7}"/>
    <dgm:cxn modelId="{958A2372-4A94-4E29-94C8-39E670004CB7}" srcId="{634F2935-CB47-4888-B601-D78C2E65E2E2}" destId="{664624D8-589D-486E-A5E7-080D5234D0FA}" srcOrd="3" destOrd="0" parTransId="{FAFD0A1B-BE62-489A-BFA5-A6488BB8D6D7}" sibTransId="{7D9C67D0-C687-4513-A114-0BA604A3904D}"/>
    <dgm:cxn modelId="{9CB4C8C9-F810-483E-8784-8256B619D7EE}" type="presOf" srcId="{A2E609BA-03FF-4D72-9FDE-582540279715}" destId="{5E094672-5B72-4FDF-8889-F6D71D05B54D}" srcOrd="0" destOrd="0" presId="urn:microsoft.com/office/officeart/2018/2/layout/IconVerticalSolidList"/>
    <dgm:cxn modelId="{C19CDCD1-7C22-4EB0-BD8E-AFB7CE3A20C9}" type="presOf" srcId="{C40EB920-6FF7-4A40-BBE5-E9E6F3C33DC2}" destId="{F454BA94-417B-4686-92C3-C5EFF5424681}" srcOrd="0" destOrd="0" presId="urn:microsoft.com/office/officeart/2018/2/layout/IconVerticalSolidList"/>
    <dgm:cxn modelId="{24A1DCDA-84E4-4BF6-93EC-5AC52E9AA05B}" type="presOf" srcId="{741EA0F5-D86D-403E-B929-4C89A95816B0}" destId="{06A646D8-8E69-40B0-BA3C-0BC6C1C8AE78}" srcOrd="0" destOrd="0" presId="urn:microsoft.com/office/officeart/2018/2/layout/IconVerticalSolidList"/>
    <dgm:cxn modelId="{84F21CEB-3223-47C2-9EE2-815FB0EFFC6B}" srcId="{634F2935-CB47-4888-B601-D78C2E65E2E2}" destId="{741EA0F5-D86D-403E-B929-4C89A95816B0}" srcOrd="1" destOrd="0" parTransId="{CF3877A7-19EB-41CD-93E4-92A8087CE6A0}" sibTransId="{C5500F87-2391-4D8A-B079-3ED4245BED77}"/>
    <dgm:cxn modelId="{802F68ED-A68D-4D3D-9F02-27DC8D1AEEAF}" srcId="{634F2935-CB47-4888-B601-D78C2E65E2E2}" destId="{F1729291-DC29-4C26-893E-E3CBC2C929B7}" srcOrd="2" destOrd="0" parTransId="{0F49C805-86EC-4943-952C-D1431C62C953}" sibTransId="{33BFFF38-FA80-4652-A351-1B3FD06048EB}"/>
    <dgm:cxn modelId="{7F513CFB-F0A8-4F78-B27F-F185D3700E83}" type="presOf" srcId="{634F2935-CB47-4888-B601-D78C2E65E2E2}" destId="{79EDB2B0-B39D-41BB-B8C9-0770CC6558AE}" srcOrd="0" destOrd="0" presId="urn:microsoft.com/office/officeart/2018/2/layout/IconVerticalSolidList"/>
    <dgm:cxn modelId="{90B9DC19-5D33-4A8B-9E0A-AF4BF511B98A}" type="presParOf" srcId="{79EDB2B0-B39D-41BB-B8C9-0770CC6558AE}" destId="{46EDA5D9-3D45-43EE-98F8-3D0BAD87D320}" srcOrd="0" destOrd="0" presId="urn:microsoft.com/office/officeart/2018/2/layout/IconVerticalSolidList"/>
    <dgm:cxn modelId="{501A5B43-D2AE-4566-8128-2F06FF2BCE71}" type="presParOf" srcId="{46EDA5D9-3D45-43EE-98F8-3D0BAD87D320}" destId="{88609E35-AE4C-4BA1-A2B4-DF503B7DBD9C}" srcOrd="0" destOrd="0" presId="urn:microsoft.com/office/officeart/2018/2/layout/IconVerticalSolidList"/>
    <dgm:cxn modelId="{1C409044-95E1-4A06-8AA0-50102144F19D}" type="presParOf" srcId="{46EDA5D9-3D45-43EE-98F8-3D0BAD87D320}" destId="{75206A14-2804-470B-AC86-5FB2A7C2BC1A}" srcOrd="1" destOrd="0" presId="urn:microsoft.com/office/officeart/2018/2/layout/IconVerticalSolidList"/>
    <dgm:cxn modelId="{FA8D0E15-5046-40A4-8ACA-2540D75E05FC}" type="presParOf" srcId="{46EDA5D9-3D45-43EE-98F8-3D0BAD87D320}" destId="{B7F6C717-5BD1-4F7B-919A-96465CA0223B}" srcOrd="2" destOrd="0" presId="urn:microsoft.com/office/officeart/2018/2/layout/IconVerticalSolidList"/>
    <dgm:cxn modelId="{5244BCE4-6F29-44F2-96A0-309B93F55D80}" type="presParOf" srcId="{46EDA5D9-3D45-43EE-98F8-3D0BAD87D320}" destId="{5E094672-5B72-4FDF-8889-F6D71D05B54D}" srcOrd="3" destOrd="0" presId="urn:microsoft.com/office/officeart/2018/2/layout/IconVerticalSolidList"/>
    <dgm:cxn modelId="{8ACFA8D4-969B-41DA-8329-CB6AB2FFCEEB}" type="presParOf" srcId="{79EDB2B0-B39D-41BB-B8C9-0770CC6558AE}" destId="{243491BF-B0AC-4CDB-8263-359D29D1A9B8}" srcOrd="1" destOrd="0" presId="urn:microsoft.com/office/officeart/2018/2/layout/IconVerticalSolidList"/>
    <dgm:cxn modelId="{C90744BB-8350-4E18-B263-352380590FD3}" type="presParOf" srcId="{79EDB2B0-B39D-41BB-B8C9-0770CC6558AE}" destId="{139C49ED-3B51-46C5-BD95-0BFBB115D203}" srcOrd="2" destOrd="0" presId="urn:microsoft.com/office/officeart/2018/2/layout/IconVerticalSolidList"/>
    <dgm:cxn modelId="{611B655A-CC53-4FE5-A462-3286F043A667}" type="presParOf" srcId="{139C49ED-3B51-46C5-BD95-0BFBB115D203}" destId="{4E2315B4-291D-4E85-85D2-3A7B61ADBA7F}" srcOrd="0" destOrd="0" presId="urn:microsoft.com/office/officeart/2018/2/layout/IconVerticalSolidList"/>
    <dgm:cxn modelId="{0676801C-8856-4A57-AC38-3B2DC0FD64EA}" type="presParOf" srcId="{139C49ED-3B51-46C5-BD95-0BFBB115D203}" destId="{7BE4C363-62C2-4BFC-957E-9C690F649331}" srcOrd="1" destOrd="0" presId="urn:microsoft.com/office/officeart/2018/2/layout/IconVerticalSolidList"/>
    <dgm:cxn modelId="{BBB591B2-5329-43A1-AB19-68B305BBDE17}" type="presParOf" srcId="{139C49ED-3B51-46C5-BD95-0BFBB115D203}" destId="{B962C04F-958C-4CF7-A1D3-E663F28CD4E3}" srcOrd="2" destOrd="0" presId="urn:microsoft.com/office/officeart/2018/2/layout/IconVerticalSolidList"/>
    <dgm:cxn modelId="{16504F40-3116-4D44-B317-9A6BE5A0847B}" type="presParOf" srcId="{139C49ED-3B51-46C5-BD95-0BFBB115D203}" destId="{06A646D8-8E69-40B0-BA3C-0BC6C1C8AE78}" srcOrd="3" destOrd="0" presId="urn:microsoft.com/office/officeart/2018/2/layout/IconVerticalSolidList"/>
    <dgm:cxn modelId="{45E410C5-E755-40A4-965B-088777DF5C8B}" type="presParOf" srcId="{79EDB2B0-B39D-41BB-B8C9-0770CC6558AE}" destId="{52933159-831F-4183-9EBB-50B0EBB65559}" srcOrd="3" destOrd="0" presId="urn:microsoft.com/office/officeart/2018/2/layout/IconVerticalSolidList"/>
    <dgm:cxn modelId="{9AE9F44A-15B5-467D-A29D-47A76220ACAC}" type="presParOf" srcId="{79EDB2B0-B39D-41BB-B8C9-0770CC6558AE}" destId="{B721058E-BEE6-4A80-A72E-223E3567153A}" srcOrd="4" destOrd="0" presId="urn:microsoft.com/office/officeart/2018/2/layout/IconVerticalSolidList"/>
    <dgm:cxn modelId="{28F09C06-14DE-406B-83DF-85915C00752F}" type="presParOf" srcId="{B721058E-BEE6-4A80-A72E-223E3567153A}" destId="{7D3AB8CC-28EA-41D0-AF94-CD2ECF11769D}" srcOrd="0" destOrd="0" presId="urn:microsoft.com/office/officeart/2018/2/layout/IconVerticalSolidList"/>
    <dgm:cxn modelId="{21F87AD8-EA37-4590-84C9-90F3441481B8}" type="presParOf" srcId="{B721058E-BEE6-4A80-A72E-223E3567153A}" destId="{ED3DBFE2-4170-4672-9302-38740C764E5D}" srcOrd="1" destOrd="0" presId="urn:microsoft.com/office/officeart/2018/2/layout/IconVerticalSolidList"/>
    <dgm:cxn modelId="{7B27023F-C4A1-4600-996B-F8E09A78F34C}" type="presParOf" srcId="{B721058E-BEE6-4A80-A72E-223E3567153A}" destId="{774C9677-62E8-4D2A-B7A3-A5C023322F7F}" srcOrd="2" destOrd="0" presId="urn:microsoft.com/office/officeart/2018/2/layout/IconVerticalSolidList"/>
    <dgm:cxn modelId="{23A71FF8-AAA3-414F-9F4C-2802F8379D52}" type="presParOf" srcId="{B721058E-BEE6-4A80-A72E-223E3567153A}" destId="{BC088D1B-7CE0-4D29-97D5-2EDC5BDB96DB}" srcOrd="3" destOrd="0" presId="urn:microsoft.com/office/officeart/2018/2/layout/IconVerticalSolidList"/>
    <dgm:cxn modelId="{1E0E3DC6-1D18-4142-ACB8-A6C4D6CF30B2}" type="presParOf" srcId="{79EDB2B0-B39D-41BB-B8C9-0770CC6558AE}" destId="{CF660F0F-6DD2-4DD4-9650-091A17E7B762}" srcOrd="5" destOrd="0" presId="urn:microsoft.com/office/officeart/2018/2/layout/IconVerticalSolidList"/>
    <dgm:cxn modelId="{C4A4B271-65B1-4C3F-A62A-206EF4400979}" type="presParOf" srcId="{79EDB2B0-B39D-41BB-B8C9-0770CC6558AE}" destId="{47AEE358-E6FB-4ADB-8905-3340F20E703F}" srcOrd="6" destOrd="0" presId="urn:microsoft.com/office/officeart/2018/2/layout/IconVerticalSolidList"/>
    <dgm:cxn modelId="{63BED755-9B1C-441B-A70E-B37FDF1122EA}" type="presParOf" srcId="{47AEE358-E6FB-4ADB-8905-3340F20E703F}" destId="{A33620AF-2FAF-4EC0-84F8-A2DB26DE0794}" srcOrd="0" destOrd="0" presId="urn:microsoft.com/office/officeart/2018/2/layout/IconVerticalSolidList"/>
    <dgm:cxn modelId="{F912C1C6-6556-40DA-BE9B-6D930A6C12D3}" type="presParOf" srcId="{47AEE358-E6FB-4ADB-8905-3340F20E703F}" destId="{68886111-4E73-465C-B75A-DA35408A683D}" srcOrd="1" destOrd="0" presId="urn:microsoft.com/office/officeart/2018/2/layout/IconVerticalSolidList"/>
    <dgm:cxn modelId="{0D7D239A-9A3B-4192-B848-BDB0DF6193A2}" type="presParOf" srcId="{47AEE358-E6FB-4ADB-8905-3340F20E703F}" destId="{1B7F4C23-1BC6-4EF9-9BB1-672ADD63B27C}" srcOrd="2" destOrd="0" presId="urn:microsoft.com/office/officeart/2018/2/layout/IconVerticalSolidList"/>
    <dgm:cxn modelId="{C14F8E4E-F2A6-4698-A9AA-5B9D38423A9A}" type="presParOf" srcId="{47AEE358-E6FB-4ADB-8905-3340F20E703F}" destId="{666B3582-6D78-44BF-B537-F18E7D333E61}" srcOrd="3" destOrd="0" presId="urn:microsoft.com/office/officeart/2018/2/layout/IconVerticalSolidList"/>
    <dgm:cxn modelId="{078FF4FE-A9A9-49F0-86C9-9BCE9880FFAC}" type="presParOf" srcId="{79EDB2B0-B39D-41BB-B8C9-0770CC6558AE}" destId="{43723FC0-BC98-4174-A5BE-58A531BFE38E}" srcOrd="7" destOrd="0" presId="urn:microsoft.com/office/officeart/2018/2/layout/IconVerticalSolidList"/>
    <dgm:cxn modelId="{5B36ADA1-0789-4377-BD10-A4E303A5A382}" type="presParOf" srcId="{79EDB2B0-B39D-41BB-B8C9-0770CC6558AE}" destId="{94669529-EEF4-4CCE-9712-B1F568215B9A}" srcOrd="8" destOrd="0" presId="urn:microsoft.com/office/officeart/2018/2/layout/IconVerticalSolidList"/>
    <dgm:cxn modelId="{A006E3E2-A378-4703-BCEA-5BF8A68E5665}" type="presParOf" srcId="{94669529-EEF4-4CCE-9712-B1F568215B9A}" destId="{F5FF5D07-E821-4AE9-AA76-9D63A728354F}" srcOrd="0" destOrd="0" presId="urn:microsoft.com/office/officeart/2018/2/layout/IconVerticalSolidList"/>
    <dgm:cxn modelId="{84B1E9F8-2F8A-4CC4-BF10-A43A3038D18C}" type="presParOf" srcId="{94669529-EEF4-4CCE-9712-B1F568215B9A}" destId="{40E5C497-8B48-44C3-AF0C-4AB60E0EAC18}" srcOrd="1" destOrd="0" presId="urn:microsoft.com/office/officeart/2018/2/layout/IconVerticalSolidList"/>
    <dgm:cxn modelId="{BCC0D798-EDC8-4374-BCB5-2302A39DE4B7}" type="presParOf" srcId="{94669529-EEF4-4CCE-9712-B1F568215B9A}" destId="{2FC46F9A-9D66-456A-8E53-26D51BE146C3}" srcOrd="2" destOrd="0" presId="urn:microsoft.com/office/officeart/2018/2/layout/IconVerticalSolidList"/>
    <dgm:cxn modelId="{8021C943-EDE5-4DF6-9928-26619852F4DD}" type="presParOf" srcId="{94669529-EEF4-4CCE-9712-B1F568215B9A}" destId="{F454BA94-417B-4686-92C3-C5EFF54246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62AAC5-CAAF-4C99-BA10-AC75FF64F6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AB0CC52-7E84-485E-890D-1A3742F2FE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Modest Model Fit:</a:t>
          </a:r>
          <a:r>
            <a:rPr lang="en-US"/>
            <a:t> Linear regression showed a limited predictive accuracy (R-squared: 0.0446), indicating a need for more complex models to capture the nuanced impacts of West Asian economies on India.</a:t>
          </a:r>
        </a:p>
      </dgm:t>
    </dgm:pt>
    <dgm:pt modelId="{68BAED81-799B-411B-A1E7-9AD7ACA535C1}" type="parTrans" cxnId="{304EEC55-9144-45F1-A22B-B0A18FA69BD2}">
      <dgm:prSet/>
      <dgm:spPr/>
      <dgm:t>
        <a:bodyPr/>
        <a:lstStyle/>
        <a:p>
          <a:endParaRPr lang="en-IN"/>
        </a:p>
      </dgm:t>
    </dgm:pt>
    <dgm:pt modelId="{47686EE4-76E4-48D0-8A03-6F303DFE5CA0}" type="sibTrans" cxnId="{304EEC55-9144-45F1-A22B-B0A18FA69BD2}">
      <dgm:prSet/>
      <dgm:spPr/>
      <dgm:t>
        <a:bodyPr/>
        <a:lstStyle/>
        <a:p>
          <a:endParaRPr lang="en-IN"/>
        </a:p>
      </dgm:t>
    </dgm:pt>
    <dgm:pt modelId="{AACA4A20-CE55-4E18-A723-0DB096C532A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GRU as the Strong Performer:</a:t>
          </a:r>
          <a:r>
            <a:rPr lang="en-US"/>
            <a:t> Among advanced models, the GRU model showed relatively better performance with lower error metrics (MSE: 0.4153, R-squared: -0.1096) than LSTM and </a:t>
          </a:r>
          <a:r>
            <a:rPr lang="en-US" err="1"/>
            <a:t>BiLSTM</a:t>
          </a:r>
          <a:r>
            <a:rPr lang="en-US"/>
            <a:t> models, suggesting a better fit for capturing underlying data patterns.</a:t>
          </a:r>
          <a:endParaRPr lang="en-US">
            <a:latin typeface="Verdana Pro Cond SemiBold"/>
          </a:endParaRPr>
        </a:p>
      </dgm:t>
    </dgm:pt>
    <dgm:pt modelId="{9DC38E85-D879-4AB2-983A-DF1B96463226}" type="parTrans" cxnId="{2602CE13-5396-4B4F-99A0-83BC66B76716}">
      <dgm:prSet/>
      <dgm:spPr/>
      <dgm:t>
        <a:bodyPr/>
        <a:lstStyle/>
        <a:p>
          <a:endParaRPr lang="en-IN"/>
        </a:p>
      </dgm:t>
    </dgm:pt>
    <dgm:pt modelId="{72F6C89B-1C90-4FDC-A06B-36849BCD146E}" type="sibTrans" cxnId="{2602CE13-5396-4B4F-99A0-83BC66B76716}">
      <dgm:prSet/>
      <dgm:spPr/>
      <dgm:t>
        <a:bodyPr/>
        <a:lstStyle/>
        <a:p>
          <a:endParaRPr lang="en-IN"/>
        </a:p>
      </dgm:t>
    </dgm:pt>
    <dgm:pt modelId="{8E938499-F6ED-4137-9094-4056BBC30D5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Challenges with Complex Models:</a:t>
          </a:r>
          <a:r>
            <a:rPr lang="en-US"/>
            <a:t> BiLSTM and BiGRU models demonstrated poorer fits (R-squared: -0.2410 and -0.5007, respectively), indicating that added complexity does not necessarily translate to better predictive power for this dataset.</a:t>
          </a:r>
          <a:endParaRPr lang="en-US">
            <a:latin typeface="Verdana Pro Cond SemiBold"/>
          </a:endParaRPr>
        </a:p>
      </dgm:t>
    </dgm:pt>
    <dgm:pt modelId="{812C0F51-04D5-4D85-A09D-50F0809C754B}" type="parTrans" cxnId="{647355FA-160F-4343-94CF-218E3B358AB8}">
      <dgm:prSet/>
      <dgm:spPr/>
      <dgm:t>
        <a:bodyPr/>
        <a:lstStyle/>
        <a:p>
          <a:endParaRPr lang="en-IN"/>
        </a:p>
      </dgm:t>
    </dgm:pt>
    <dgm:pt modelId="{04CCE120-991E-4516-B6AB-17AF1C5D6FEF}" type="sibTrans" cxnId="{647355FA-160F-4343-94CF-218E3B358AB8}">
      <dgm:prSet/>
      <dgm:spPr/>
      <dgm:t>
        <a:bodyPr/>
        <a:lstStyle/>
        <a:p>
          <a:endParaRPr lang="en-IN"/>
        </a:p>
      </dgm:t>
    </dgm:pt>
    <dgm:pt modelId="{1F1EB372-38C8-4B23-A383-8A947143E383}" type="pres">
      <dgm:prSet presAssocID="{5A62AAC5-CAAF-4C99-BA10-AC75FF64F672}" presName="root" presStyleCnt="0">
        <dgm:presLayoutVars>
          <dgm:dir/>
          <dgm:resizeHandles val="exact"/>
        </dgm:presLayoutVars>
      </dgm:prSet>
      <dgm:spPr/>
    </dgm:pt>
    <dgm:pt modelId="{B48041D7-7356-472F-9DCD-ABF11431D651}" type="pres">
      <dgm:prSet presAssocID="{CAB0CC52-7E84-485E-890D-1A3742F2FEB1}" presName="compNode" presStyleCnt="0"/>
      <dgm:spPr/>
    </dgm:pt>
    <dgm:pt modelId="{299562F2-2B6A-4289-B6E7-35C94E2B9F1C}" type="pres">
      <dgm:prSet presAssocID="{CAB0CC52-7E84-485E-890D-1A3742F2FEB1}" presName="bgRect" presStyleLbl="bgShp" presStyleIdx="0" presStyleCnt="3"/>
      <dgm:spPr/>
    </dgm:pt>
    <dgm:pt modelId="{BBBC8C90-3235-4728-9EE9-C1FC70E64082}" type="pres">
      <dgm:prSet presAssocID="{CAB0CC52-7E84-485E-890D-1A3742F2FEB1}" presName="iconRect" presStyleLbl="node1" presStyleIdx="0" presStyleCnt="3"/>
      <dgm:spPr>
        <a:ln>
          <a:noFill/>
        </a:ln>
      </dgm:spPr>
    </dgm:pt>
    <dgm:pt modelId="{7FBFF37B-81B0-4488-ABCF-74D9904D0D87}" type="pres">
      <dgm:prSet presAssocID="{CAB0CC52-7E84-485E-890D-1A3742F2FEB1}" presName="spaceRect" presStyleCnt="0"/>
      <dgm:spPr/>
    </dgm:pt>
    <dgm:pt modelId="{0EFCC0DE-B75A-476E-A40B-7A8EC36282B3}" type="pres">
      <dgm:prSet presAssocID="{CAB0CC52-7E84-485E-890D-1A3742F2FEB1}" presName="parTx" presStyleLbl="revTx" presStyleIdx="0" presStyleCnt="3">
        <dgm:presLayoutVars>
          <dgm:chMax val="0"/>
          <dgm:chPref val="0"/>
        </dgm:presLayoutVars>
      </dgm:prSet>
      <dgm:spPr/>
    </dgm:pt>
    <dgm:pt modelId="{7F0BBF6A-0836-4569-B763-614429528820}" type="pres">
      <dgm:prSet presAssocID="{47686EE4-76E4-48D0-8A03-6F303DFE5CA0}" presName="sibTrans" presStyleCnt="0"/>
      <dgm:spPr/>
    </dgm:pt>
    <dgm:pt modelId="{33AA4611-F831-44DC-B5A3-EBE93AA6AF94}" type="pres">
      <dgm:prSet presAssocID="{AACA4A20-CE55-4E18-A723-0DB096C532AB}" presName="compNode" presStyleCnt="0"/>
      <dgm:spPr/>
    </dgm:pt>
    <dgm:pt modelId="{D62CE7D8-4F04-4C30-8620-4135E62C551D}" type="pres">
      <dgm:prSet presAssocID="{AACA4A20-CE55-4E18-A723-0DB096C532AB}" presName="bgRect" presStyleLbl="bgShp" presStyleIdx="1" presStyleCnt="3"/>
      <dgm:spPr/>
    </dgm:pt>
    <dgm:pt modelId="{F551EC14-CFD4-4A24-AFDB-F0E050B834D2}" type="pres">
      <dgm:prSet presAssocID="{AACA4A20-CE55-4E18-A723-0DB096C532AB}" presName="iconRect" presStyleLbl="node1" presStyleIdx="1" presStyleCnt="3"/>
      <dgm:spPr>
        <a:ln>
          <a:noFill/>
        </a:ln>
      </dgm:spPr>
    </dgm:pt>
    <dgm:pt modelId="{148F0084-5D45-444F-BD4F-36E1A5631072}" type="pres">
      <dgm:prSet presAssocID="{AACA4A20-CE55-4E18-A723-0DB096C532AB}" presName="spaceRect" presStyleCnt="0"/>
      <dgm:spPr/>
    </dgm:pt>
    <dgm:pt modelId="{DD0E0EDD-6F8B-4D74-8818-3A0F27D4CB99}" type="pres">
      <dgm:prSet presAssocID="{AACA4A20-CE55-4E18-A723-0DB096C532AB}" presName="parTx" presStyleLbl="revTx" presStyleIdx="1" presStyleCnt="3">
        <dgm:presLayoutVars>
          <dgm:chMax val="0"/>
          <dgm:chPref val="0"/>
        </dgm:presLayoutVars>
      </dgm:prSet>
      <dgm:spPr/>
    </dgm:pt>
    <dgm:pt modelId="{471D1C74-6808-496B-BAC7-FE1F0526DB5E}" type="pres">
      <dgm:prSet presAssocID="{72F6C89B-1C90-4FDC-A06B-36849BCD146E}" presName="sibTrans" presStyleCnt="0"/>
      <dgm:spPr/>
    </dgm:pt>
    <dgm:pt modelId="{BE8E2CF2-54F5-46E3-9579-36BC02BAE3AE}" type="pres">
      <dgm:prSet presAssocID="{8E938499-F6ED-4137-9094-4056BBC30D5B}" presName="compNode" presStyleCnt="0"/>
      <dgm:spPr/>
    </dgm:pt>
    <dgm:pt modelId="{495CA011-4AE8-4235-9A23-8FBF72557382}" type="pres">
      <dgm:prSet presAssocID="{8E938499-F6ED-4137-9094-4056BBC30D5B}" presName="bgRect" presStyleLbl="bgShp" presStyleIdx="2" presStyleCnt="3"/>
      <dgm:spPr/>
    </dgm:pt>
    <dgm:pt modelId="{6845E91C-61C8-479E-8E0F-ABA8367E6961}" type="pres">
      <dgm:prSet presAssocID="{8E938499-F6ED-4137-9094-4056BBC30D5B}" presName="iconRect" presStyleLbl="node1" presStyleIdx="2" presStyleCnt="3"/>
      <dgm:spPr>
        <a:ln>
          <a:noFill/>
        </a:ln>
      </dgm:spPr>
    </dgm:pt>
    <dgm:pt modelId="{DABF4428-4119-4A14-8C94-C92FAE4C01C4}" type="pres">
      <dgm:prSet presAssocID="{8E938499-F6ED-4137-9094-4056BBC30D5B}" presName="spaceRect" presStyleCnt="0"/>
      <dgm:spPr/>
    </dgm:pt>
    <dgm:pt modelId="{8D0AFAC2-C000-4C36-8992-B5CCE70470CC}" type="pres">
      <dgm:prSet presAssocID="{8E938499-F6ED-4137-9094-4056BBC30D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2CE13-5396-4B4F-99A0-83BC66B76716}" srcId="{5A62AAC5-CAAF-4C99-BA10-AC75FF64F672}" destId="{AACA4A20-CE55-4E18-A723-0DB096C532AB}" srcOrd="1" destOrd="0" parTransId="{9DC38E85-D879-4AB2-983A-DF1B96463226}" sibTransId="{72F6C89B-1C90-4FDC-A06B-36849BCD146E}"/>
    <dgm:cxn modelId="{8BDBBB30-7B08-47E2-B6FC-3581850FDAFE}" type="presOf" srcId="{5A62AAC5-CAAF-4C99-BA10-AC75FF64F672}" destId="{1F1EB372-38C8-4B23-A383-8A947143E383}" srcOrd="0" destOrd="0" presId="urn:microsoft.com/office/officeart/2018/2/layout/IconVerticalSolidList"/>
    <dgm:cxn modelId="{8992765E-B6F1-4848-B96C-EAF4DA1F3411}" type="presOf" srcId="{AACA4A20-CE55-4E18-A723-0DB096C532AB}" destId="{DD0E0EDD-6F8B-4D74-8818-3A0F27D4CB99}" srcOrd="0" destOrd="0" presId="urn:microsoft.com/office/officeart/2018/2/layout/IconVerticalSolidList"/>
    <dgm:cxn modelId="{304EEC55-9144-45F1-A22B-B0A18FA69BD2}" srcId="{5A62AAC5-CAAF-4C99-BA10-AC75FF64F672}" destId="{CAB0CC52-7E84-485E-890D-1A3742F2FEB1}" srcOrd="0" destOrd="0" parTransId="{68BAED81-799B-411B-A1E7-9AD7ACA535C1}" sibTransId="{47686EE4-76E4-48D0-8A03-6F303DFE5CA0}"/>
    <dgm:cxn modelId="{F8BD9F89-5E3C-47CD-B58A-61B9CD406EFD}" type="presOf" srcId="{8E938499-F6ED-4137-9094-4056BBC30D5B}" destId="{8D0AFAC2-C000-4C36-8992-B5CCE70470CC}" srcOrd="0" destOrd="0" presId="urn:microsoft.com/office/officeart/2018/2/layout/IconVerticalSolidList"/>
    <dgm:cxn modelId="{1DC188E2-A7A4-43F5-BDA8-B74588E1F44C}" type="presOf" srcId="{CAB0CC52-7E84-485E-890D-1A3742F2FEB1}" destId="{0EFCC0DE-B75A-476E-A40B-7A8EC36282B3}" srcOrd="0" destOrd="0" presId="urn:microsoft.com/office/officeart/2018/2/layout/IconVerticalSolidList"/>
    <dgm:cxn modelId="{647355FA-160F-4343-94CF-218E3B358AB8}" srcId="{5A62AAC5-CAAF-4C99-BA10-AC75FF64F672}" destId="{8E938499-F6ED-4137-9094-4056BBC30D5B}" srcOrd="2" destOrd="0" parTransId="{812C0F51-04D5-4D85-A09D-50F0809C754B}" sibTransId="{04CCE120-991E-4516-B6AB-17AF1C5D6FEF}"/>
    <dgm:cxn modelId="{306B38DB-5EE2-4256-B4DC-ABE541B4BEA3}" type="presParOf" srcId="{1F1EB372-38C8-4B23-A383-8A947143E383}" destId="{B48041D7-7356-472F-9DCD-ABF11431D651}" srcOrd="0" destOrd="0" presId="urn:microsoft.com/office/officeart/2018/2/layout/IconVerticalSolidList"/>
    <dgm:cxn modelId="{1765B15E-9A1C-444D-A6EF-F1D2261BA2EF}" type="presParOf" srcId="{B48041D7-7356-472F-9DCD-ABF11431D651}" destId="{299562F2-2B6A-4289-B6E7-35C94E2B9F1C}" srcOrd="0" destOrd="0" presId="urn:microsoft.com/office/officeart/2018/2/layout/IconVerticalSolidList"/>
    <dgm:cxn modelId="{47D69421-1BB2-43A0-B05C-284DE98AAA93}" type="presParOf" srcId="{B48041D7-7356-472F-9DCD-ABF11431D651}" destId="{BBBC8C90-3235-4728-9EE9-C1FC70E64082}" srcOrd="1" destOrd="0" presId="urn:microsoft.com/office/officeart/2018/2/layout/IconVerticalSolidList"/>
    <dgm:cxn modelId="{DC09E4DF-C26A-457B-BCC2-08E2A32FF92E}" type="presParOf" srcId="{B48041D7-7356-472F-9DCD-ABF11431D651}" destId="{7FBFF37B-81B0-4488-ABCF-74D9904D0D87}" srcOrd="2" destOrd="0" presId="urn:microsoft.com/office/officeart/2018/2/layout/IconVerticalSolidList"/>
    <dgm:cxn modelId="{47229AC0-40BD-4452-8C4C-F0EDE48590CF}" type="presParOf" srcId="{B48041D7-7356-472F-9DCD-ABF11431D651}" destId="{0EFCC0DE-B75A-476E-A40B-7A8EC36282B3}" srcOrd="3" destOrd="0" presId="urn:microsoft.com/office/officeart/2018/2/layout/IconVerticalSolidList"/>
    <dgm:cxn modelId="{10A71628-CCBA-4DF6-BC77-3A6C77C02A25}" type="presParOf" srcId="{1F1EB372-38C8-4B23-A383-8A947143E383}" destId="{7F0BBF6A-0836-4569-B763-614429528820}" srcOrd="1" destOrd="0" presId="urn:microsoft.com/office/officeart/2018/2/layout/IconVerticalSolidList"/>
    <dgm:cxn modelId="{139E8BF3-85CE-4BD3-A135-ED479C28201A}" type="presParOf" srcId="{1F1EB372-38C8-4B23-A383-8A947143E383}" destId="{33AA4611-F831-44DC-B5A3-EBE93AA6AF94}" srcOrd="2" destOrd="0" presId="urn:microsoft.com/office/officeart/2018/2/layout/IconVerticalSolidList"/>
    <dgm:cxn modelId="{E7F1BF21-602D-4271-8C64-2451CB861FFA}" type="presParOf" srcId="{33AA4611-F831-44DC-B5A3-EBE93AA6AF94}" destId="{D62CE7D8-4F04-4C30-8620-4135E62C551D}" srcOrd="0" destOrd="0" presId="urn:microsoft.com/office/officeart/2018/2/layout/IconVerticalSolidList"/>
    <dgm:cxn modelId="{9E5B6F69-5BDE-4D7E-AF6F-27CFE549E2D5}" type="presParOf" srcId="{33AA4611-F831-44DC-B5A3-EBE93AA6AF94}" destId="{F551EC14-CFD4-4A24-AFDB-F0E050B834D2}" srcOrd="1" destOrd="0" presId="urn:microsoft.com/office/officeart/2018/2/layout/IconVerticalSolidList"/>
    <dgm:cxn modelId="{1471D2D4-A19E-44C2-98B9-45667D7E0886}" type="presParOf" srcId="{33AA4611-F831-44DC-B5A3-EBE93AA6AF94}" destId="{148F0084-5D45-444F-BD4F-36E1A5631072}" srcOrd="2" destOrd="0" presId="urn:microsoft.com/office/officeart/2018/2/layout/IconVerticalSolidList"/>
    <dgm:cxn modelId="{813DD82A-B896-4DA1-A405-F774EC0366CF}" type="presParOf" srcId="{33AA4611-F831-44DC-B5A3-EBE93AA6AF94}" destId="{DD0E0EDD-6F8B-4D74-8818-3A0F27D4CB99}" srcOrd="3" destOrd="0" presId="urn:microsoft.com/office/officeart/2018/2/layout/IconVerticalSolidList"/>
    <dgm:cxn modelId="{C8D2D2AE-8AAB-4676-B4E3-F35AE705856E}" type="presParOf" srcId="{1F1EB372-38C8-4B23-A383-8A947143E383}" destId="{471D1C74-6808-496B-BAC7-FE1F0526DB5E}" srcOrd="3" destOrd="0" presId="urn:microsoft.com/office/officeart/2018/2/layout/IconVerticalSolidList"/>
    <dgm:cxn modelId="{A1AE7013-AB10-4538-AA01-13DA014E6789}" type="presParOf" srcId="{1F1EB372-38C8-4B23-A383-8A947143E383}" destId="{BE8E2CF2-54F5-46E3-9579-36BC02BAE3AE}" srcOrd="4" destOrd="0" presId="urn:microsoft.com/office/officeart/2018/2/layout/IconVerticalSolidList"/>
    <dgm:cxn modelId="{8A9AD5F4-7833-4CE3-8EDC-6C2690CC457C}" type="presParOf" srcId="{BE8E2CF2-54F5-46E3-9579-36BC02BAE3AE}" destId="{495CA011-4AE8-4235-9A23-8FBF72557382}" srcOrd="0" destOrd="0" presId="urn:microsoft.com/office/officeart/2018/2/layout/IconVerticalSolidList"/>
    <dgm:cxn modelId="{5BA64C01-5321-4DA9-8706-A7186E93295F}" type="presParOf" srcId="{BE8E2CF2-54F5-46E3-9579-36BC02BAE3AE}" destId="{6845E91C-61C8-479E-8E0F-ABA8367E6961}" srcOrd="1" destOrd="0" presId="urn:microsoft.com/office/officeart/2018/2/layout/IconVerticalSolidList"/>
    <dgm:cxn modelId="{8F620681-61A7-4BCD-9DFD-143712309350}" type="presParOf" srcId="{BE8E2CF2-54F5-46E3-9579-36BC02BAE3AE}" destId="{DABF4428-4119-4A14-8C94-C92FAE4C01C4}" srcOrd="2" destOrd="0" presId="urn:microsoft.com/office/officeart/2018/2/layout/IconVerticalSolidList"/>
    <dgm:cxn modelId="{2B229616-8104-44DF-8135-6EF532CB9E4E}" type="presParOf" srcId="{BE8E2CF2-54F5-46E3-9579-36BC02BAE3AE}" destId="{8D0AFAC2-C000-4C36-8992-B5CCE70470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9BD82-6A78-4496-A20A-A79DE813D04F}">
      <dsp:nvSpPr>
        <dsp:cNvPr id="0" name=""/>
        <dsp:cNvSpPr/>
      </dsp:nvSpPr>
      <dsp:spPr>
        <a:xfrm>
          <a:off x="0" y="302781"/>
          <a:ext cx="6096000" cy="15400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 West Asia crisis, characterized by geopolitical tensions, economic challenges, has emerged as a pivotal factor with profound implications for the global economy. </a:t>
          </a:r>
          <a:endParaRPr lang="en-US" sz="1800" kern="1200"/>
        </a:p>
      </dsp:txBody>
      <dsp:txXfrm>
        <a:off x="75177" y="377958"/>
        <a:ext cx="5945646" cy="1389658"/>
      </dsp:txXfrm>
    </dsp:sp>
    <dsp:sp modelId="{90C85B07-D48E-458D-B732-B1F9CF256DB6}">
      <dsp:nvSpPr>
        <dsp:cNvPr id="0" name=""/>
        <dsp:cNvSpPr/>
      </dsp:nvSpPr>
      <dsp:spPr>
        <a:xfrm>
          <a:off x="0" y="1894633"/>
          <a:ext cx="6096000" cy="1540012"/>
        </a:xfrm>
        <a:prstGeom prst="roundRect">
          <a:avLst/>
        </a:prstGeom>
        <a:solidFill>
          <a:schemeClr val="accent2">
            <a:hueOff val="-732104"/>
            <a:satOff val="-3312"/>
            <a:lumOff val="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As tensions escalate and uncertainties unfold, the repercussions are felt far beyond the geographical confines of the region.</a:t>
          </a:r>
          <a:endParaRPr lang="en-US" sz="1800" kern="1200"/>
        </a:p>
      </dsp:txBody>
      <dsp:txXfrm>
        <a:off x="75177" y="1969810"/>
        <a:ext cx="5945646" cy="1389658"/>
      </dsp:txXfrm>
    </dsp:sp>
    <dsp:sp modelId="{A4FC986E-8560-451C-A95C-F96ABA08DCFE}">
      <dsp:nvSpPr>
        <dsp:cNvPr id="0" name=""/>
        <dsp:cNvSpPr/>
      </dsp:nvSpPr>
      <dsp:spPr>
        <a:xfrm>
          <a:off x="0" y="3486486"/>
          <a:ext cx="6096000" cy="1540012"/>
        </a:xfrm>
        <a:prstGeom prst="roundRect">
          <a:avLst/>
        </a:prstGeom>
        <a:solidFill>
          <a:schemeClr val="accent2">
            <a:hueOff val="-1464208"/>
            <a:satOff val="-66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Understanding the potential impact on the Indian economy becomes paramount. India, as one of the world's fastest-growing economies and a significant player in the global market, stands at the intersection of various economic forces.</a:t>
          </a:r>
          <a:endParaRPr lang="en-US" sz="1800" kern="1200"/>
        </a:p>
      </dsp:txBody>
      <dsp:txXfrm>
        <a:off x="75177" y="3561663"/>
        <a:ext cx="5945646" cy="1389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CCE21-8E5D-4720-B297-2EACCBE4759B}">
      <dsp:nvSpPr>
        <dsp:cNvPr id="0" name=""/>
        <dsp:cNvSpPr/>
      </dsp:nvSpPr>
      <dsp:spPr>
        <a:xfrm>
          <a:off x="1522709" y="26468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47C07-C35C-4177-8C76-048A506D3ECF}">
      <dsp:nvSpPr>
        <dsp:cNvPr id="0" name=""/>
        <dsp:cNvSpPr/>
      </dsp:nvSpPr>
      <dsp:spPr>
        <a:xfrm>
          <a:off x="1902959" y="40671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2512-0CE0-4E05-A762-46D00783422B}">
      <dsp:nvSpPr>
        <dsp:cNvPr id="0" name=""/>
        <dsp:cNvSpPr/>
      </dsp:nvSpPr>
      <dsp:spPr>
        <a:xfrm>
          <a:off x="952334" y="2366468"/>
          <a:ext cx="2925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https://databank.worldbank.org/source/escap-world-bank:-international-trade-costs/Type/TABLE/preview/on </a:t>
          </a:r>
        </a:p>
      </dsp:txBody>
      <dsp:txXfrm>
        <a:off x="952334" y="2366468"/>
        <a:ext cx="2925000" cy="810000"/>
      </dsp:txXfrm>
    </dsp:sp>
    <dsp:sp modelId="{8D2F2A23-C310-457F-A4ED-26515858F981}">
      <dsp:nvSpPr>
        <dsp:cNvPr id="0" name=""/>
        <dsp:cNvSpPr/>
      </dsp:nvSpPr>
      <dsp:spPr>
        <a:xfrm>
          <a:off x="4959584" y="26468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58519-025A-4D10-8513-F5B86F38904A}">
      <dsp:nvSpPr>
        <dsp:cNvPr id="0" name=""/>
        <dsp:cNvSpPr/>
      </dsp:nvSpPr>
      <dsp:spPr>
        <a:xfrm>
          <a:off x="5339834" y="406718"/>
          <a:ext cx="1023750" cy="1023750"/>
        </a:xfrm>
        <a:prstGeom prst="rect">
          <a:avLst/>
        </a:prstGeom>
        <a:solidFill>
          <a:schemeClr val="accent2">
            <a:hueOff val="-732104"/>
            <a:satOff val="-3312"/>
            <a:lumOff val="9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9BF3-892D-437F-93F6-440371B244C8}">
      <dsp:nvSpPr>
        <dsp:cNvPr id="0" name=""/>
        <dsp:cNvSpPr/>
      </dsp:nvSpPr>
      <dsp:spPr>
        <a:xfrm>
          <a:off x="4389209" y="2366468"/>
          <a:ext cx="2925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>
              <a:latin typeface="Times New Roman"/>
              <a:cs typeface="Times New Roman"/>
            </a:rPr>
            <a:t>The data is sourced from the World Bank's World Development Indicators (WDI) database. </a:t>
          </a:r>
          <a:endParaRPr lang="en-GB" sz="1100" kern="1200" dirty="0">
            <a:latin typeface="Verdana Pro Cond SemiBold"/>
          </a:endParaRPr>
        </a:p>
      </dsp:txBody>
      <dsp:txXfrm>
        <a:off x="4389209" y="2366468"/>
        <a:ext cx="2925000" cy="810000"/>
      </dsp:txXfrm>
    </dsp:sp>
    <dsp:sp modelId="{3331A69D-1239-4FFA-AA47-991A2B8CA168}">
      <dsp:nvSpPr>
        <dsp:cNvPr id="0" name=""/>
        <dsp:cNvSpPr/>
      </dsp:nvSpPr>
      <dsp:spPr>
        <a:xfrm>
          <a:off x="3241147" y="3907719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454D3-A23A-46AE-ABB2-B3EA9A8B4D78}">
      <dsp:nvSpPr>
        <dsp:cNvPr id="0" name=""/>
        <dsp:cNvSpPr/>
      </dsp:nvSpPr>
      <dsp:spPr>
        <a:xfrm>
          <a:off x="3621397" y="4287969"/>
          <a:ext cx="1023750" cy="1023750"/>
        </a:xfrm>
        <a:prstGeom prst="rect">
          <a:avLst/>
        </a:prstGeom>
        <a:solidFill>
          <a:schemeClr val="accent2">
            <a:hueOff val="-1464208"/>
            <a:satOff val="-6625"/>
            <a:lumOff val="196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5C585-86CE-4AA9-9DEB-92ABE19B849D}">
      <dsp:nvSpPr>
        <dsp:cNvPr id="0" name=""/>
        <dsp:cNvSpPr/>
      </dsp:nvSpPr>
      <dsp:spPr>
        <a:xfrm>
          <a:off x="2670772" y="6247719"/>
          <a:ext cx="2925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>
              <a:latin typeface="Times New Roman"/>
              <a:cs typeface="Times New Roman"/>
            </a:rPr>
            <a:t>The WDI database is considered to be the primary source of global development data, providing national, regional, and global estimates. </a:t>
          </a:r>
        </a:p>
      </dsp:txBody>
      <dsp:txXfrm>
        <a:off x="2670772" y="6247719"/>
        <a:ext cx="2925000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09E35-AE4C-4BA1-A2B4-DF503B7DBD9C}">
      <dsp:nvSpPr>
        <dsp:cNvPr id="0" name=""/>
        <dsp:cNvSpPr/>
      </dsp:nvSpPr>
      <dsp:spPr>
        <a:xfrm>
          <a:off x="0" y="7857"/>
          <a:ext cx="7175500" cy="9412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06A14-2804-470B-AC86-5FB2A7C2BC1A}">
      <dsp:nvSpPr>
        <dsp:cNvPr id="0" name=""/>
        <dsp:cNvSpPr/>
      </dsp:nvSpPr>
      <dsp:spPr>
        <a:xfrm>
          <a:off x="284737" y="219645"/>
          <a:ext cx="518211" cy="517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94672-5B72-4FDF-8889-F6D71D05B54D}">
      <dsp:nvSpPr>
        <dsp:cNvPr id="0" name=""/>
        <dsp:cNvSpPr/>
      </dsp:nvSpPr>
      <dsp:spPr>
        <a:xfrm>
          <a:off x="1087687" y="7857"/>
          <a:ext cx="6038673" cy="10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58" tIns="108958" rIns="108958" bIns="108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Sources</a:t>
          </a:r>
          <a:r>
            <a:rPr lang="en-US" sz="1400" kern="1200" dirty="0">
              <a:solidFill>
                <a:srgbClr val="ECECEC"/>
              </a:solidFill>
            </a:rPr>
            <a:t>: Gathered economic indicators datasets for India and West Asian countries.</a:t>
          </a:r>
          <a:endParaRPr lang="en-US" sz="1400" kern="1200" dirty="0">
            <a:latin typeface="Verdana Pro Cond SemiBold"/>
          </a:endParaRPr>
        </a:p>
      </dsp:txBody>
      <dsp:txXfrm>
        <a:off x="1087687" y="7857"/>
        <a:ext cx="6038673" cy="1029527"/>
      </dsp:txXfrm>
    </dsp:sp>
    <dsp:sp modelId="{4E2315B4-291D-4E85-85D2-3A7B61ADBA7F}">
      <dsp:nvSpPr>
        <dsp:cNvPr id="0" name=""/>
        <dsp:cNvSpPr/>
      </dsp:nvSpPr>
      <dsp:spPr>
        <a:xfrm>
          <a:off x="0" y="1294766"/>
          <a:ext cx="7175500" cy="9412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4C363-62C2-4BFC-957E-9C690F649331}">
      <dsp:nvSpPr>
        <dsp:cNvPr id="0" name=""/>
        <dsp:cNvSpPr/>
      </dsp:nvSpPr>
      <dsp:spPr>
        <a:xfrm>
          <a:off x="284737" y="1506555"/>
          <a:ext cx="518211" cy="517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646D8-8E69-40B0-BA3C-0BC6C1C8AE78}">
      <dsp:nvSpPr>
        <dsp:cNvPr id="0" name=""/>
        <dsp:cNvSpPr/>
      </dsp:nvSpPr>
      <dsp:spPr>
        <a:xfrm>
          <a:off x="1087687" y="1294766"/>
          <a:ext cx="6038673" cy="10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58" tIns="108958" rIns="108958" bIns="108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Merged Datasets</a:t>
          </a:r>
          <a:r>
            <a:rPr lang="en-US" sz="1400" kern="1200" dirty="0">
              <a:solidFill>
                <a:srgbClr val="ECECEC"/>
              </a:solidFill>
            </a:rPr>
            <a:t>: Combined datasets based on the year column to create a unified dataset.</a:t>
          </a:r>
          <a:endParaRPr lang="en-US" sz="1400" kern="1200" dirty="0"/>
        </a:p>
      </dsp:txBody>
      <dsp:txXfrm>
        <a:off x="1087687" y="1294766"/>
        <a:ext cx="6038673" cy="1029527"/>
      </dsp:txXfrm>
    </dsp:sp>
    <dsp:sp modelId="{7D3AB8CC-28EA-41D0-AF94-CD2ECF11769D}">
      <dsp:nvSpPr>
        <dsp:cNvPr id="0" name=""/>
        <dsp:cNvSpPr/>
      </dsp:nvSpPr>
      <dsp:spPr>
        <a:xfrm>
          <a:off x="0" y="2581676"/>
          <a:ext cx="7175500" cy="9412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DBFE2-4170-4672-9302-38740C764E5D}">
      <dsp:nvSpPr>
        <dsp:cNvPr id="0" name=""/>
        <dsp:cNvSpPr/>
      </dsp:nvSpPr>
      <dsp:spPr>
        <a:xfrm>
          <a:off x="284737" y="2793464"/>
          <a:ext cx="518211" cy="517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88D1B-7CE0-4D29-97D5-2EDC5BDB96DB}">
      <dsp:nvSpPr>
        <dsp:cNvPr id="0" name=""/>
        <dsp:cNvSpPr/>
      </dsp:nvSpPr>
      <dsp:spPr>
        <a:xfrm>
          <a:off x="1087687" y="2581676"/>
          <a:ext cx="6038673" cy="10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58" tIns="108958" rIns="108958" bIns="108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Exploratory Data Analysis (EDA</a:t>
          </a:r>
          <a:r>
            <a:rPr lang="en-US" sz="1400" kern="1200" dirty="0">
              <a:solidFill>
                <a:srgbClr val="ECECEC"/>
              </a:solidFill>
            </a:rPr>
            <a:t>): Conducted descriptive statistics and clustering analysis on GDP growth and exports growth.</a:t>
          </a:r>
          <a:endParaRPr lang="en-US" sz="1400" kern="1200" dirty="0">
            <a:latin typeface="Verdana Pro Cond SemiBold"/>
          </a:endParaRPr>
        </a:p>
      </dsp:txBody>
      <dsp:txXfrm>
        <a:off x="1087687" y="2581676"/>
        <a:ext cx="6038673" cy="1029527"/>
      </dsp:txXfrm>
    </dsp:sp>
    <dsp:sp modelId="{A33620AF-2FAF-4EC0-84F8-A2DB26DE0794}">
      <dsp:nvSpPr>
        <dsp:cNvPr id="0" name=""/>
        <dsp:cNvSpPr/>
      </dsp:nvSpPr>
      <dsp:spPr>
        <a:xfrm>
          <a:off x="0" y="3868585"/>
          <a:ext cx="7175500" cy="9412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86111-4E73-465C-B75A-DA35408A683D}">
      <dsp:nvSpPr>
        <dsp:cNvPr id="0" name=""/>
        <dsp:cNvSpPr/>
      </dsp:nvSpPr>
      <dsp:spPr>
        <a:xfrm>
          <a:off x="284737" y="4080374"/>
          <a:ext cx="518211" cy="517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B3582-6D78-44BF-B537-F18E7D333E61}">
      <dsp:nvSpPr>
        <dsp:cNvPr id="0" name=""/>
        <dsp:cNvSpPr/>
      </dsp:nvSpPr>
      <dsp:spPr>
        <a:xfrm>
          <a:off x="1087687" y="3868585"/>
          <a:ext cx="6038673" cy="10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58" tIns="108958" rIns="108958" bIns="108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Regression Analysis</a:t>
          </a:r>
          <a:r>
            <a:rPr lang="en-US" sz="1400" kern="1200" dirty="0">
              <a:solidFill>
                <a:srgbClr val="ECECEC"/>
              </a:solidFill>
            </a:rPr>
            <a:t>: Utilized linear regression to understand the relationship between West Asian economic indicators and India's GDP growth.</a:t>
          </a:r>
          <a:endParaRPr lang="en-US" sz="1400" kern="1200" dirty="0"/>
        </a:p>
      </dsp:txBody>
      <dsp:txXfrm>
        <a:off x="1087687" y="3868585"/>
        <a:ext cx="6038673" cy="1029527"/>
      </dsp:txXfrm>
    </dsp:sp>
    <dsp:sp modelId="{F5FF5D07-E821-4AE9-AA76-9D63A728354F}">
      <dsp:nvSpPr>
        <dsp:cNvPr id="0" name=""/>
        <dsp:cNvSpPr/>
      </dsp:nvSpPr>
      <dsp:spPr>
        <a:xfrm>
          <a:off x="0" y="5155495"/>
          <a:ext cx="7175500" cy="9412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5C497-8B48-44C3-AF0C-4AB60E0EAC18}">
      <dsp:nvSpPr>
        <dsp:cNvPr id="0" name=""/>
        <dsp:cNvSpPr/>
      </dsp:nvSpPr>
      <dsp:spPr>
        <a:xfrm>
          <a:off x="285016" y="5367283"/>
          <a:ext cx="518211" cy="5177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4BA94-417B-4686-92C3-C5EFF5424681}">
      <dsp:nvSpPr>
        <dsp:cNvPr id="0" name=""/>
        <dsp:cNvSpPr/>
      </dsp:nvSpPr>
      <dsp:spPr>
        <a:xfrm>
          <a:off x="1088243" y="5155495"/>
          <a:ext cx="5985233" cy="102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958" tIns="108958" rIns="108958" bIns="1089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Machine Learning Models</a:t>
          </a:r>
          <a:r>
            <a:rPr lang="en-US" sz="1400" kern="1200" dirty="0">
              <a:solidFill>
                <a:srgbClr val="ECECEC"/>
              </a:solidFill>
            </a:rPr>
            <a:t>: Employed advanced models including LSTM, </a:t>
          </a:r>
          <a:r>
            <a:rPr lang="en-US" sz="1400" kern="1200" dirty="0" err="1">
              <a:solidFill>
                <a:srgbClr val="ECECEC"/>
              </a:solidFill>
            </a:rPr>
            <a:t>BiLSTM</a:t>
          </a:r>
          <a:r>
            <a:rPr lang="en-US" sz="1400" kern="1200" dirty="0">
              <a:solidFill>
                <a:srgbClr val="ECECEC"/>
              </a:solidFill>
            </a:rPr>
            <a:t>, GRU, </a:t>
          </a:r>
          <a:r>
            <a:rPr lang="en-US" sz="1400" kern="1200" dirty="0" err="1">
              <a:solidFill>
                <a:srgbClr val="ECECEC"/>
              </a:solidFill>
            </a:rPr>
            <a:t>BiGRU</a:t>
          </a:r>
          <a:r>
            <a:rPr lang="en-US" sz="1400" kern="1200" dirty="0">
              <a:solidFill>
                <a:srgbClr val="ECECEC"/>
              </a:solidFill>
            </a:rPr>
            <a:t>, Random Forest, and Gradient Boosting to predict India's GDP growth and assess feature importance.</a:t>
          </a:r>
          <a:endParaRPr lang="en-US" sz="1400" kern="1200" dirty="0"/>
        </a:p>
      </dsp:txBody>
      <dsp:txXfrm>
        <a:off x="1088243" y="5155495"/>
        <a:ext cx="5985233" cy="1029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562F2-2B6A-4289-B6E7-35C94E2B9F1C}">
      <dsp:nvSpPr>
        <dsp:cNvPr id="0" name=""/>
        <dsp:cNvSpPr/>
      </dsp:nvSpPr>
      <dsp:spPr>
        <a:xfrm>
          <a:off x="0" y="3998"/>
          <a:ext cx="6642099" cy="1813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C8C90-3235-4728-9EE9-C1FC70E64082}">
      <dsp:nvSpPr>
        <dsp:cNvPr id="0" name=""/>
        <dsp:cNvSpPr/>
      </dsp:nvSpPr>
      <dsp:spPr>
        <a:xfrm>
          <a:off x="548550" y="412011"/>
          <a:ext cx="998338" cy="9973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C0DE-B75A-476E-A40B-7A8EC36282B3}">
      <dsp:nvSpPr>
        <dsp:cNvPr id="0" name=""/>
        <dsp:cNvSpPr/>
      </dsp:nvSpPr>
      <dsp:spPr>
        <a:xfrm>
          <a:off x="2095439" y="3998"/>
          <a:ext cx="4514390" cy="187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4" tIns="197914" rIns="197914" bIns="1979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Modest Model Fit:</a:t>
          </a:r>
          <a:r>
            <a:rPr lang="en-US" sz="1400" kern="1200"/>
            <a:t> Linear regression showed a limited predictive accuracy (R-squared: 0.0446), indicating a need for more complex models to capture the nuanced impacts of West Asian economies on India.</a:t>
          </a:r>
        </a:p>
      </dsp:txBody>
      <dsp:txXfrm>
        <a:off x="2095439" y="3998"/>
        <a:ext cx="4514390" cy="1870057"/>
      </dsp:txXfrm>
    </dsp:sp>
    <dsp:sp modelId="{D62CE7D8-4F04-4C30-8620-4135E62C551D}">
      <dsp:nvSpPr>
        <dsp:cNvPr id="0" name=""/>
        <dsp:cNvSpPr/>
      </dsp:nvSpPr>
      <dsp:spPr>
        <a:xfrm>
          <a:off x="0" y="2341570"/>
          <a:ext cx="6642099" cy="1813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1EC14-CFD4-4A24-AFDB-F0E050B834D2}">
      <dsp:nvSpPr>
        <dsp:cNvPr id="0" name=""/>
        <dsp:cNvSpPr/>
      </dsp:nvSpPr>
      <dsp:spPr>
        <a:xfrm>
          <a:off x="548550" y="2749583"/>
          <a:ext cx="998338" cy="9973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0EDD-6F8B-4D74-8818-3A0F27D4CB99}">
      <dsp:nvSpPr>
        <dsp:cNvPr id="0" name=""/>
        <dsp:cNvSpPr/>
      </dsp:nvSpPr>
      <dsp:spPr>
        <a:xfrm>
          <a:off x="2095439" y="2341570"/>
          <a:ext cx="4514390" cy="187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4" tIns="197914" rIns="197914" bIns="1979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GRU as the Strong Performer:</a:t>
          </a:r>
          <a:r>
            <a:rPr lang="en-US" sz="1400" kern="1200"/>
            <a:t> Among advanced models, the GRU model showed relatively better performance with lower error metrics (MSE: 0.4153, R-squared: -0.1096) than LSTM and </a:t>
          </a:r>
          <a:r>
            <a:rPr lang="en-US" sz="1400" kern="1200" err="1"/>
            <a:t>BiLSTM</a:t>
          </a:r>
          <a:r>
            <a:rPr lang="en-US" sz="1400" kern="1200"/>
            <a:t> models, suggesting a better fit for capturing underlying data patterns.</a:t>
          </a:r>
          <a:endParaRPr lang="en-US" sz="1400" kern="1200">
            <a:latin typeface="Verdana Pro Cond SemiBold"/>
          </a:endParaRPr>
        </a:p>
      </dsp:txBody>
      <dsp:txXfrm>
        <a:off x="2095439" y="2341570"/>
        <a:ext cx="4514390" cy="1870057"/>
      </dsp:txXfrm>
    </dsp:sp>
    <dsp:sp modelId="{495CA011-4AE8-4235-9A23-8FBF72557382}">
      <dsp:nvSpPr>
        <dsp:cNvPr id="0" name=""/>
        <dsp:cNvSpPr/>
      </dsp:nvSpPr>
      <dsp:spPr>
        <a:xfrm>
          <a:off x="0" y="4679142"/>
          <a:ext cx="6642099" cy="1813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5E91C-61C8-479E-8E0F-ABA8367E6961}">
      <dsp:nvSpPr>
        <dsp:cNvPr id="0" name=""/>
        <dsp:cNvSpPr/>
      </dsp:nvSpPr>
      <dsp:spPr>
        <a:xfrm>
          <a:off x="548550" y="5087155"/>
          <a:ext cx="998338" cy="99736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FAC2-C000-4C36-8992-B5CCE70470CC}">
      <dsp:nvSpPr>
        <dsp:cNvPr id="0" name=""/>
        <dsp:cNvSpPr/>
      </dsp:nvSpPr>
      <dsp:spPr>
        <a:xfrm>
          <a:off x="2095439" y="4679142"/>
          <a:ext cx="4514390" cy="1870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4" tIns="197914" rIns="197914" bIns="19791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Challenges with Complex Models:</a:t>
          </a:r>
          <a:r>
            <a:rPr lang="en-US" sz="1400" kern="1200"/>
            <a:t> BiLSTM and BiGRU models demonstrated poorer fits (R-squared: -0.2410 and -0.5007, respectively), indicating that added complexity does not necessarily translate to better predictive power for this dataset.</a:t>
          </a:r>
          <a:endParaRPr lang="en-US" sz="1400" kern="1200">
            <a:latin typeface="Verdana Pro Cond SemiBold"/>
          </a:endParaRPr>
        </a:p>
      </dsp:txBody>
      <dsp:txXfrm>
        <a:off x="2095439" y="4679142"/>
        <a:ext cx="4514390" cy="1870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1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77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rld map made up of coins">
            <a:extLst>
              <a:ext uri="{FF2B5EF4-FFF2-40B4-BE49-F238E27FC236}">
                <a16:creationId xmlns:a16="http://schemas.microsoft.com/office/drawing/2014/main" id="{2BAD0098-672A-6987-E334-64CD80E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8" r="1" b="1852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D4E4291-AA4B-4CDD-87FB-9EF7ADE82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523999"/>
            <a:ext cx="5334000" cy="3535018"/>
          </a:xfrm>
        </p:spPr>
        <p:txBody>
          <a:bodyPr anchor="ctr">
            <a:normAutofit/>
          </a:bodyPr>
          <a:lstStyle/>
          <a:p>
            <a:pPr algn="r"/>
            <a:r>
              <a:rPr lang="en-GB" sz="5600">
                <a:solidFill>
                  <a:srgbClr val="FFFFFF"/>
                </a:solidFill>
              </a:rPr>
              <a:t>Influence of West Asia crisis on Indian Economy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695" y="4946541"/>
            <a:ext cx="5966847" cy="1734239"/>
          </a:xfrm>
        </p:spPr>
        <p:txBody>
          <a:bodyPr anchor="t">
            <a:normAutofit/>
          </a:bodyPr>
          <a:lstStyle/>
          <a:p>
            <a:pPr algn="r"/>
            <a:r>
              <a:rPr lang="en-GB" err="1">
                <a:solidFill>
                  <a:srgbClr val="FFFFFF"/>
                </a:solidFill>
              </a:rPr>
              <a:t>Chenchu</a:t>
            </a:r>
            <a:r>
              <a:rPr lang="en-GB">
                <a:solidFill>
                  <a:srgbClr val="FFFFFF"/>
                </a:solidFill>
              </a:rPr>
              <a:t> Aravind- 20MIA1126</a:t>
            </a:r>
            <a:endParaRPr lang="en-US"/>
          </a:p>
          <a:p>
            <a:pPr algn="r"/>
            <a:r>
              <a:rPr lang="en-GB" dirty="0">
                <a:solidFill>
                  <a:srgbClr val="FFFFFF"/>
                </a:solidFill>
              </a:rPr>
              <a:t>SHAIK SAHEER AHMED-20MIA1143</a:t>
            </a:r>
          </a:p>
          <a:p>
            <a:pPr algn="r"/>
            <a:r>
              <a:rPr lang="en-GB" dirty="0">
                <a:solidFill>
                  <a:srgbClr val="FFFFFF"/>
                </a:solidFill>
              </a:rPr>
              <a:t>SAPTHARISHEE-20MIA1150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C3A3D-9E05-82CA-C346-E5F0E713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-314323"/>
            <a:ext cx="4745505" cy="1666499"/>
          </a:xfrm>
        </p:spPr>
        <p:txBody>
          <a:bodyPr anchor="b">
            <a:normAutofit/>
          </a:bodyPr>
          <a:lstStyle/>
          <a:p>
            <a:r>
              <a:rPr lang="en-GB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4872-B22F-54BF-39B7-2BE6330C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2" y="1895288"/>
            <a:ext cx="5291605" cy="41824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900" dirty="0">
                <a:ea typeface="+mn-lt"/>
                <a:cs typeface="+mn-lt"/>
              </a:rPr>
              <a:t>Inflation GDP deflator and trade volumes were identified as significant predictors, suggesting these factors should be closely monitored for forecasting India’s economic responses to West Asian dynamics.</a:t>
            </a:r>
          </a:p>
          <a:p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Effective monitoring and analysis of trade and inflation metrics can provide crucial insights for policy-making, helping to stabilize or leverage economic outcomes amid regional economic fluctuations.</a:t>
            </a:r>
            <a:endParaRPr lang="en-GB" sz="19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75BFAC00-4346-6576-675A-ECB685764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BE4E-29B4-6860-D482-F94E1A2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672C-FC72-B301-63AC-3DDC7220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F10C90-FC5F-FEA5-50C0-B6C491102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3137"/>
            <a:ext cx="10023893" cy="599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1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B9557-059A-7756-53D1-6EFF105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-5334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CF8A92E6-9F74-58D4-A54B-FCE9DEE1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481327"/>
            <a:ext cx="3895345" cy="38953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B522-2F5B-5E60-6362-E248E747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3" y="1714499"/>
            <a:ext cx="6451597" cy="4889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 dirty="0">
                <a:ea typeface="+mn-lt"/>
                <a:cs typeface="+mn-lt"/>
              </a:rPr>
              <a:t>Linear regression provided a foundational understanding but had limited predictive accuracy. </a:t>
            </a:r>
          </a:p>
          <a:p>
            <a:r>
              <a:rPr lang="en-GB" sz="1900" dirty="0">
                <a:ea typeface="+mn-lt"/>
                <a:cs typeface="+mn-lt"/>
              </a:rPr>
              <a:t>Among the advanced models, the GRU (Gated Recurrent Unit) model demonstrated better performance relative to LSTM, </a:t>
            </a:r>
            <a:r>
              <a:rPr lang="en-GB" sz="1900" dirty="0" err="1">
                <a:ea typeface="+mn-lt"/>
                <a:cs typeface="+mn-lt"/>
              </a:rPr>
              <a:t>BiLSTM</a:t>
            </a:r>
            <a:r>
              <a:rPr lang="en-GB" sz="1900" dirty="0">
                <a:ea typeface="+mn-lt"/>
                <a:cs typeface="+mn-lt"/>
              </a:rPr>
              <a:t>, and </a:t>
            </a:r>
            <a:r>
              <a:rPr lang="en-GB" sz="1900" dirty="0" err="1">
                <a:ea typeface="+mn-lt"/>
                <a:cs typeface="+mn-lt"/>
              </a:rPr>
              <a:t>BiGRU</a:t>
            </a:r>
            <a:r>
              <a:rPr lang="en-GB" sz="1900" dirty="0">
                <a:ea typeface="+mn-lt"/>
                <a:cs typeface="+mn-lt"/>
              </a:rPr>
              <a:t> models, though its R-squared still indicated room for improvement.</a:t>
            </a:r>
          </a:p>
          <a:p>
            <a:r>
              <a:rPr lang="en-GB" sz="1900" dirty="0">
                <a:ea typeface="+mn-lt"/>
                <a:cs typeface="+mn-lt"/>
              </a:rPr>
              <a:t>Inflation rates (GDP deflator) and trade volumes emerged as significant predictors in </a:t>
            </a:r>
            <a:r>
              <a:rPr lang="en-GB" sz="1900" dirty="0" err="1">
                <a:ea typeface="+mn-lt"/>
                <a:cs typeface="+mn-lt"/>
              </a:rPr>
              <a:t>modeling</a:t>
            </a:r>
            <a:r>
              <a:rPr lang="en-GB" sz="1900" dirty="0">
                <a:ea typeface="+mn-lt"/>
                <a:cs typeface="+mn-lt"/>
              </a:rPr>
              <a:t> efforts.</a:t>
            </a:r>
          </a:p>
          <a:p>
            <a:r>
              <a:rPr lang="en-GB" sz="1900" dirty="0">
                <a:ea typeface="+mn-lt"/>
                <a:cs typeface="+mn-lt"/>
              </a:rPr>
              <a:t>The significance of these indicators also suggests that economic stability or fluctuations in West Asia, particularly in terms of trade and inflation, have noticeable ripple effects on India's economy.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029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F0AF7-B668-9FC8-6CD7-45314B83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GB" sz="3700"/>
              <a:t>Introduction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1218C-ECEF-57BF-F427-DAFDAA5FD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8883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4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EAE7B-FA0C-6C25-1E52-263E1F0A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GB" dirty="0"/>
              <a:t>Data Source: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C10635-4414-F323-FECA-D9D0AAD67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247539"/>
              </p:ext>
            </p:extLst>
          </p:nvPr>
        </p:nvGraphicFramePr>
        <p:xfrm>
          <a:off x="4075546" y="-6826"/>
          <a:ext cx="8266544" cy="708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42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D470-3D3E-C194-E16F-ECE3E2AD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-93652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GB" dirty="0"/>
              <a:t>Datasets</a:t>
            </a:r>
          </a:p>
        </p:txBody>
      </p:sp>
      <p:pic>
        <p:nvPicPr>
          <p:cNvPr id="141" name="Picture 140" descr="Display stock market numbers">
            <a:extLst>
              <a:ext uri="{FF2B5EF4-FFF2-40B4-BE49-F238E27FC236}">
                <a16:creationId xmlns:a16="http://schemas.microsoft.com/office/drawing/2014/main" id="{BCAA8F0E-BF1F-7F92-6CAD-CE5213F9F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5" r="28468" b="4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Content Placeholder 138">
            <a:extLst>
              <a:ext uri="{FF2B5EF4-FFF2-40B4-BE49-F238E27FC236}">
                <a16:creationId xmlns:a16="http://schemas.microsoft.com/office/drawing/2014/main" id="{F6AFEF23-89B2-C3DA-BF62-2B221659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701" y="685799"/>
            <a:ext cx="7492999" cy="49276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b="1" dirty="0">
                <a:latin typeface="Times New Roman"/>
                <a:cs typeface="Times New Roman"/>
              </a:rPr>
              <a:t>Country Name</a:t>
            </a:r>
            <a:r>
              <a:rPr lang="en-GB" sz="1600" dirty="0">
                <a:latin typeface="Times New Roman"/>
                <a:cs typeface="Times New Roman"/>
              </a:rPr>
              <a:t>: The name of the country.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Year</a:t>
            </a:r>
            <a:r>
              <a:rPr lang="en-GB" sz="1600" dirty="0">
                <a:latin typeface="Times New Roman"/>
                <a:cs typeface="Times New Roman"/>
              </a:rPr>
              <a:t>: The year for which the data is recorded.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Exports of goods and services (% of GDP)</a:t>
            </a:r>
            <a:r>
              <a:rPr lang="en-GB" sz="1600" dirty="0">
                <a:latin typeface="Times New Roman"/>
                <a:cs typeface="Times New Roman"/>
              </a:rPr>
              <a:t>: The percentage of GDP represented by exports of goods and services.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Food exports (% of merchandise exports)</a:t>
            </a:r>
            <a:r>
              <a:rPr lang="en-GB" sz="1600" dirty="0">
                <a:latin typeface="Times New Roman"/>
                <a:cs typeface="Times New Roman"/>
              </a:rPr>
              <a:t>: The percentage of merchandise exports represented by food exports.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Fuel imports (% of merchandise imports)</a:t>
            </a:r>
            <a:r>
              <a:rPr lang="en-GB" sz="1600" dirty="0">
                <a:latin typeface="Times New Roman"/>
                <a:cs typeface="Times New Roman"/>
              </a:rPr>
              <a:t>: The percentage of merchandise imports represented by fuel imports.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GDP growth (annual %)</a:t>
            </a:r>
            <a:r>
              <a:rPr lang="en-GB" sz="1600" dirty="0">
                <a:latin typeface="Times New Roman"/>
                <a:cs typeface="Times New Roman"/>
              </a:rPr>
              <a:t>: The annual percentage growth rate of the GDP.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High-technology exports (% of manufactured exports)</a:t>
            </a:r>
            <a:r>
              <a:rPr lang="en-GB" sz="1600" dirty="0">
                <a:latin typeface="Times New Roman"/>
                <a:cs typeface="Times New Roman"/>
              </a:rPr>
              <a:t>: The percentage of manufactured exports represented by high-technology exports.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Inflation, GDP deflator (annual %)</a:t>
            </a:r>
            <a:r>
              <a:rPr lang="en-GB" sz="1600" dirty="0">
                <a:latin typeface="Times New Roman"/>
                <a:cs typeface="Times New Roman"/>
              </a:rPr>
              <a:t>: The annual percentage change in the GDP deflator.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Inflation, consumer prices (annual %)</a:t>
            </a:r>
            <a:r>
              <a:rPr lang="en-GB" sz="1600" dirty="0">
                <a:latin typeface="Times New Roman"/>
                <a:cs typeface="Times New Roman"/>
              </a:rPr>
              <a:t>: The annual percentage change in consumer prices.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Military expenditure (% of GDP)</a:t>
            </a:r>
            <a:r>
              <a:rPr lang="en-GB" sz="1600" dirty="0">
                <a:latin typeface="Times New Roman"/>
                <a:cs typeface="Times New Roman"/>
              </a:rPr>
              <a:t>: The percentage of GDP represented by military expenditure.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Trade (% of GDP)</a:t>
            </a:r>
            <a:r>
              <a:rPr lang="en-GB" sz="1600" dirty="0">
                <a:latin typeface="Times New Roman"/>
                <a:cs typeface="Times New Roman"/>
              </a:rPr>
              <a:t>: The percentage of GDP represented by trade.</a:t>
            </a:r>
            <a:endParaRPr lang="en-GB" sz="1600" dirty="0"/>
          </a:p>
          <a:p>
            <a:r>
              <a:rPr lang="en-GB" sz="1600" b="1" dirty="0">
                <a:latin typeface="Times New Roman"/>
                <a:cs typeface="Times New Roman"/>
              </a:rPr>
              <a:t>Trade in services (% of GDP)</a:t>
            </a:r>
            <a:r>
              <a:rPr lang="en-GB" sz="1600" dirty="0">
                <a:latin typeface="Times New Roman"/>
                <a:cs typeface="Times New Roman"/>
              </a:rPr>
              <a:t>: The percentage of GDP represented by trade in services.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5434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0C90-B66B-9DD4-96E9-58D99BF5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0CDA-D14F-298E-CEE5-30DB1271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1CCE4-96A3-89BD-FA9B-40A83747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19125"/>
            <a:ext cx="11325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2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B358-1C29-8C83-D570-D87F4B59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8A7A-FE43-4A85-6D64-050CFC59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EBACDE-9D6B-10A1-3631-E9F5A901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19125"/>
            <a:ext cx="11325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5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0026F-BFB5-005B-51FF-8DD015F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  <a:ea typeface="+mj-lt"/>
                <a:cs typeface="+mj-lt"/>
              </a:rPr>
              <a:t>Methodology 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A816A-137E-F95C-5E3F-8154035AB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64526"/>
              </p:ext>
            </p:extLst>
          </p:nvPr>
        </p:nvGraphicFramePr>
        <p:xfrm>
          <a:off x="4648200" y="258719"/>
          <a:ext cx="7175500" cy="619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03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291A-47C2-AFCE-4A44-CEA57161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951E-1736-F1D2-880A-774AAD6E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98A1C1-D49C-41B6-69B8-86C2F628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5" y="254950"/>
            <a:ext cx="10668000" cy="63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3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E86AE-D037-2863-24EF-61E13445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524000"/>
            <a:ext cx="3048000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Inference:</a:t>
            </a:r>
            <a:endParaRPr lang="en-IN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6284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6284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4A58B9-0C74-29AE-6941-191CB8307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69577"/>
              </p:ext>
            </p:extLst>
          </p:nvPr>
        </p:nvGraphicFramePr>
        <p:xfrm>
          <a:off x="254000" y="127000"/>
          <a:ext cx="6642100" cy="655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918234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D3123"/>
      </a:dk2>
      <a:lt2>
        <a:srgbClr val="E7E2E8"/>
      </a:lt2>
      <a:accent1>
        <a:srgbClr val="5DB346"/>
      </a:accent1>
      <a:accent2>
        <a:srgbClr val="84AF3A"/>
      </a:accent2>
      <a:accent3>
        <a:srgbClr val="A8A442"/>
      </a:accent3>
      <a:accent4>
        <a:srgbClr val="B17B3B"/>
      </a:accent4>
      <a:accent5>
        <a:srgbClr val="C35B4D"/>
      </a:accent5>
      <a:accent6>
        <a:srgbClr val="B13B5E"/>
      </a:accent6>
      <a:hlink>
        <a:srgbClr val="BF64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728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Verdana Pro</vt:lpstr>
      <vt:lpstr>Verdana Pro Cond SemiBold</vt:lpstr>
      <vt:lpstr>TornVTI</vt:lpstr>
      <vt:lpstr>Influence of West Asia crisis on Indian Economy </vt:lpstr>
      <vt:lpstr>Introduction</vt:lpstr>
      <vt:lpstr>Data Source:</vt:lpstr>
      <vt:lpstr>Datasets</vt:lpstr>
      <vt:lpstr>PowerPoint Presentation</vt:lpstr>
      <vt:lpstr>PowerPoint Presentation</vt:lpstr>
      <vt:lpstr>Methodology </vt:lpstr>
      <vt:lpstr>PowerPoint Presentation</vt:lpstr>
      <vt:lpstr>Inference:</vt:lpstr>
      <vt:lpstr>Inferences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Saptharishee M</cp:lastModifiedBy>
  <cp:revision>235</cp:revision>
  <dcterms:created xsi:type="dcterms:W3CDTF">2024-02-21T10:10:36Z</dcterms:created>
  <dcterms:modified xsi:type="dcterms:W3CDTF">2024-04-19T18:59:27Z</dcterms:modified>
</cp:coreProperties>
</file>