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57" r:id="rId3"/>
    <p:sldId id="258" r:id="rId4"/>
    <p:sldId id="259" r:id="rId5"/>
    <p:sldId id="260" r:id="rId6"/>
    <p:sldId id="264" r:id="rId7"/>
    <p:sldId id="263" r:id="rId8"/>
    <p:sldId id="262" r:id="rId9"/>
    <p:sldId id="261" r:id="rId10"/>
    <p:sldId id="265" r:id="rId11"/>
    <p:sldId id="269" r:id="rId12"/>
    <p:sldId id="268" r:id="rId13"/>
    <p:sldId id="267" r:id="rId14"/>
    <p:sldId id="266"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76AB"/>
    <a:srgbClr val="2900C0"/>
    <a:srgbClr val="ED8F05"/>
    <a:srgbClr val="000000"/>
    <a:srgbClr val="DFDB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236"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D:\Projects\Excel\New%20Zealand%20vs%20India%20HR%20Analysis%20&amp;%20Repor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Projects\Excel\New%20Zealand%20vs%20India%20HR%20Analysis%20&amp;%20Report.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Projects\Excel\New%20Zealand%20vs%20India%20HR%20Analysis%20&amp;%20Report.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Projects\Excel\New%20Zealand%20vs%20India%20HR%20Analysis%20&amp;%20Report.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D:\Projects\Excel\New%20Zealand%20vs%20India%20HR%20Analysis%20&amp;%20Repor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Projects\Excel\New%20Zealand%20vs%20India%20HR%20Analysis%20&amp;%20Repor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Projects\Excel\New%20Zealand%20vs%20India%20HR%20Analysis%20&amp;%20Repor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Projects\Excel\New%20Zealand%20vs%20India%20HR%20Analysis%20&amp;%20Repor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Projects\Excel\New%20Zealand%20vs%20India%20HR%20Analysis%20&amp;%20Repor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Projects\Excel\New%20Zealand%20vs%20India%20HR%20Analysis%20&amp;%20Repor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Projects\Excel\New%20Zealand%20vs%20India%20HR%20Analysis%20&amp;%20Repor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Projects\Excel\New%20Zealand%20vs%20India%20HR%20Analysis%20&amp;%20Repor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Zealand vs India HR Analysis &amp; Report.xlsx]IND_pivot!PivotTable3</c:name>
    <c:fmtId val="10"/>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pivotFmt>
    </c:pivotFmts>
    <c:plotArea>
      <c:layout/>
      <c:barChart>
        <c:barDir val="col"/>
        <c:grouping val="clustered"/>
        <c:varyColors val="0"/>
        <c:ser>
          <c:idx val="0"/>
          <c:order val="0"/>
          <c:tx>
            <c:strRef>
              <c:f>IND_pivot!$J$5</c:f>
              <c:strCache>
                <c:ptCount val="1"/>
                <c:pt idx="0">
                  <c:v>Total</c:v>
                </c:pt>
              </c:strCache>
            </c:strRef>
          </c:tx>
          <c:spPr>
            <a:solidFill>
              <a:schemeClr val="accent1"/>
            </a:solidFill>
            <a:ln>
              <a:solidFill>
                <a:schemeClr val="tx1"/>
              </a:solidFill>
            </a:ln>
            <a:effectLst/>
          </c:spPr>
          <c:invertIfNegative val="0"/>
          <c:dPt>
            <c:idx val="0"/>
            <c:invertIfNegative val="0"/>
            <c:bubble3D val="0"/>
            <c:spPr>
              <a:solidFill>
                <a:srgbClr val="E676AB"/>
              </a:solidFill>
              <a:ln>
                <a:solidFill>
                  <a:schemeClr val="tx1"/>
                </a:solidFill>
              </a:ln>
              <a:effectLst/>
            </c:spPr>
            <c:extLst>
              <c:ext xmlns:c16="http://schemas.microsoft.com/office/drawing/2014/chart" uri="{C3380CC4-5D6E-409C-BE32-E72D297353CC}">
                <c16:uniqueId val="{00000001-A2D0-4E84-BAD0-D47625B25DB5}"/>
              </c:ext>
            </c:extLst>
          </c:dPt>
          <c:dPt>
            <c:idx val="1"/>
            <c:invertIfNegative val="0"/>
            <c:bubble3D val="0"/>
            <c:spPr>
              <a:solidFill>
                <a:srgbClr val="2900C0"/>
              </a:solidFill>
              <a:ln>
                <a:solidFill>
                  <a:schemeClr val="tx1"/>
                </a:solidFill>
              </a:ln>
              <a:effectLst/>
            </c:spPr>
            <c:extLst>
              <c:ext xmlns:c16="http://schemas.microsoft.com/office/drawing/2014/chart" uri="{C3380CC4-5D6E-409C-BE32-E72D297353CC}">
                <c16:uniqueId val="{00000003-A2D0-4E84-BAD0-D47625B25DB5}"/>
              </c:ext>
            </c:extLst>
          </c:dPt>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IND_pivot!$I$6:$I$8</c:f>
              <c:strCache>
                <c:ptCount val="2"/>
                <c:pt idx="0">
                  <c:v>Female</c:v>
                </c:pt>
                <c:pt idx="1">
                  <c:v>Male</c:v>
                </c:pt>
              </c:strCache>
            </c:strRef>
          </c:cat>
          <c:val>
            <c:numRef>
              <c:f>IND_pivot!$J$6:$J$8</c:f>
              <c:numCache>
                <c:formatCode>_-[$$-409]* #,##0_ ;_-[$$-409]* \-#,##0\ ;_-[$$-409]* "-"??_ ;_-@_ </c:formatCode>
                <c:ptCount val="2"/>
                <c:pt idx="0">
                  <c:v>78284.186046511633</c:v>
                </c:pt>
                <c:pt idx="1">
                  <c:v>75334.444444444438</c:v>
                </c:pt>
              </c:numCache>
            </c:numRef>
          </c:val>
          <c:extLst>
            <c:ext xmlns:c16="http://schemas.microsoft.com/office/drawing/2014/chart" uri="{C3380CC4-5D6E-409C-BE32-E72D297353CC}">
              <c16:uniqueId val="{00000002-A2D0-4E84-BAD0-D47625B25DB5}"/>
            </c:ext>
          </c:extLst>
        </c:ser>
        <c:dLbls>
          <c:dLblPos val="outEnd"/>
          <c:showLegendKey val="0"/>
          <c:showVal val="1"/>
          <c:showCatName val="0"/>
          <c:showSerName val="0"/>
          <c:showPercent val="0"/>
          <c:showBubbleSize val="0"/>
        </c:dLbls>
        <c:gapWidth val="100"/>
        <c:overlap val="-27"/>
        <c:axId val="1563887104"/>
        <c:axId val="1563889024"/>
      </c:barChart>
      <c:catAx>
        <c:axId val="1563887104"/>
        <c:scaling>
          <c:orientation val="minMax"/>
        </c:scaling>
        <c:delete val="1"/>
        <c:axPos val="b"/>
        <c:numFmt formatCode="General" sourceLinked="1"/>
        <c:majorTickMark val="out"/>
        <c:minorTickMark val="none"/>
        <c:tickLblPos val="nextTo"/>
        <c:crossAx val="1563889024"/>
        <c:crosses val="autoZero"/>
        <c:auto val="1"/>
        <c:lblAlgn val="ctr"/>
        <c:lblOffset val="100"/>
        <c:noMultiLvlLbl val="0"/>
      </c:catAx>
      <c:valAx>
        <c:axId val="1563889024"/>
        <c:scaling>
          <c:orientation val="minMax"/>
          <c:min val="50000"/>
        </c:scaling>
        <c:delete val="1"/>
        <c:axPos val="l"/>
        <c:numFmt formatCode="_-[$$-409]* #,##0_ ;_-[$$-409]* \-#,##0\ ;_-[$$-409]* &quot;-&quot;??_ ;_-@_ " sourceLinked="1"/>
        <c:majorTickMark val="out"/>
        <c:minorTickMark val="none"/>
        <c:tickLblPos val="nextTo"/>
        <c:crossAx val="15638871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Zealand vs India HR Analysis &amp; Report.xlsx]NZ_Pivot!PivotTable11</c:name>
    <c:fmtId val="4"/>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NZ_Pivot!$AC$5</c:f>
              <c:strCache>
                <c:ptCount val="1"/>
                <c:pt idx="0">
                  <c:v>Total</c:v>
                </c:pt>
              </c:strCache>
            </c:strRef>
          </c:tx>
          <c:spPr>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rgbClr val="00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95000"/>
                        <a:lumOff val="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NZ_Pivot!$AB$6:$AB$11</c:f>
              <c:strCache>
                <c:ptCount val="5"/>
                <c:pt idx="0">
                  <c:v>Exceptional</c:v>
                </c:pt>
                <c:pt idx="1">
                  <c:v>Above average</c:v>
                </c:pt>
                <c:pt idx="2">
                  <c:v>Average</c:v>
                </c:pt>
                <c:pt idx="3">
                  <c:v>Poor</c:v>
                </c:pt>
                <c:pt idx="4">
                  <c:v>Very poor</c:v>
                </c:pt>
              </c:strCache>
            </c:strRef>
          </c:cat>
          <c:val>
            <c:numRef>
              <c:f>NZ_Pivot!$AC$6:$AC$11</c:f>
              <c:numCache>
                <c:formatCode>_-[$$-409]* #,##0_ ;_-[$$-409]* \-#,##0\ ;_-[$$-409]* "-"??_ ;_-@_ </c:formatCode>
                <c:ptCount val="5"/>
                <c:pt idx="0">
                  <c:v>92080</c:v>
                </c:pt>
                <c:pt idx="1">
                  <c:v>75933</c:v>
                </c:pt>
                <c:pt idx="2">
                  <c:v>76535.147058823524</c:v>
                </c:pt>
                <c:pt idx="3">
                  <c:v>78115</c:v>
                </c:pt>
                <c:pt idx="4">
                  <c:v>77423.333333333328</c:v>
                </c:pt>
              </c:numCache>
            </c:numRef>
          </c:val>
          <c:extLst>
            <c:ext xmlns:c16="http://schemas.microsoft.com/office/drawing/2014/chart" uri="{C3380CC4-5D6E-409C-BE32-E72D297353CC}">
              <c16:uniqueId val="{00000000-1450-4B74-8769-179D54A30682}"/>
            </c:ext>
          </c:extLst>
        </c:ser>
        <c:dLbls>
          <c:dLblPos val="outEnd"/>
          <c:showLegendKey val="0"/>
          <c:showVal val="1"/>
          <c:showCatName val="0"/>
          <c:showSerName val="0"/>
          <c:showPercent val="0"/>
          <c:showBubbleSize val="0"/>
        </c:dLbls>
        <c:gapWidth val="100"/>
        <c:overlap val="-27"/>
        <c:axId val="374346800"/>
        <c:axId val="374347280"/>
      </c:barChart>
      <c:catAx>
        <c:axId val="374346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95000"/>
                    <a:lumOff val="5000"/>
                  </a:schemeClr>
                </a:solidFill>
                <a:latin typeface="+mn-lt"/>
                <a:ea typeface="+mn-ea"/>
                <a:cs typeface="+mn-cs"/>
              </a:defRPr>
            </a:pPr>
            <a:endParaRPr lang="en-US"/>
          </a:p>
        </c:txPr>
        <c:crossAx val="374347280"/>
        <c:crosses val="autoZero"/>
        <c:auto val="1"/>
        <c:lblAlgn val="ctr"/>
        <c:lblOffset val="100"/>
        <c:noMultiLvlLbl val="0"/>
      </c:catAx>
      <c:valAx>
        <c:axId val="374347280"/>
        <c:scaling>
          <c:orientation val="minMax"/>
        </c:scaling>
        <c:delete val="1"/>
        <c:axPos val="l"/>
        <c:numFmt formatCode="_-[$$-409]* #,##0_ ;_-[$$-409]* \-#,##0\ ;_-[$$-409]* &quot;-&quot;??_ ;_-@_ " sourceLinked="1"/>
        <c:majorTickMark val="none"/>
        <c:minorTickMark val="none"/>
        <c:tickLblPos val="nextTo"/>
        <c:crossAx val="374346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Zealand vs India HR Analysis &amp; Report.xlsx]NZ_Pivot!PivotTable12</c:name>
    <c:fmtId val="4"/>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NZ_Pivot!$AG$4</c:f>
              <c:strCache>
                <c:ptCount val="1"/>
                <c:pt idx="0">
                  <c:v>Total</c:v>
                </c:pt>
              </c:strCache>
            </c:strRef>
          </c:tx>
          <c:spPr>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rgbClr val="00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95000"/>
                        <a:lumOff val="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NZ_Pivot!$AF$5:$AF$10</c:f>
              <c:strCache>
                <c:ptCount val="5"/>
                <c:pt idx="0">
                  <c:v>Exceptional</c:v>
                </c:pt>
                <c:pt idx="1">
                  <c:v>Above average</c:v>
                </c:pt>
                <c:pt idx="2">
                  <c:v>Average</c:v>
                </c:pt>
                <c:pt idx="3">
                  <c:v>Poor</c:v>
                </c:pt>
                <c:pt idx="4">
                  <c:v>Very poor</c:v>
                </c:pt>
              </c:strCache>
            </c:strRef>
          </c:cat>
          <c:val>
            <c:numRef>
              <c:f>NZ_Pivot!$AG$5:$AG$10</c:f>
              <c:numCache>
                <c:formatCode>General</c:formatCode>
                <c:ptCount val="5"/>
                <c:pt idx="0">
                  <c:v>2</c:v>
                </c:pt>
                <c:pt idx="1">
                  <c:v>10</c:v>
                </c:pt>
                <c:pt idx="2">
                  <c:v>68</c:v>
                </c:pt>
                <c:pt idx="3">
                  <c:v>8</c:v>
                </c:pt>
                <c:pt idx="4">
                  <c:v>3</c:v>
                </c:pt>
              </c:numCache>
            </c:numRef>
          </c:val>
          <c:extLst>
            <c:ext xmlns:c16="http://schemas.microsoft.com/office/drawing/2014/chart" uri="{C3380CC4-5D6E-409C-BE32-E72D297353CC}">
              <c16:uniqueId val="{00000000-9E39-4AB1-AAF3-DFCBA9322E50}"/>
            </c:ext>
          </c:extLst>
        </c:ser>
        <c:dLbls>
          <c:dLblPos val="outEnd"/>
          <c:showLegendKey val="0"/>
          <c:showVal val="1"/>
          <c:showCatName val="0"/>
          <c:showSerName val="0"/>
          <c:showPercent val="0"/>
          <c:showBubbleSize val="0"/>
        </c:dLbls>
        <c:gapWidth val="100"/>
        <c:overlap val="-27"/>
        <c:axId val="360748208"/>
        <c:axId val="360750608"/>
      </c:barChart>
      <c:catAx>
        <c:axId val="360748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95000"/>
                    <a:lumOff val="5000"/>
                  </a:schemeClr>
                </a:solidFill>
                <a:latin typeface="+mn-lt"/>
                <a:ea typeface="+mn-ea"/>
                <a:cs typeface="+mn-cs"/>
              </a:defRPr>
            </a:pPr>
            <a:endParaRPr lang="en-US"/>
          </a:p>
        </c:txPr>
        <c:crossAx val="360750608"/>
        <c:crosses val="autoZero"/>
        <c:auto val="1"/>
        <c:lblAlgn val="ctr"/>
        <c:lblOffset val="100"/>
        <c:noMultiLvlLbl val="0"/>
      </c:catAx>
      <c:valAx>
        <c:axId val="360750608"/>
        <c:scaling>
          <c:orientation val="minMax"/>
        </c:scaling>
        <c:delete val="1"/>
        <c:axPos val="l"/>
        <c:numFmt formatCode="General" sourceLinked="1"/>
        <c:majorTickMark val="none"/>
        <c:minorTickMark val="none"/>
        <c:tickLblPos val="nextTo"/>
        <c:crossAx val="360748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Zealand vs India HR Analysis &amp; Report.xlsx]NZ_Pivot!PivotTable13</c:name>
    <c:fmtId val="6"/>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NZ_Pivot!$AJ$3</c:f>
              <c:strCache>
                <c:ptCount val="1"/>
                <c:pt idx="0">
                  <c:v>Total</c:v>
                </c:pt>
              </c:strCache>
            </c:strRef>
          </c:tx>
          <c:spPr>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rgbClr val="00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95000"/>
                        <a:lumOff val="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NZ_Pivot!$AI$4:$AI$9</c:f>
              <c:strCache>
                <c:ptCount val="5"/>
                <c:pt idx="0">
                  <c:v>Exceptional</c:v>
                </c:pt>
                <c:pt idx="1">
                  <c:v>Above average</c:v>
                </c:pt>
                <c:pt idx="2">
                  <c:v>Average</c:v>
                </c:pt>
                <c:pt idx="3">
                  <c:v>Poor</c:v>
                </c:pt>
                <c:pt idx="4">
                  <c:v>Very poor</c:v>
                </c:pt>
              </c:strCache>
            </c:strRef>
          </c:cat>
          <c:val>
            <c:numRef>
              <c:f>NZ_Pivot!$AJ$4:$AJ$9</c:f>
              <c:numCache>
                <c:formatCode>0</c:formatCode>
                <c:ptCount val="5"/>
                <c:pt idx="0">
                  <c:v>40</c:v>
                </c:pt>
                <c:pt idx="1">
                  <c:v>27.85</c:v>
                </c:pt>
                <c:pt idx="2">
                  <c:v>30.430656934306569</c:v>
                </c:pt>
                <c:pt idx="3">
                  <c:v>31.625</c:v>
                </c:pt>
                <c:pt idx="4">
                  <c:v>29.333333333333332</c:v>
                </c:pt>
              </c:numCache>
            </c:numRef>
          </c:val>
          <c:extLst>
            <c:ext xmlns:c16="http://schemas.microsoft.com/office/drawing/2014/chart" uri="{C3380CC4-5D6E-409C-BE32-E72D297353CC}">
              <c16:uniqueId val="{00000000-A8F2-4CE2-9456-1FA4A88A2D7E}"/>
            </c:ext>
          </c:extLst>
        </c:ser>
        <c:dLbls>
          <c:dLblPos val="outEnd"/>
          <c:showLegendKey val="0"/>
          <c:showVal val="1"/>
          <c:showCatName val="0"/>
          <c:showSerName val="0"/>
          <c:showPercent val="0"/>
          <c:showBubbleSize val="0"/>
        </c:dLbls>
        <c:gapWidth val="100"/>
        <c:overlap val="-27"/>
        <c:axId val="374339600"/>
        <c:axId val="374290160"/>
      </c:barChart>
      <c:catAx>
        <c:axId val="374339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95000"/>
                    <a:lumOff val="5000"/>
                  </a:schemeClr>
                </a:solidFill>
                <a:latin typeface="+mn-lt"/>
                <a:ea typeface="+mn-ea"/>
                <a:cs typeface="+mn-cs"/>
              </a:defRPr>
            </a:pPr>
            <a:endParaRPr lang="en-US"/>
          </a:p>
        </c:txPr>
        <c:crossAx val="374290160"/>
        <c:crosses val="autoZero"/>
        <c:auto val="1"/>
        <c:lblAlgn val="ctr"/>
        <c:lblOffset val="100"/>
        <c:noMultiLvlLbl val="0"/>
      </c:catAx>
      <c:valAx>
        <c:axId val="374290160"/>
        <c:scaling>
          <c:orientation val="minMax"/>
        </c:scaling>
        <c:delete val="1"/>
        <c:axPos val="l"/>
        <c:numFmt formatCode="0" sourceLinked="1"/>
        <c:majorTickMark val="none"/>
        <c:minorTickMark val="none"/>
        <c:tickLblPos val="nextTo"/>
        <c:crossAx val="374339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Zealand vs India HR Analysis &amp; Report.xlsx]IND_pivot!PivotTable7</c:name>
    <c:fmtId val="4"/>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IND_pivot!$Y$3</c:f>
              <c:strCache>
                <c:ptCount val="1"/>
                <c:pt idx="0">
                  <c:v>Total</c:v>
                </c:pt>
              </c:strCache>
            </c:strRef>
          </c:tx>
          <c:spPr>
            <a:gradFill flip="none" rotWithShape="1">
              <a:gsLst>
                <a:gs pos="0">
                  <a:srgbClr val="ED8F05">
                    <a:shade val="30000"/>
                    <a:satMod val="115000"/>
                  </a:srgbClr>
                </a:gs>
                <a:gs pos="50000">
                  <a:srgbClr val="ED8F05">
                    <a:shade val="67500"/>
                    <a:satMod val="115000"/>
                  </a:srgbClr>
                </a:gs>
                <a:gs pos="100000">
                  <a:srgbClr val="ED8F05">
                    <a:shade val="100000"/>
                    <a:satMod val="115000"/>
                  </a:srgbClr>
                </a:gs>
              </a:gsLst>
              <a:lin ang="2700000" scaled="1"/>
              <a:tileRect/>
            </a:gradFill>
            <a:ln>
              <a:solidFill>
                <a:schemeClr val="tx1">
                  <a:lumMod val="95000"/>
                  <a:lumOff val="5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IND_pivot!$X$4:$X$9</c:f>
              <c:strCache>
                <c:ptCount val="5"/>
                <c:pt idx="0">
                  <c:v>HR</c:v>
                </c:pt>
                <c:pt idx="1">
                  <c:v>Procurement</c:v>
                </c:pt>
                <c:pt idx="2">
                  <c:v>Website</c:v>
                </c:pt>
                <c:pt idx="3">
                  <c:v>Finance</c:v>
                </c:pt>
                <c:pt idx="4">
                  <c:v>Sales</c:v>
                </c:pt>
              </c:strCache>
            </c:strRef>
          </c:cat>
          <c:val>
            <c:numRef>
              <c:f>IND_pivot!$Y$4:$Y$9</c:f>
              <c:numCache>
                <c:formatCode>General</c:formatCode>
                <c:ptCount val="5"/>
                <c:pt idx="0">
                  <c:v>4</c:v>
                </c:pt>
                <c:pt idx="1">
                  <c:v>28</c:v>
                </c:pt>
                <c:pt idx="2">
                  <c:v>27</c:v>
                </c:pt>
                <c:pt idx="3">
                  <c:v>19</c:v>
                </c:pt>
                <c:pt idx="4">
                  <c:v>14</c:v>
                </c:pt>
              </c:numCache>
            </c:numRef>
          </c:val>
          <c:extLst>
            <c:ext xmlns:c16="http://schemas.microsoft.com/office/drawing/2014/chart" uri="{C3380CC4-5D6E-409C-BE32-E72D297353CC}">
              <c16:uniqueId val="{00000000-0C8D-4DFA-8459-C45725ECF2DB}"/>
            </c:ext>
          </c:extLst>
        </c:ser>
        <c:dLbls>
          <c:dLblPos val="outEnd"/>
          <c:showLegendKey val="0"/>
          <c:showVal val="1"/>
          <c:showCatName val="0"/>
          <c:showSerName val="0"/>
          <c:showPercent val="0"/>
          <c:showBubbleSize val="0"/>
        </c:dLbls>
        <c:gapWidth val="100"/>
        <c:overlap val="-27"/>
        <c:axId val="144017120"/>
        <c:axId val="144006560"/>
      </c:barChart>
      <c:catAx>
        <c:axId val="144017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144006560"/>
        <c:crosses val="autoZero"/>
        <c:auto val="1"/>
        <c:lblAlgn val="ctr"/>
        <c:lblOffset val="100"/>
        <c:noMultiLvlLbl val="0"/>
      </c:catAx>
      <c:valAx>
        <c:axId val="144006560"/>
        <c:scaling>
          <c:orientation val="minMax"/>
        </c:scaling>
        <c:delete val="1"/>
        <c:axPos val="l"/>
        <c:numFmt formatCode="General" sourceLinked="1"/>
        <c:majorTickMark val="none"/>
        <c:minorTickMark val="none"/>
        <c:tickLblPos val="nextTo"/>
        <c:crossAx val="1440171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Zealand vs India HR Analysis &amp; Report.xlsx]IND_pivot!PivotTable5</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IND_pivot!$V$5</c:f>
              <c:strCache>
                <c:ptCount val="1"/>
                <c:pt idx="0">
                  <c:v>Total</c:v>
                </c:pt>
              </c:strCache>
            </c:strRef>
          </c:tx>
          <c:spPr>
            <a:gradFill flip="none" rotWithShape="1">
              <a:gsLst>
                <a:gs pos="0">
                  <a:srgbClr val="ED8F05">
                    <a:shade val="30000"/>
                    <a:satMod val="115000"/>
                  </a:srgbClr>
                </a:gs>
                <a:gs pos="50000">
                  <a:srgbClr val="ED8F05">
                    <a:shade val="67500"/>
                    <a:satMod val="115000"/>
                  </a:srgbClr>
                </a:gs>
                <a:gs pos="100000">
                  <a:srgbClr val="ED8F05">
                    <a:shade val="100000"/>
                    <a:satMod val="115000"/>
                  </a:srgbClr>
                </a:gs>
              </a:gsLst>
              <a:lin ang="2700000" scaled="1"/>
              <a:tileRect/>
            </a:gradFill>
            <a:ln>
              <a:solidFill>
                <a:srgbClr val="00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IND_pivot!$U$6:$U$11</c:f>
              <c:strCache>
                <c:ptCount val="5"/>
                <c:pt idx="0">
                  <c:v>HR</c:v>
                </c:pt>
                <c:pt idx="1">
                  <c:v>Procurement</c:v>
                </c:pt>
                <c:pt idx="2">
                  <c:v>Website</c:v>
                </c:pt>
                <c:pt idx="3">
                  <c:v>Finance</c:v>
                </c:pt>
                <c:pt idx="4">
                  <c:v>Sales</c:v>
                </c:pt>
              </c:strCache>
            </c:strRef>
          </c:cat>
          <c:val>
            <c:numRef>
              <c:f>IND_pivot!$V$6:$V$11</c:f>
              <c:numCache>
                <c:formatCode>_-[$$-409]* #,##0_ ;_-[$$-409]* \-#,##0\ ;_-[$$-409]* "-"??_ ;_-@_ </c:formatCode>
                <c:ptCount val="5"/>
                <c:pt idx="0">
                  <c:v>89650</c:v>
                </c:pt>
                <c:pt idx="1">
                  <c:v>82345</c:v>
                </c:pt>
                <c:pt idx="2">
                  <c:v>78753.703703703708</c:v>
                </c:pt>
                <c:pt idx="3">
                  <c:v>72472.631578947374</c:v>
                </c:pt>
                <c:pt idx="4">
                  <c:v>67866.428571428565</c:v>
                </c:pt>
              </c:numCache>
            </c:numRef>
          </c:val>
          <c:extLst>
            <c:ext xmlns:c16="http://schemas.microsoft.com/office/drawing/2014/chart" uri="{C3380CC4-5D6E-409C-BE32-E72D297353CC}">
              <c16:uniqueId val="{00000000-5D62-4F12-94C8-FF385C8E526A}"/>
            </c:ext>
          </c:extLst>
        </c:ser>
        <c:dLbls>
          <c:dLblPos val="outEnd"/>
          <c:showLegendKey val="0"/>
          <c:showVal val="1"/>
          <c:showCatName val="0"/>
          <c:showSerName val="0"/>
          <c:showPercent val="0"/>
          <c:showBubbleSize val="0"/>
        </c:dLbls>
        <c:gapWidth val="100"/>
        <c:overlap val="-27"/>
        <c:axId val="144006080"/>
        <c:axId val="144030080"/>
      </c:barChart>
      <c:catAx>
        <c:axId val="144006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144030080"/>
        <c:crosses val="autoZero"/>
        <c:auto val="1"/>
        <c:lblAlgn val="ctr"/>
        <c:lblOffset val="100"/>
        <c:noMultiLvlLbl val="0"/>
      </c:catAx>
      <c:valAx>
        <c:axId val="144030080"/>
        <c:scaling>
          <c:orientation val="minMax"/>
        </c:scaling>
        <c:delete val="1"/>
        <c:axPos val="l"/>
        <c:numFmt formatCode="_-[$$-409]* #,##0_ ;_-[$$-409]* \-#,##0\ ;_-[$$-409]* &quot;-&quot;??_ ;_-@_ " sourceLinked="1"/>
        <c:majorTickMark val="none"/>
        <c:minorTickMark val="none"/>
        <c:tickLblPos val="nextTo"/>
        <c:crossAx val="1440060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Zealand vs India HR Analysis &amp; Report.xlsx]IND_pivot!PivotTable1</c:name>
    <c:fmtId val="2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IND_pivot!$O$5</c:f>
              <c:strCache>
                <c:ptCount val="1"/>
                <c:pt idx="0">
                  <c:v>Total</c:v>
                </c:pt>
              </c:strCache>
            </c:strRef>
          </c:tx>
          <c:spPr>
            <a:gradFill flip="none" rotWithShape="1">
              <a:gsLst>
                <a:gs pos="0">
                  <a:srgbClr val="ED8F05">
                    <a:shade val="30000"/>
                    <a:satMod val="115000"/>
                  </a:srgbClr>
                </a:gs>
                <a:gs pos="50000">
                  <a:srgbClr val="ED8F05">
                    <a:shade val="67500"/>
                    <a:satMod val="115000"/>
                  </a:srgbClr>
                </a:gs>
                <a:gs pos="100000">
                  <a:srgbClr val="ED8F05">
                    <a:shade val="100000"/>
                    <a:satMod val="115000"/>
                  </a:srgbClr>
                </a:gs>
              </a:gsLst>
              <a:lin ang="2700000" scaled="1"/>
              <a:tileRect/>
            </a:gradFill>
            <a:ln>
              <a:solidFill>
                <a:srgbClr val="00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IND_pivot!$N$6:$N$11</c:f>
              <c:strCache>
                <c:ptCount val="5"/>
                <c:pt idx="0">
                  <c:v>Exceptional</c:v>
                </c:pt>
                <c:pt idx="1">
                  <c:v>Above average</c:v>
                </c:pt>
                <c:pt idx="2">
                  <c:v>Average</c:v>
                </c:pt>
                <c:pt idx="3">
                  <c:v>Poor</c:v>
                </c:pt>
                <c:pt idx="4">
                  <c:v>Very poor</c:v>
                </c:pt>
              </c:strCache>
            </c:strRef>
          </c:cat>
          <c:val>
            <c:numRef>
              <c:f>IND_pivot!$O$6:$O$11</c:f>
              <c:numCache>
                <c:formatCode>_-[$$-409]* #,##0_ ;_-[$$-409]* \-#,##0\ ;_-[$$-409]* "-"??_ ;_-@_ </c:formatCode>
                <c:ptCount val="5"/>
                <c:pt idx="0">
                  <c:v>92080</c:v>
                </c:pt>
                <c:pt idx="1">
                  <c:v>75933</c:v>
                </c:pt>
                <c:pt idx="2">
                  <c:v>77058.55072463768</c:v>
                </c:pt>
                <c:pt idx="3">
                  <c:v>78115</c:v>
                </c:pt>
                <c:pt idx="4">
                  <c:v>77423.333333333328</c:v>
                </c:pt>
              </c:numCache>
            </c:numRef>
          </c:val>
          <c:extLst>
            <c:ext xmlns:c16="http://schemas.microsoft.com/office/drawing/2014/chart" uri="{C3380CC4-5D6E-409C-BE32-E72D297353CC}">
              <c16:uniqueId val="{00000000-0166-4825-87FD-ECCE8B9D532C}"/>
            </c:ext>
          </c:extLst>
        </c:ser>
        <c:dLbls>
          <c:dLblPos val="outEnd"/>
          <c:showLegendKey val="0"/>
          <c:showVal val="1"/>
          <c:showCatName val="0"/>
          <c:showSerName val="0"/>
          <c:showPercent val="0"/>
          <c:showBubbleSize val="0"/>
        </c:dLbls>
        <c:gapWidth val="100"/>
        <c:overlap val="-27"/>
        <c:axId val="144024800"/>
        <c:axId val="144016640"/>
      </c:barChart>
      <c:catAx>
        <c:axId val="144024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144016640"/>
        <c:crosses val="autoZero"/>
        <c:auto val="1"/>
        <c:lblAlgn val="ctr"/>
        <c:lblOffset val="100"/>
        <c:noMultiLvlLbl val="0"/>
      </c:catAx>
      <c:valAx>
        <c:axId val="144016640"/>
        <c:scaling>
          <c:orientation val="minMax"/>
        </c:scaling>
        <c:delete val="1"/>
        <c:axPos val="l"/>
        <c:numFmt formatCode="_-[$$-409]* #,##0_ ;_-[$$-409]* \-#,##0\ ;_-[$$-409]* &quot;-&quot;??_ ;_-@_ " sourceLinked="1"/>
        <c:majorTickMark val="none"/>
        <c:minorTickMark val="none"/>
        <c:tickLblPos val="nextTo"/>
        <c:crossAx val="144024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Zealand vs India HR Analysis &amp; Report.xlsx]IND_pivot!PivotTable4</c:name>
    <c:fmtId val="7"/>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IND_pivot!$R$3</c:f>
              <c:strCache>
                <c:ptCount val="1"/>
                <c:pt idx="0">
                  <c:v>Total</c:v>
                </c:pt>
              </c:strCache>
            </c:strRef>
          </c:tx>
          <c:spPr>
            <a:gradFill flip="none" rotWithShape="1">
              <a:gsLst>
                <a:gs pos="0">
                  <a:srgbClr val="ED8F05">
                    <a:shade val="30000"/>
                    <a:satMod val="115000"/>
                  </a:srgbClr>
                </a:gs>
                <a:gs pos="50000">
                  <a:srgbClr val="ED8F05">
                    <a:shade val="67500"/>
                    <a:satMod val="115000"/>
                  </a:srgbClr>
                </a:gs>
                <a:gs pos="100000">
                  <a:srgbClr val="ED8F05">
                    <a:shade val="100000"/>
                    <a:satMod val="115000"/>
                  </a:srgbClr>
                </a:gs>
              </a:gsLst>
              <a:lin ang="2700000" scaled="1"/>
              <a:tileRect/>
            </a:gradFill>
            <a:ln>
              <a:solidFill>
                <a:srgbClr val="00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IND_pivot!$Q$4:$Q$9</c:f>
              <c:strCache>
                <c:ptCount val="5"/>
                <c:pt idx="0">
                  <c:v>Exceptional</c:v>
                </c:pt>
                <c:pt idx="1">
                  <c:v>Above average</c:v>
                </c:pt>
                <c:pt idx="2">
                  <c:v>Average</c:v>
                </c:pt>
                <c:pt idx="3">
                  <c:v>Poor</c:v>
                </c:pt>
                <c:pt idx="4">
                  <c:v>Very poor</c:v>
                </c:pt>
              </c:strCache>
            </c:strRef>
          </c:cat>
          <c:val>
            <c:numRef>
              <c:f>IND_pivot!$R$4:$R$9</c:f>
              <c:numCache>
                <c:formatCode>General</c:formatCode>
                <c:ptCount val="5"/>
                <c:pt idx="0">
                  <c:v>2</c:v>
                </c:pt>
                <c:pt idx="1">
                  <c:v>10</c:v>
                </c:pt>
                <c:pt idx="2">
                  <c:v>69</c:v>
                </c:pt>
                <c:pt idx="3">
                  <c:v>8</c:v>
                </c:pt>
                <c:pt idx="4">
                  <c:v>3</c:v>
                </c:pt>
              </c:numCache>
            </c:numRef>
          </c:val>
          <c:extLst>
            <c:ext xmlns:c16="http://schemas.microsoft.com/office/drawing/2014/chart" uri="{C3380CC4-5D6E-409C-BE32-E72D297353CC}">
              <c16:uniqueId val="{00000000-9BEB-437C-A33B-23B165143412}"/>
            </c:ext>
          </c:extLst>
        </c:ser>
        <c:dLbls>
          <c:dLblPos val="outEnd"/>
          <c:showLegendKey val="0"/>
          <c:showVal val="1"/>
          <c:showCatName val="0"/>
          <c:showSerName val="0"/>
          <c:showPercent val="0"/>
          <c:showBubbleSize val="0"/>
        </c:dLbls>
        <c:gapWidth val="100"/>
        <c:overlap val="-27"/>
        <c:axId val="144023840"/>
        <c:axId val="144008960"/>
      </c:barChart>
      <c:catAx>
        <c:axId val="144023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144008960"/>
        <c:crosses val="autoZero"/>
        <c:auto val="1"/>
        <c:lblAlgn val="ctr"/>
        <c:lblOffset val="100"/>
        <c:noMultiLvlLbl val="0"/>
      </c:catAx>
      <c:valAx>
        <c:axId val="144008960"/>
        <c:scaling>
          <c:orientation val="minMax"/>
        </c:scaling>
        <c:delete val="1"/>
        <c:axPos val="l"/>
        <c:numFmt formatCode="General" sourceLinked="1"/>
        <c:majorTickMark val="none"/>
        <c:minorTickMark val="none"/>
        <c:tickLblPos val="nextTo"/>
        <c:crossAx val="1440238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Zealand vs India HR Analysis &amp; Report.xlsx]IND_pivot!PivotTable8</c:name>
    <c:fmtId val="4"/>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IND_pivot!$AB$6</c:f>
              <c:strCache>
                <c:ptCount val="1"/>
                <c:pt idx="0">
                  <c:v>Total</c:v>
                </c:pt>
              </c:strCache>
            </c:strRef>
          </c:tx>
          <c:spPr>
            <a:gradFill flip="none" rotWithShape="1">
              <a:gsLst>
                <a:gs pos="0">
                  <a:srgbClr val="ED8F05">
                    <a:shade val="30000"/>
                    <a:satMod val="115000"/>
                  </a:srgbClr>
                </a:gs>
                <a:gs pos="50000">
                  <a:srgbClr val="ED8F05">
                    <a:shade val="67500"/>
                    <a:satMod val="115000"/>
                  </a:srgbClr>
                </a:gs>
                <a:gs pos="100000">
                  <a:srgbClr val="ED8F05">
                    <a:shade val="100000"/>
                    <a:satMod val="115000"/>
                  </a:srgbClr>
                </a:gs>
              </a:gsLst>
              <a:lin ang="2700000" scaled="1"/>
              <a:tileRect/>
            </a:gradFill>
            <a:ln>
              <a:solidFill>
                <a:srgbClr val="00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IND_pivot!$AA$7:$AA$12</c:f>
              <c:strCache>
                <c:ptCount val="5"/>
                <c:pt idx="0">
                  <c:v>Exceptional</c:v>
                </c:pt>
                <c:pt idx="1">
                  <c:v>Above average</c:v>
                </c:pt>
                <c:pt idx="2">
                  <c:v>Average</c:v>
                </c:pt>
                <c:pt idx="3">
                  <c:v>Poor</c:v>
                </c:pt>
                <c:pt idx="4">
                  <c:v>Very poor</c:v>
                </c:pt>
              </c:strCache>
            </c:strRef>
          </c:cat>
          <c:val>
            <c:numRef>
              <c:f>IND_pivot!$AB$7:$AB$12</c:f>
              <c:numCache>
                <c:formatCode>0</c:formatCode>
                <c:ptCount val="5"/>
                <c:pt idx="0">
                  <c:v>40</c:v>
                </c:pt>
                <c:pt idx="1">
                  <c:v>27.9</c:v>
                </c:pt>
                <c:pt idx="2">
                  <c:v>30.463768115942027</c:v>
                </c:pt>
                <c:pt idx="3">
                  <c:v>31.625</c:v>
                </c:pt>
                <c:pt idx="4">
                  <c:v>29.333333333333332</c:v>
                </c:pt>
              </c:numCache>
            </c:numRef>
          </c:val>
          <c:extLst>
            <c:ext xmlns:c16="http://schemas.microsoft.com/office/drawing/2014/chart" uri="{C3380CC4-5D6E-409C-BE32-E72D297353CC}">
              <c16:uniqueId val="{00000000-CAFE-4FA3-8628-5B22FABA8BE4}"/>
            </c:ext>
          </c:extLst>
        </c:ser>
        <c:dLbls>
          <c:dLblPos val="outEnd"/>
          <c:showLegendKey val="0"/>
          <c:showVal val="1"/>
          <c:showCatName val="0"/>
          <c:showSerName val="0"/>
          <c:showPercent val="0"/>
          <c:showBubbleSize val="0"/>
        </c:dLbls>
        <c:gapWidth val="100"/>
        <c:overlap val="-27"/>
        <c:axId val="982280720"/>
        <c:axId val="360769328"/>
      </c:barChart>
      <c:catAx>
        <c:axId val="982280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360769328"/>
        <c:crosses val="autoZero"/>
        <c:auto val="1"/>
        <c:lblAlgn val="ctr"/>
        <c:lblOffset val="100"/>
        <c:noMultiLvlLbl val="0"/>
      </c:catAx>
      <c:valAx>
        <c:axId val="360769328"/>
        <c:scaling>
          <c:orientation val="minMax"/>
        </c:scaling>
        <c:delete val="1"/>
        <c:axPos val="l"/>
        <c:numFmt formatCode="0" sourceLinked="1"/>
        <c:majorTickMark val="none"/>
        <c:minorTickMark val="none"/>
        <c:tickLblPos val="nextTo"/>
        <c:crossAx val="9822807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Zealand vs India HR Analysis &amp; Report.xlsx]NZ_Pivot!PivotTable4</c:name>
    <c:fmtId val="2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lang="en-US" sz="16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lang="en-US" sz="16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lang="en-US" sz="16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pivotFmt>
    </c:pivotFmts>
    <c:plotArea>
      <c:layout/>
      <c:barChart>
        <c:barDir val="col"/>
        <c:grouping val="clustered"/>
        <c:varyColors val="0"/>
        <c:ser>
          <c:idx val="0"/>
          <c:order val="0"/>
          <c:tx>
            <c:strRef>
              <c:f>NZ_Pivot!$C$45</c:f>
              <c:strCache>
                <c:ptCount val="1"/>
                <c:pt idx="0">
                  <c:v>Total</c:v>
                </c:pt>
              </c:strCache>
            </c:strRef>
          </c:tx>
          <c:spPr>
            <a:solidFill>
              <a:schemeClr val="accent1"/>
            </a:solidFill>
            <a:ln>
              <a:solidFill>
                <a:srgbClr val="000000"/>
              </a:solidFill>
            </a:ln>
            <a:effectLst/>
          </c:spPr>
          <c:invertIfNegative val="0"/>
          <c:dPt>
            <c:idx val="0"/>
            <c:invertIfNegative val="0"/>
            <c:bubble3D val="0"/>
            <c:spPr>
              <a:solidFill>
                <a:srgbClr val="E676AB"/>
              </a:solidFill>
              <a:ln>
                <a:solidFill>
                  <a:srgbClr val="000000"/>
                </a:solidFill>
              </a:ln>
              <a:effectLst/>
            </c:spPr>
            <c:extLst>
              <c:ext xmlns:c16="http://schemas.microsoft.com/office/drawing/2014/chart" uri="{C3380CC4-5D6E-409C-BE32-E72D297353CC}">
                <c16:uniqueId val="{00000001-D217-4A34-B709-B2F1C9ED694E}"/>
              </c:ext>
            </c:extLst>
          </c:dPt>
          <c:dPt>
            <c:idx val="1"/>
            <c:invertIfNegative val="0"/>
            <c:bubble3D val="0"/>
            <c:spPr>
              <a:solidFill>
                <a:srgbClr val="2900C0"/>
              </a:solidFill>
              <a:ln>
                <a:solidFill>
                  <a:srgbClr val="000000"/>
                </a:solidFill>
              </a:ln>
              <a:effectLst/>
            </c:spPr>
            <c:extLst>
              <c:ext xmlns:c16="http://schemas.microsoft.com/office/drawing/2014/chart" uri="{C3380CC4-5D6E-409C-BE32-E72D297353CC}">
                <c16:uniqueId val="{00000003-D217-4A34-B709-B2F1C9ED694E}"/>
              </c:ext>
            </c:extLst>
          </c:dPt>
          <c:dLbls>
            <c:spPr>
              <a:noFill/>
              <a:ln>
                <a:noFill/>
              </a:ln>
              <a:effectLst/>
            </c:spPr>
            <c:txPr>
              <a:bodyPr rot="0" spcFirstLastPara="1" vertOverflow="ellipsis" vert="horz" wrap="square" anchor="ctr" anchorCtr="1"/>
              <a:lstStyle/>
              <a:p>
                <a:pPr>
                  <a:defRPr lang="en-US" sz="18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NZ_Pivot!$B$46:$B$48</c:f>
              <c:strCache>
                <c:ptCount val="2"/>
                <c:pt idx="0">
                  <c:v>Female</c:v>
                </c:pt>
                <c:pt idx="1">
                  <c:v>Male</c:v>
                </c:pt>
              </c:strCache>
            </c:strRef>
          </c:cat>
          <c:val>
            <c:numRef>
              <c:f>NZ_Pivot!$C$46:$C$48</c:f>
              <c:numCache>
                <c:formatCode>_-[$$-409]* #,##0_ ;_-[$$-409]* \-#,##0\ ;_-[$$-409]* "-"??_ ;_-@_ </c:formatCode>
                <c:ptCount val="2"/>
                <c:pt idx="0">
                  <c:v>78284.186046511633</c:v>
                </c:pt>
                <c:pt idx="1">
                  <c:v>74486.363636363632</c:v>
                </c:pt>
              </c:numCache>
            </c:numRef>
          </c:val>
          <c:extLst>
            <c:ext xmlns:c16="http://schemas.microsoft.com/office/drawing/2014/chart" uri="{C3380CC4-5D6E-409C-BE32-E72D297353CC}">
              <c16:uniqueId val="{00000002-D217-4A34-B709-B2F1C9ED694E}"/>
            </c:ext>
          </c:extLst>
        </c:ser>
        <c:dLbls>
          <c:dLblPos val="outEnd"/>
          <c:showLegendKey val="0"/>
          <c:showVal val="1"/>
          <c:showCatName val="0"/>
          <c:showSerName val="0"/>
          <c:showPercent val="0"/>
          <c:showBubbleSize val="0"/>
        </c:dLbls>
        <c:gapWidth val="100"/>
        <c:overlap val="-27"/>
        <c:axId val="926378016"/>
        <c:axId val="926376096"/>
      </c:barChart>
      <c:catAx>
        <c:axId val="926378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800" b="1" i="0" u="none" strike="noStrike" kern="1200" baseline="0">
                <a:solidFill>
                  <a:schemeClr val="tx1">
                    <a:lumMod val="95000"/>
                    <a:lumOff val="5000"/>
                  </a:schemeClr>
                </a:solidFill>
                <a:latin typeface="+mn-lt"/>
                <a:ea typeface="+mn-ea"/>
                <a:cs typeface="+mn-cs"/>
              </a:defRPr>
            </a:pPr>
            <a:endParaRPr lang="en-US"/>
          </a:p>
        </c:txPr>
        <c:crossAx val="926376096"/>
        <c:crosses val="autoZero"/>
        <c:auto val="1"/>
        <c:lblAlgn val="ctr"/>
        <c:lblOffset val="100"/>
        <c:noMultiLvlLbl val="0"/>
      </c:catAx>
      <c:valAx>
        <c:axId val="926376096"/>
        <c:scaling>
          <c:orientation val="minMax"/>
          <c:min val="50000"/>
        </c:scaling>
        <c:delete val="1"/>
        <c:axPos val="l"/>
        <c:numFmt formatCode="_-[$$-409]* #,##0_ ;_-[$$-409]* \-#,##0\ ;_-[$$-409]* &quot;-&quot;??_ ;_-@_ " sourceLinked="1"/>
        <c:majorTickMark val="out"/>
        <c:minorTickMark val="none"/>
        <c:tickLblPos val="nextTo"/>
        <c:crossAx val="926378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sz="1000" b="0" i="0" u="none" strike="noStrike" kern="1200" baseline="0">
          <a:solidFill>
            <a:schemeClr val="tx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Zealand vs India HR Analysis &amp; Report.xlsx]NZ_Pivot!PivotTable9</c:name>
    <c:fmtId val="4"/>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NZ_Pivot!$Y$4</c:f>
              <c:strCache>
                <c:ptCount val="1"/>
                <c:pt idx="0">
                  <c:v>Total</c:v>
                </c:pt>
              </c:strCache>
            </c:strRef>
          </c:tx>
          <c:spPr>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rgbClr val="00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95000"/>
                        <a:lumOff val="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NZ_Pivot!$X$5:$X$10</c:f>
              <c:strCache>
                <c:ptCount val="5"/>
                <c:pt idx="0">
                  <c:v>HR</c:v>
                </c:pt>
                <c:pt idx="1">
                  <c:v>Procurement</c:v>
                </c:pt>
                <c:pt idx="2">
                  <c:v>Website</c:v>
                </c:pt>
                <c:pt idx="3">
                  <c:v>Finance</c:v>
                </c:pt>
                <c:pt idx="4">
                  <c:v>Sales</c:v>
                </c:pt>
              </c:strCache>
            </c:strRef>
          </c:cat>
          <c:val>
            <c:numRef>
              <c:f>NZ_Pivot!$Y$5:$Y$10</c:f>
              <c:numCache>
                <c:formatCode>General</c:formatCode>
                <c:ptCount val="5"/>
                <c:pt idx="0">
                  <c:v>4</c:v>
                </c:pt>
                <c:pt idx="1">
                  <c:v>27</c:v>
                </c:pt>
                <c:pt idx="2">
                  <c:v>27</c:v>
                </c:pt>
                <c:pt idx="3">
                  <c:v>19</c:v>
                </c:pt>
                <c:pt idx="4">
                  <c:v>14</c:v>
                </c:pt>
              </c:numCache>
            </c:numRef>
          </c:val>
          <c:extLst>
            <c:ext xmlns:c16="http://schemas.microsoft.com/office/drawing/2014/chart" uri="{C3380CC4-5D6E-409C-BE32-E72D297353CC}">
              <c16:uniqueId val="{00000000-9715-457E-8ADE-559B2998C82E}"/>
            </c:ext>
          </c:extLst>
        </c:ser>
        <c:dLbls>
          <c:dLblPos val="outEnd"/>
          <c:showLegendKey val="0"/>
          <c:showVal val="1"/>
          <c:showCatName val="0"/>
          <c:showSerName val="0"/>
          <c:showPercent val="0"/>
          <c:showBubbleSize val="0"/>
        </c:dLbls>
        <c:gapWidth val="100"/>
        <c:overlap val="-27"/>
        <c:axId val="374330480"/>
        <c:axId val="374337680"/>
      </c:barChart>
      <c:catAx>
        <c:axId val="374330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95000"/>
                    <a:lumOff val="5000"/>
                  </a:schemeClr>
                </a:solidFill>
                <a:latin typeface="+mn-lt"/>
                <a:ea typeface="+mn-ea"/>
                <a:cs typeface="+mn-cs"/>
              </a:defRPr>
            </a:pPr>
            <a:endParaRPr lang="en-US"/>
          </a:p>
        </c:txPr>
        <c:crossAx val="374337680"/>
        <c:crosses val="autoZero"/>
        <c:auto val="1"/>
        <c:lblAlgn val="ctr"/>
        <c:lblOffset val="100"/>
        <c:noMultiLvlLbl val="0"/>
      </c:catAx>
      <c:valAx>
        <c:axId val="374337680"/>
        <c:scaling>
          <c:orientation val="minMax"/>
        </c:scaling>
        <c:delete val="1"/>
        <c:axPos val="l"/>
        <c:numFmt formatCode="General" sourceLinked="1"/>
        <c:majorTickMark val="none"/>
        <c:minorTickMark val="none"/>
        <c:tickLblPos val="nextTo"/>
        <c:crossAx val="3743304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Zealand vs India HR Analysis &amp; Report.xlsx]NZ_Pivot!PivotTable8</c:name>
    <c:fmtId val="8"/>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NZ_Pivot!$C$18</c:f>
              <c:strCache>
                <c:ptCount val="1"/>
                <c:pt idx="0">
                  <c:v>Total</c:v>
                </c:pt>
              </c:strCache>
            </c:strRef>
          </c:tx>
          <c:spPr>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95000"/>
                        <a:lumOff val="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NZ_Pivot!$B$19:$B$24</c:f>
              <c:strCache>
                <c:ptCount val="5"/>
                <c:pt idx="0">
                  <c:v>HR</c:v>
                </c:pt>
                <c:pt idx="1">
                  <c:v>Procurement</c:v>
                </c:pt>
                <c:pt idx="2">
                  <c:v>Website</c:v>
                </c:pt>
                <c:pt idx="3">
                  <c:v>Finance</c:v>
                </c:pt>
                <c:pt idx="4">
                  <c:v>Sales</c:v>
                </c:pt>
              </c:strCache>
            </c:strRef>
          </c:cat>
          <c:val>
            <c:numRef>
              <c:f>NZ_Pivot!$C$19:$C$24</c:f>
              <c:numCache>
                <c:formatCode>_-[$$-409]* #,##0_ ;_-[$$-409]* \-#,##0\ ;_-[$$-409]* "-"??_ ;_-@_ </c:formatCode>
                <c:ptCount val="5"/>
                <c:pt idx="0">
                  <c:v>89650</c:v>
                </c:pt>
                <c:pt idx="1">
                  <c:v>81222.592592592599</c:v>
                </c:pt>
                <c:pt idx="2">
                  <c:v>78753.703703703708</c:v>
                </c:pt>
                <c:pt idx="3">
                  <c:v>72472.631578947374</c:v>
                </c:pt>
                <c:pt idx="4">
                  <c:v>67866.428571428565</c:v>
                </c:pt>
              </c:numCache>
            </c:numRef>
          </c:val>
          <c:extLst>
            <c:ext xmlns:c16="http://schemas.microsoft.com/office/drawing/2014/chart" uri="{C3380CC4-5D6E-409C-BE32-E72D297353CC}">
              <c16:uniqueId val="{00000000-5456-4469-A68C-30CE7C68AEF0}"/>
            </c:ext>
          </c:extLst>
        </c:ser>
        <c:dLbls>
          <c:dLblPos val="outEnd"/>
          <c:showLegendKey val="0"/>
          <c:showVal val="1"/>
          <c:showCatName val="0"/>
          <c:showSerName val="0"/>
          <c:showPercent val="0"/>
          <c:showBubbleSize val="0"/>
        </c:dLbls>
        <c:gapWidth val="100"/>
        <c:overlap val="-27"/>
        <c:axId val="374317520"/>
        <c:axId val="374341520"/>
      </c:barChart>
      <c:catAx>
        <c:axId val="374317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95000"/>
                    <a:lumOff val="5000"/>
                  </a:schemeClr>
                </a:solidFill>
                <a:latin typeface="+mn-lt"/>
                <a:ea typeface="+mn-ea"/>
                <a:cs typeface="+mn-cs"/>
              </a:defRPr>
            </a:pPr>
            <a:endParaRPr lang="en-US"/>
          </a:p>
        </c:txPr>
        <c:crossAx val="374341520"/>
        <c:crosses val="autoZero"/>
        <c:auto val="1"/>
        <c:lblAlgn val="ctr"/>
        <c:lblOffset val="100"/>
        <c:noMultiLvlLbl val="0"/>
      </c:catAx>
      <c:valAx>
        <c:axId val="374341520"/>
        <c:scaling>
          <c:orientation val="minMax"/>
        </c:scaling>
        <c:delete val="1"/>
        <c:axPos val="l"/>
        <c:numFmt formatCode="_-[$$-409]* #,##0_ ;_-[$$-409]* \-#,##0\ ;_-[$$-409]* &quot;-&quot;??_ ;_-@_ " sourceLinked="1"/>
        <c:majorTickMark val="none"/>
        <c:minorTickMark val="none"/>
        <c:tickLblPos val="nextTo"/>
        <c:crossAx val="3743175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4352B5-8F8A-4B83-9A0A-F365E8CC1F99}" type="datetimeFigureOut">
              <a:rPr lang="en-IN" smtClean="0"/>
              <a:t>05-09-2024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3B1849-B0D8-419A-BE94-5D54772D6C1B}" type="slidenum">
              <a:rPr lang="en-IN" smtClean="0"/>
              <a:t>‹#›</a:t>
            </a:fld>
            <a:endParaRPr lang="en-IN"/>
          </a:p>
        </p:txBody>
      </p:sp>
    </p:spTree>
    <p:extLst>
      <p:ext uri="{BB962C8B-B14F-4D97-AF65-F5344CB8AC3E}">
        <p14:creationId xmlns:p14="http://schemas.microsoft.com/office/powerpoint/2010/main" val="3916074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33B1849-B0D8-419A-BE94-5D54772D6C1B}" type="slidenum">
              <a:rPr lang="en-IN" smtClean="0"/>
              <a:t>13</a:t>
            </a:fld>
            <a:endParaRPr lang="en-IN"/>
          </a:p>
        </p:txBody>
      </p:sp>
    </p:spTree>
    <p:extLst>
      <p:ext uri="{BB962C8B-B14F-4D97-AF65-F5344CB8AC3E}">
        <p14:creationId xmlns:p14="http://schemas.microsoft.com/office/powerpoint/2010/main" val="2882936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5CB0B4-5A88-4A20-961B-5E534EC14B6D}" type="datetimeFigureOut">
              <a:rPr lang="en-IN" smtClean="0"/>
              <a:t>05-09-2024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D3F9FED-CD45-44E8-93BB-6B842287581C}"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9184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5CB0B4-5A88-4A20-961B-5E534EC14B6D}" type="datetimeFigureOut">
              <a:rPr lang="en-IN" smtClean="0"/>
              <a:t>05-09-2024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3F9FED-CD45-44E8-93BB-6B842287581C}"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2668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5CB0B4-5A88-4A20-961B-5E534EC14B6D}" type="datetimeFigureOut">
              <a:rPr lang="en-IN" smtClean="0"/>
              <a:t>05-09-2024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3F9FED-CD45-44E8-93BB-6B842287581C}"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2243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5CB0B4-5A88-4A20-961B-5E534EC14B6D}" type="datetimeFigureOut">
              <a:rPr lang="en-IN" smtClean="0"/>
              <a:t>05-09-2024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3F9FED-CD45-44E8-93BB-6B842287581C}"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4486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5CB0B4-5A88-4A20-961B-5E534EC14B6D}" type="datetimeFigureOut">
              <a:rPr lang="en-IN" smtClean="0"/>
              <a:t>05-09-2024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3F9FED-CD45-44E8-93BB-6B842287581C}"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2321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5CB0B4-5A88-4A20-961B-5E534EC14B6D}" type="datetimeFigureOut">
              <a:rPr lang="en-IN" smtClean="0"/>
              <a:t>05-09-2024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3F9FED-CD45-44E8-93BB-6B842287581C}"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3113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5CB0B4-5A88-4A20-961B-5E534EC14B6D}" type="datetimeFigureOut">
              <a:rPr lang="en-IN" smtClean="0"/>
              <a:t>05-09-2024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3F9FED-CD45-44E8-93BB-6B842287581C}"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748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5CB0B4-5A88-4A20-961B-5E534EC14B6D}" type="datetimeFigureOut">
              <a:rPr lang="en-IN" smtClean="0"/>
              <a:t>05-09-2024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3F9FED-CD45-44E8-93BB-6B842287581C}"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6082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5CB0B4-5A88-4A20-961B-5E534EC14B6D}" type="datetimeFigureOut">
              <a:rPr lang="en-IN" smtClean="0"/>
              <a:t>05-09-2024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3F9FED-CD45-44E8-93BB-6B842287581C}" type="slidenum">
              <a:rPr lang="en-IN" smtClean="0"/>
              <a:t>‹#›</a:t>
            </a:fld>
            <a:endParaRPr lang="en-IN"/>
          </a:p>
        </p:txBody>
      </p:sp>
    </p:spTree>
    <p:extLst>
      <p:ext uri="{BB962C8B-B14F-4D97-AF65-F5344CB8AC3E}">
        <p14:creationId xmlns:p14="http://schemas.microsoft.com/office/powerpoint/2010/main" val="797021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5CB0B4-5A88-4A20-961B-5E534EC14B6D}" type="datetimeFigureOut">
              <a:rPr lang="en-IN" smtClean="0"/>
              <a:t>05-09-2024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3F9FED-CD45-44E8-93BB-6B842287581C}"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7939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F5CB0B4-5A88-4A20-961B-5E534EC14B6D}" type="datetimeFigureOut">
              <a:rPr lang="en-IN" smtClean="0"/>
              <a:t>05-09-2024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D3F9FED-CD45-44E8-93BB-6B842287581C}"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2158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F5CB0B4-5A88-4A20-961B-5E534EC14B6D}" type="datetimeFigureOut">
              <a:rPr lang="en-IN" smtClean="0"/>
              <a:t>05-09-2024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D3F9FED-CD45-44E8-93BB-6B842287581C}"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66712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chart" Target="../charts/chart11.xml"/></Relationships>
</file>

<file path=ppt/slides/_rels/slide14.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06B088-00E6-FCA5-114F-9E77DF934A44}"/>
              </a:ext>
            </a:extLst>
          </p:cNvPr>
          <p:cNvSpPr txBox="1"/>
          <p:nvPr/>
        </p:nvSpPr>
        <p:spPr>
          <a:xfrm>
            <a:off x="1186542" y="801471"/>
            <a:ext cx="10395857" cy="5401479"/>
          </a:xfrm>
          <a:prstGeom prst="rect">
            <a:avLst/>
          </a:prstGeom>
          <a:noFill/>
        </p:spPr>
        <p:txBody>
          <a:bodyPr wrap="square" rtlCol="0">
            <a:spAutoFit/>
          </a:bodyPr>
          <a:lstStyle/>
          <a:p>
            <a:r>
              <a:rPr lang="en-IN" sz="11500" dirty="0">
                <a:solidFill>
                  <a:schemeClr val="accent4">
                    <a:lumMod val="75000"/>
                  </a:schemeClr>
                </a:solidFill>
              </a:rPr>
              <a:t>Company Staff Data Analysis Sample Project</a:t>
            </a:r>
          </a:p>
        </p:txBody>
      </p:sp>
    </p:spTree>
    <p:extLst>
      <p:ext uri="{BB962C8B-B14F-4D97-AF65-F5344CB8AC3E}">
        <p14:creationId xmlns:p14="http://schemas.microsoft.com/office/powerpoint/2010/main" val="2257425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08CA85-5597-8DA0-E6D6-E8D0AC81A4E6}"/>
              </a:ext>
            </a:extLst>
          </p:cNvPr>
          <p:cNvSpPr txBox="1"/>
          <p:nvPr/>
        </p:nvSpPr>
        <p:spPr>
          <a:xfrm>
            <a:off x="293914" y="522514"/>
            <a:ext cx="8022772" cy="3816429"/>
          </a:xfrm>
          <a:prstGeom prst="rect">
            <a:avLst/>
          </a:prstGeom>
          <a:noFill/>
        </p:spPr>
        <p:txBody>
          <a:bodyPr wrap="square" rtlCol="0">
            <a:spAutoFit/>
          </a:bodyPr>
          <a:lstStyle/>
          <a:p>
            <a:pPr marL="342900" indent="-342900">
              <a:buAutoNum type="arabicParenR"/>
            </a:pPr>
            <a:r>
              <a:rPr lang="en-US" sz="3200" dirty="0">
                <a:latin typeface="Aptos Narrow" panose="020B0004020202020204" pitchFamily="34" charset="0"/>
              </a:rPr>
              <a:t>Total number of staffs – 91</a:t>
            </a:r>
          </a:p>
          <a:p>
            <a:pPr marL="342900" indent="-342900">
              <a:buAutoNum type="arabicParenR"/>
            </a:pPr>
            <a:endParaRPr lang="en-IN" sz="3200" dirty="0">
              <a:latin typeface="Aptos Narrow" panose="020B0004020202020204" pitchFamily="34" charset="0"/>
            </a:endParaRPr>
          </a:p>
          <a:p>
            <a:pPr marL="342900" indent="-342900">
              <a:buAutoNum type="arabicParenR"/>
            </a:pPr>
            <a:r>
              <a:rPr lang="en-IN" sz="3200" dirty="0">
                <a:latin typeface="Aptos Narrow" panose="020B0004020202020204" pitchFamily="34" charset="0"/>
              </a:rPr>
              <a:t>Female ratio among them – 47.25%</a:t>
            </a:r>
          </a:p>
          <a:p>
            <a:pPr lvl="1"/>
            <a:endParaRPr lang="en-IN" sz="3200" dirty="0">
              <a:latin typeface="Aptos Narrow" panose="020B0004020202020204" pitchFamily="34" charset="0"/>
            </a:endParaRPr>
          </a:p>
          <a:p>
            <a:endParaRPr lang="en-IN" sz="3200" dirty="0">
              <a:latin typeface="Aptos Narrow" panose="020B0004020202020204" pitchFamily="34" charset="0"/>
            </a:endParaRPr>
          </a:p>
          <a:p>
            <a:r>
              <a:rPr lang="en-IN" sz="3200" i="0" u="none" strike="noStrike" kern="1200" spc="0" baseline="0" dirty="0">
                <a:latin typeface="Aptos Narrow" panose="020B0004020202020204" pitchFamily="34" charset="0"/>
              </a:rPr>
              <a:t>3)</a:t>
            </a:r>
            <a:r>
              <a:rPr lang="en-IN" sz="3200" dirty="0">
                <a:latin typeface="Aptos Narrow" panose="020B0004020202020204" pitchFamily="34" charset="0"/>
              </a:rPr>
              <a:t>M</a:t>
            </a:r>
            <a:r>
              <a:rPr lang="en-IN" sz="3200" i="0" u="none" strike="noStrike" kern="1200" spc="0" baseline="0" dirty="0">
                <a:latin typeface="Aptos Narrow" panose="020B0004020202020204" pitchFamily="34" charset="0"/>
              </a:rPr>
              <a:t>ale / Female average salary difference </a:t>
            </a:r>
            <a:endParaRPr lang="en-US" sz="4000" dirty="0"/>
          </a:p>
          <a:p>
            <a:pPr marL="342900" indent="-342900">
              <a:buAutoNum type="arabicParenR"/>
            </a:pPr>
            <a:endParaRPr lang="en-IN" sz="3200" dirty="0">
              <a:latin typeface="Aptos Narrow" panose="020B0004020202020204" pitchFamily="34" charset="0"/>
            </a:endParaRPr>
          </a:p>
          <a:p>
            <a:endParaRPr lang="en-IN" dirty="0"/>
          </a:p>
        </p:txBody>
      </p:sp>
      <p:graphicFrame>
        <p:nvGraphicFramePr>
          <p:cNvPr id="3" name="Chart 2">
            <a:extLst>
              <a:ext uri="{FF2B5EF4-FFF2-40B4-BE49-F238E27FC236}">
                <a16:creationId xmlns:a16="http://schemas.microsoft.com/office/drawing/2014/main" id="{C27574D1-EC80-4677-9828-E61A3649E4F9}"/>
              </a:ext>
            </a:extLst>
          </p:cNvPr>
          <p:cNvGraphicFramePr>
            <a:graphicFrameLocks/>
          </p:cNvGraphicFramePr>
          <p:nvPr>
            <p:extLst>
              <p:ext uri="{D42A27DB-BD31-4B8C-83A1-F6EECF244321}">
                <p14:modId xmlns:p14="http://schemas.microsoft.com/office/powerpoint/2010/main" val="1144480921"/>
              </p:ext>
            </p:extLst>
          </p:nvPr>
        </p:nvGraphicFramePr>
        <p:xfrm>
          <a:off x="6640285" y="1556657"/>
          <a:ext cx="5246915" cy="46385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0187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B086C1-53CD-E67A-9C23-605C95870C71}"/>
              </a:ext>
            </a:extLst>
          </p:cNvPr>
          <p:cNvSpPr txBox="1"/>
          <p:nvPr/>
        </p:nvSpPr>
        <p:spPr>
          <a:xfrm>
            <a:off x="751114" y="576943"/>
            <a:ext cx="8240486" cy="646331"/>
          </a:xfrm>
          <a:prstGeom prst="rect">
            <a:avLst/>
          </a:prstGeom>
          <a:noFill/>
        </p:spPr>
        <p:txBody>
          <a:bodyPr wrap="square" rtlCol="0">
            <a:spAutoFit/>
          </a:bodyPr>
          <a:lstStyle/>
          <a:p>
            <a:r>
              <a:rPr lang="en-US" sz="3600" b="1" u="sng" dirty="0"/>
              <a:t>Department wise staff count -</a:t>
            </a:r>
            <a:endParaRPr lang="en-IN" sz="3600" b="1" u="sng" dirty="0"/>
          </a:p>
        </p:txBody>
      </p:sp>
      <p:graphicFrame>
        <p:nvGraphicFramePr>
          <p:cNvPr id="3" name="Chart 2">
            <a:extLst>
              <a:ext uri="{FF2B5EF4-FFF2-40B4-BE49-F238E27FC236}">
                <a16:creationId xmlns:a16="http://schemas.microsoft.com/office/drawing/2014/main" id="{9C96442F-5915-389E-DF0D-51153F2CB396}"/>
              </a:ext>
            </a:extLst>
          </p:cNvPr>
          <p:cNvGraphicFramePr>
            <a:graphicFrameLocks/>
          </p:cNvGraphicFramePr>
          <p:nvPr>
            <p:extLst>
              <p:ext uri="{D42A27DB-BD31-4B8C-83A1-F6EECF244321}">
                <p14:modId xmlns:p14="http://schemas.microsoft.com/office/powerpoint/2010/main" val="4201473111"/>
              </p:ext>
            </p:extLst>
          </p:nvPr>
        </p:nvGraphicFramePr>
        <p:xfrm>
          <a:off x="2166260" y="1643743"/>
          <a:ext cx="7206343" cy="4495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34938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B4A092-E022-2626-4495-8E80353CC9D0}"/>
              </a:ext>
            </a:extLst>
          </p:cNvPr>
          <p:cNvSpPr txBox="1"/>
          <p:nvPr/>
        </p:nvSpPr>
        <p:spPr>
          <a:xfrm>
            <a:off x="979714" y="500743"/>
            <a:ext cx="7946572" cy="769441"/>
          </a:xfrm>
          <a:prstGeom prst="rect">
            <a:avLst/>
          </a:prstGeom>
          <a:noFill/>
        </p:spPr>
        <p:txBody>
          <a:bodyPr wrap="square" rtlCol="0">
            <a:spAutoFit/>
          </a:bodyPr>
          <a:lstStyle/>
          <a:p>
            <a:r>
              <a:rPr lang="en-US" sz="4400" b="1" u="sng" dirty="0"/>
              <a:t>Department wise salary - </a:t>
            </a:r>
            <a:endParaRPr lang="en-IN" sz="4400" b="1" u="sng" dirty="0"/>
          </a:p>
        </p:txBody>
      </p:sp>
      <p:graphicFrame>
        <p:nvGraphicFramePr>
          <p:cNvPr id="3" name="Chart 2">
            <a:extLst>
              <a:ext uri="{FF2B5EF4-FFF2-40B4-BE49-F238E27FC236}">
                <a16:creationId xmlns:a16="http://schemas.microsoft.com/office/drawing/2014/main" id="{818B79CC-8ABA-13F0-B693-8D3F5CF2FA58}"/>
              </a:ext>
            </a:extLst>
          </p:cNvPr>
          <p:cNvGraphicFramePr>
            <a:graphicFrameLocks/>
          </p:cNvGraphicFramePr>
          <p:nvPr>
            <p:extLst>
              <p:ext uri="{D42A27DB-BD31-4B8C-83A1-F6EECF244321}">
                <p14:modId xmlns:p14="http://schemas.microsoft.com/office/powerpoint/2010/main" val="2778043654"/>
              </p:ext>
            </p:extLst>
          </p:nvPr>
        </p:nvGraphicFramePr>
        <p:xfrm>
          <a:off x="1698171" y="1632857"/>
          <a:ext cx="7772400" cy="4495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12123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288B9B-3653-D00B-CE47-A37A4FE762E2}"/>
              </a:ext>
            </a:extLst>
          </p:cNvPr>
          <p:cNvSpPr txBox="1"/>
          <p:nvPr/>
        </p:nvSpPr>
        <p:spPr>
          <a:xfrm>
            <a:off x="566057" y="598714"/>
            <a:ext cx="4646023" cy="707886"/>
          </a:xfrm>
          <a:prstGeom prst="rect">
            <a:avLst/>
          </a:prstGeom>
          <a:noFill/>
        </p:spPr>
        <p:txBody>
          <a:bodyPr wrap="square" rtlCol="0">
            <a:spAutoFit/>
          </a:bodyPr>
          <a:lstStyle/>
          <a:p>
            <a:r>
              <a:rPr lang="en-US" sz="4000" u="sng" dirty="0"/>
              <a:t>Rating wise salary - </a:t>
            </a:r>
            <a:endParaRPr lang="en-IN" sz="4000" u="sng" dirty="0"/>
          </a:p>
        </p:txBody>
      </p:sp>
      <p:sp>
        <p:nvSpPr>
          <p:cNvPr id="3" name="TextBox 2">
            <a:extLst>
              <a:ext uri="{FF2B5EF4-FFF2-40B4-BE49-F238E27FC236}">
                <a16:creationId xmlns:a16="http://schemas.microsoft.com/office/drawing/2014/main" id="{67694159-6ACE-5178-CD31-FB7B00D91EB1}"/>
              </a:ext>
            </a:extLst>
          </p:cNvPr>
          <p:cNvSpPr txBox="1"/>
          <p:nvPr/>
        </p:nvSpPr>
        <p:spPr>
          <a:xfrm>
            <a:off x="6329680" y="598714"/>
            <a:ext cx="5618480" cy="707886"/>
          </a:xfrm>
          <a:prstGeom prst="rect">
            <a:avLst/>
          </a:prstGeom>
          <a:noFill/>
        </p:spPr>
        <p:txBody>
          <a:bodyPr wrap="square" rtlCol="0">
            <a:spAutoFit/>
          </a:bodyPr>
          <a:lstStyle/>
          <a:p>
            <a:r>
              <a:rPr lang="en-US" sz="4000" u="sng" dirty="0"/>
              <a:t>Rating wise head count -</a:t>
            </a:r>
            <a:endParaRPr lang="en-IN" sz="4000" u="sng" dirty="0"/>
          </a:p>
        </p:txBody>
      </p:sp>
      <p:cxnSp>
        <p:nvCxnSpPr>
          <p:cNvPr id="4" name="Straight Connector 3">
            <a:extLst>
              <a:ext uri="{FF2B5EF4-FFF2-40B4-BE49-F238E27FC236}">
                <a16:creationId xmlns:a16="http://schemas.microsoft.com/office/drawing/2014/main" id="{C3824757-2670-D1C7-1FD8-F0BD0940FFF4}"/>
              </a:ext>
            </a:extLst>
          </p:cNvPr>
          <p:cNvCxnSpPr>
            <a:cxnSpLocks/>
          </p:cNvCxnSpPr>
          <p:nvPr/>
        </p:nvCxnSpPr>
        <p:spPr>
          <a:xfrm>
            <a:off x="5943597" y="-10886"/>
            <a:ext cx="0" cy="6183086"/>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 name="Chart 4">
            <a:extLst>
              <a:ext uri="{FF2B5EF4-FFF2-40B4-BE49-F238E27FC236}">
                <a16:creationId xmlns:a16="http://schemas.microsoft.com/office/drawing/2014/main" id="{7A7A6244-5E1E-30FF-F2FC-5A6441853773}"/>
              </a:ext>
            </a:extLst>
          </p:cNvPr>
          <p:cNvGraphicFramePr>
            <a:graphicFrameLocks/>
          </p:cNvGraphicFramePr>
          <p:nvPr>
            <p:extLst>
              <p:ext uri="{D42A27DB-BD31-4B8C-83A1-F6EECF244321}">
                <p14:modId xmlns:p14="http://schemas.microsoft.com/office/powerpoint/2010/main" val="113463243"/>
              </p:ext>
            </p:extLst>
          </p:nvPr>
        </p:nvGraphicFramePr>
        <p:xfrm>
          <a:off x="0" y="1621971"/>
          <a:ext cx="5747639" cy="447402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E790B073-E57D-7E74-87E3-47D40E98E22A}"/>
              </a:ext>
            </a:extLst>
          </p:cNvPr>
          <p:cNvGraphicFramePr>
            <a:graphicFrameLocks/>
          </p:cNvGraphicFramePr>
          <p:nvPr>
            <p:extLst>
              <p:ext uri="{D42A27DB-BD31-4B8C-83A1-F6EECF244321}">
                <p14:modId xmlns:p14="http://schemas.microsoft.com/office/powerpoint/2010/main" val="863562800"/>
              </p:ext>
            </p:extLst>
          </p:nvPr>
        </p:nvGraphicFramePr>
        <p:xfrm>
          <a:off x="6095999" y="1621970"/>
          <a:ext cx="5852157" cy="447402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6948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410CDA-62BE-08DE-A3B5-C0DA64C0016A}"/>
              </a:ext>
            </a:extLst>
          </p:cNvPr>
          <p:cNvSpPr txBox="1"/>
          <p:nvPr/>
        </p:nvSpPr>
        <p:spPr>
          <a:xfrm>
            <a:off x="1099457" y="468086"/>
            <a:ext cx="7326086" cy="769441"/>
          </a:xfrm>
          <a:prstGeom prst="rect">
            <a:avLst/>
          </a:prstGeom>
          <a:noFill/>
        </p:spPr>
        <p:txBody>
          <a:bodyPr wrap="square" rtlCol="0">
            <a:spAutoFit/>
          </a:bodyPr>
          <a:lstStyle/>
          <a:p>
            <a:r>
              <a:rPr lang="en-US" sz="4400" b="1" u="sng" dirty="0"/>
              <a:t>Rating wise average age -</a:t>
            </a:r>
            <a:endParaRPr lang="en-IN" sz="4400" b="1" u="sng" dirty="0"/>
          </a:p>
        </p:txBody>
      </p:sp>
      <p:graphicFrame>
        <p:nvGraphicFramePr>
          <p:cNvPr id="3" name="Chart 2">
            <a:extLst>
              <a:ext uri="{FF2B5EF4-FFF2-40B4-BE49-F238E27FC236}">
                <a16:creationId xmlns:a16="http://schemas.microsoft.com/office/drawing/2014/main" id="{5462A499-DA66-2F09-81DF-4AB78902E51D}"/>
              </a:ext>
            </a:extLst>
          </p:cNvPr>
          <p:cNvGraphicFramePr>
            <a:graphicFrameLocks/>
          </p:cNvGraphicFramePr>
          <p:nvPr>
            <p:extLst>
              <p:ext uri="{D42A27DB-BD31-4B8C-83A1-F6EECF244321}">
                <p14:modId xmlns:p14="http://schemas.microsoft.com/office/powerpoint/2010/main" val="2465258839"/>
              </p:ext>
            </p:extLst>
          </p:nvPr>
        </p:nvGraphicFramePr>
        <p:xfrm>
          <a:off x="1839687" y="1600200"/>
          <a:ext cx="7881258" cy="45066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00463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E3D7DD-1758-1BB5-339E-7E423760360A}"/>
              </a:ext>
            </a:extLst>
          </p:cNvPr>
          <p:cNvSpPr txBox="1"/>
          <p:nvPr/>
        </p:nvSpPr>
        <p:spPr>
          <a:xfrm>
            <a:off x="337457" y="682348"/>
            <a:ext cx="11517086" cy="2646878"/>
          </a:xfrm>
          <a:prstGeom prst="rect">
            <a:avLst/>
          </a:prstGeom>
          <a:noFill/>
        </p:spPr>
        <p:txBody>
          <a:bodyPr wrap="square" rtlCol="0">
            <a:spAutoFit/>
          </a:bodyPr>
          <a:lstStyle/>
          <a:p>
            <a:r>
              <a:rPr lang="en-US" sz="16600" dirty="0">
                <a:solidFill>
                  <a:srgbClr val="0070C0"/>
                </a:solidFill>
              </a:rPr>
              <a:t>_THE END_</a:t>
            </a:r>
            <a:endParaRPr lang="en-IN" sz="16600" dirty="0">
              <a:solidFill>
                <a:srgbClr val="0070C0"/>
              </a:solidFill>
            </a:endParaRPr>
          </a:p>
        </p:txBody>
      </p:sp>
    </p:spTree>
    <p:extLst>
      <p:ext uri="{BB962C8B-B14F-4D97-AF65-F5344CB8AC3E}">
        <p14:creationId xmlns:p14="http://schemas.microsoft.com/office/powerpoint/2010/main" val="2253068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5815C5-2974-B18C-8991-137C26202793}"/>
              </a:ext>
            </a:extLst>
          </p:cNvPr>
          <p:cNvSpPr txBox="1"/>
          <p:nvPr/>
        </p:nvSpPr>
        <p:spPr>
          <a:xfrm>
            <a:off x="642257" y="522514"/>
            <a:ext cx="5802086" cy="769441"/>
          </a:xfrm>
          <a:prstGeom prst="rect">
            <a:avLst/>
          </a:prstGeom>
          <a:noFill/>
        </p:spPr>
        <p:txBody>
          <a:bodyPr wrap="square" rtlCol="0">
            <a:spAutoFit/>
          </a:bodyPr>
          <a:lstStyle/>
          <a:p>
            <a:r>
              <a:rPr lang="en-US" sz="4400" b="1" u="sng" dirty="0"/>
              <a:t>Project Description-</a:t>
            </a:r>
            <a:endParaRPr lang="en-IN" sz="4400" b="1" u="sng" dirty="0"/>
          </a:p>
        </p:txBody>
      </p:sp>
      <p:sp>
        <p:nvSpPr>
          <p:cNvPr id="3" name="TextBox 2">
            <a:extLst>
              <a:ext uri="{FF2B5EF4-FFF2-40B4-BE49-F238E27FC236}">
                <a16:creationId xmlns:a16="http://schemas.microsoft.com/office/drawing/2014/main" id="{5304B7EE-0F10-249E-4BF7-53AA5C17249B}"/>
              </a:ext>
            </a:extLst>
          </p:cNvPr>
          <p:cNvSpPr txBox="1"/>
          <p:nvPr/>
        </p:nvSpPr>
        <p:spPr>
          <a:xfrm>
            <a:off x="1480457" y="2253343"/>
            <a:ext cx="9231085" cy="2554545"/>
          </a:xfrm>
          <a:prstGeom prst="rect">
            <a:avLst/>
          </a:prstGeom>
          <a:noFill/>
        </p:spPr>
        <p:txBody>
          <a:bodyPr wrap="square" rtlCol="0">
            <a:spAutoFit/>
          </a:bodyPr>
          <a:lstStyle/>
          <a:p>
            <a:pPr algn="just"/>
            <a:r>
              <a:rPr lang="en-US" sz="3200" dirty="0">
                <a:latin typeface="Aptos Narrow" panose="020B0004020202020204" pitchFamily="34" charset="0"/>
              </a:rPr>
              <a:t>This project contains staffs’ data from New Zealand and India. Both countries data are separated into different Excel sheets. These sheets contain individual staffs name, gender, department, age, joining date and ratings. The data lies from May 2020 to April 2023.</a:t>
            </a:r>
            <a:endParaRPr lang="en-IN" sz="3200" dirty="0">
              <a:latin typeface="Aptos Narrow" panose="020B0004020202020204" pitchFamily="34" charset="0"/>
            </a:endParaRPr>
          </a:p>
        </p:txBody>
      </p:sp>
    </p:spTree>
    <p:extLst>
      <p:ext uri="{BB962C8B-B14F-4D97-AF65-F5344CB8AC3E}">
        <p14:creationId xmlns:p14="http://schemas.microsoft.com/office/powerpoint/2010/main" val="4182358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06B088-00E6-FCA5-114F-9E77DF934A44}"/>
              </a:ext>
            </a:extLst>
          </p:cNvPr>
          <p:cNvSpPr txBox="1"/>
          <p:nvPr/>
        </p:nvSpPr>
        <p:spPr>
          <a:xfrm>
            <a:off x="239486" y="692611"/>
            <a:ext cx="6433457" cy="4339650"/>
          </a:xfrm>
          <a:prstGeom prst="rect">
            <a:avLst/>
          </a:prstGeom>
          <a:noFill/>
        </p:spPr>
        <p:txBody>
          <a:bodyPr wrap="square" rtlCol="0">
            <a:spAutoFit/>
          </a:bodyPr>
          <a:lstStyle/>
          <a:p>
            <a:r>
              <a:rPr lang="en-IN" sz="13800" b="1" dirty="0">
                <a:solidFill>
                  <a:srgbClr val="ED8F05"/>
                </a:solidFill>
                <a:effectLst>
                  <a:outerShdw blurRad="38100" dist="38100" dir="2700000" algn="tl">
                    <a:srgbClr val="000000">
                      <a:alpha val="43137"/>
                    </a:srgbClr>
                  </a:outerShdw>
                </a:effectLst>
              </a:rPr>
              <a:t>Indian</a:t>
            </a:r>
          </a:p>
          <a:p>
            <a:r>
              <a:rPr lang="en-IN" sz="13800" b="1" dirty="0">
                <a:solidFill>
                  <a:srgbClr val="ED8F05"/>
                </a:solidFill>
                <a:effectLst>
                  <a:outerShdw blurRad="38100" dist="38100" dir="2700000" algn="tl">
                    <a:srgbClr val="000000">
                      <a:alpha val="43137"/>
                    </a:srgbClr>
                  </a:outerShdw>
                </a:effectLst>
              </a:rPr>
              <a:t>Staffs</a:t>
            </a:r>
          </a:p>
        </p:txBody>
      </p:sp>
      <p:pic>
        <p:nvPicPr>
          <p:cNvPr id="3" name="Picture 2">
            <a:extLst>
              <a:ext uri="{FF2B5EF4-FFF2-40B4-BE49-F238E27FC236}">
                <a16:creationId xmlns:a16="http://schemas.microsoft.com/office/drawing/2014/main" id="{83774A96-1AD5-B411-D22C-C55A342A5A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2064" y="326571"/>
            <a:ext cx="5098795" cy="3308906"/>
          </a:xfrm>
          <a:prstGeom prst="rect">
            <a:avLst/>
          </a:prstGeom>
          <a:effectLst>
            <a:outerShdw blurRad="50800" dist="38100" dir="8100000" sx="102000" sy="102000" algn="tr" rotWithShape="0">
              <a:prstClr val="black">
                <a:alpha val="40000"/>
              </a:prstClr>
            </a:outerShdw>
          </a:effectLst>
        </p:spPr>
      </p:pic>
    </p:spTree>
    <p:extLst>
      <p:ext uri="{BB962C8B-B14F-4D97-AF65-F5344CB8AC3E}">
        <p14:creationId xmlns:p14="http://schemas.microsoft.com/office/powerpoint/2010/main" val="970283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06B088-00E6-FCA5-114F-9E77DF934A44}"/>
              </a:ext>
            </a:extLst>
          </p:cNvPr>
          <p:cNvSpPr txBox="1"/>
          <p:nvPr/>
        </p:nvSpPr>
        <p:spPr>
          <a:xfrm>
            <a:off x="642257" y="1182469"/>
            <a:ext cx="6433457" cy="646331"/>
          </a:xfrm>
          <a:prstGeom prst="rect">
            <a:avLst/>
          </a:prstGeom>
          <a:noFill/>
        </p:spPr>
        <p:txBody>
          <a:bodyPr wrap="square" rtlCol="0">
            <a:spAutoFit/>
          </a:bodyPr>
          <a:lstStyle/>
          <a:p>
            <a:endParaRPr lang="en-US" dirty="0"/>
          </a:p>
          <a:p>
            <a:endParaRPr lang="en-IN" dirty="0"/>
          </a:p>
        </p:txBody>
      </p:sp>
      <p:sp>
        <p:nvSpPr>
          <p:cNvPr id="2" name="TextBox 1">
            <a:extLst>
              <a:ext uri="{FF2B5EF4-FFF2-40B4-BE49-F238E27FC236}">
                <a16:creationId xmlns:a16="http://schemas.microsoft.com/office/drawing/2014/main" id="{1D292170-2071-49F9-DE73-31C3150F9C4C}"/>
              </a:ext>
            </a:extLst>
          </p:cNvPr>
          <p:cNvSpPr txBox="1"/>
          <p:nvPr/>
        </p:nvSpPr>
        <p:spPr>
          <a:xfrm>
            <a:off x="326571" y="474582"/>
            <a:ext cx="9742714" cy="3539430"/>
          </a:xfrm>
          <a:prstGeom prst="rect">
            <a:avLst/>
          </a:prstGeom>
          <a:noFill/>
        </p:spPr>
        <p:txBody>
          <a:bodyPr wrap="square" rtlCol="0">
            <a:spAutoFit/>
          </a:bodyPr>
          <a:lstStyle/>
          <a:p>
            <a:pPr marL="342900" indent="-342900">
              <a:buAutoNum type="arabicParenR"/>
            </a:pPr>
            <a:r>
              <a:rPr lang="en-US" sz="3200" dirty="0">
                <a:latin typeface="Aptos Narrow" panose="020B0004020202020204" pitchFamily="34" charset="0"/>
              </a:rPr>
              <a:t>Total number of staffs – 92</a:t>
            </a:r>
          </a:p>
          <a:p>
            <a:pPr marL="342900" indent="-342900">
              <a:buAutoNum type="arabicParenR"/>
            </a:pPr>
            <a:endParaRPr lang="en-IN" sz="3200" dirty="0">
              <a:latin typeface="Aptos Narrow" panose="020B0004020202020204" pitchFamily="34" charset="0"/>
            </a:endParaRPr>
          </a:p>
          <a:p>
            <a:pPr marL="342900" indent="-342900">
              <a:buAutoNum type="arabicParenR"/>
            </a:pPr>
            <a:r>
              <a:rPr lang="en-IN" sz="3200" dirty="0">
                <a:latin typeface="Aptos Narrow" panose="020B0004020202020204" pitchFamily="34" charset="0"/>
              </a:rPr>
              <a:t>Female ratio among them – 46.74%</a:t>
            </a:r>
          </a:p>
          <a:p>
            <a:pPr lvl="1"/>
            <a:endParaRPr lang="en-IN" sz="3200" dirty="0">
              <a:latin typeface="Aptos Narrow" panose="020B0004020202020204" pitchFamily="34" charset="0"/>
            </a:endParaRPr>
          </a:p>
          <a:p>
            <a:endParaRPr lang="en-IN" sz="3200" dirty="0">
              <a:latin typeface="Aptos Narrow" panose="020B0004020202020204" pitchFamily="34" charset="0"/>
            </a:endParaRPr>
          </a:p>
          <a:p>
            <a:r>
              <a:rPr lang="en-IN" sz="3200" i="0" u="none" strike="noStrike" kern="1200" spc="0" baseline="0" dirty="0">
                <a:latin typeface="Aptos Narrow" panose="020B0004020202020204" pitchFamily="34" charset="0"/>
              </a:rPr>
              <a:t>3)</a:t>
            </a:r>
            <a:r>
              <a:rPr lang="en-IN" sz="3200" dirty="0">
                <a:latin typeface="Aptos Narrow" panose="020B0004020202020204" pitchFamily="34" charset="0"/>
              </a:rPr>
              <a:t>M</a:t>
            </a:r>
            <a:r>
              <a:rPr lang="en-IN" sz="3200" i="0" u="none" strike="noStrike" kern="1200" spc="0" baseline="0" dirty="0">
                <a:latin typeface="Aptos Narrow" panose="020B0004020202020204" pitchFamily="34" charset="0"/>
              </a:rPr>
              <a:t>ale / Female average salary difference </a:t>
            </a:r>
            <a:endParaRPr lang="en-US" sz="4000" dirty="0"/>
          </a:p>
          <a:p>
            <a:pPr marL="342900" indent="-342900">
              <a:buAutoNum type="arabicParenR"/>
            </a:pPr>
            <a:endParaRPr lang="en-IN" sz="3200" dirty="0">
              <a:latin typeface="Aptos Narrow" panose="020B0004020202020204" pitchFamily="34" charset="0"/>
            </a:endParaRPr>
          </a:p>
        </p:txBody>
      </p:sp>
      <p:graphicFrame>
        <p:nvGraphicFramePr>
          <p:cNvPr id="3" name="Chart 2">
            <a:extLst>
              <a:ext uri="{FF2B5EF4-FFF2-40B4-BE49-F238E27FC236}">
                <a16:creationId xmlns:a16="http://schemas.microsoft.com/office/drawing/2014/main" id="{1B1386CB-A31B-4D80-8505-29C3F1F291B8}"/>
              </a:ext>
            </a:extLst>
          </p:cNvPr>
          <p:cNvGraphicFramePr>
            <a:graphicFrameLocks/>
          </p:cNvGraphicFramePr>
          <p:nvPr>
            <p:extLst>
              <p:ext uri="{D42A27DB-BD31-4B8C-83A1-F6EECF244321}">
                <p14:modId xmlns:p14="http://schemas.microsoft.com/office/powerpoint/2010/main" val="1128493080"/>
              </p:ext>
            </p:extLst>
          </p:nvPr>
        </p:nvGraphicFramePr>
        <p:xfrm>
          <a:off x="6591302" y="1719841"/>
          <a:ext cx="5165272" cy="425641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5377C0B9-F261-877A-E4ED-B3C632012E5D}"/>
              </a:ext>
            </a:extLst>
          </p:cNvPr>
          <p:cNvSpPr txBox="1"/>
          <p:nvPr/>
        </p:nvSpPr>
        <p:spPr>
          <a:xfrm>
            <a:off x="7500259" y="5791200"/>
            <a:ext cx="990598" cy="400110"/>
          </a:xfrm>
          <a:prstGeom prst="rect">
            <a:avLst/>
          </a:prstGeom>
          <a:noFill/>
        </p:spPr>
        <p:txBody>
          <a:bodyPr wrap="square" rtlCol="0">
            <a:spAutoFit/>
          </a:bodyPr>
          <a:lstStyle/>
          <a:p>
            <a:r>
              <a:rPr lang="en-US" sz="2000" dirty="0"/>
              <a:t>Female</a:t>
            </a:r>
            <a:endParaRPr lang="en-IN" sz="2000" dirty="0"/>
          </a:p>
        </p:txBody>
      </p:sp>
      <p:sp>
        <p:nvSpPr>
          <p:cNvPr id="6" name="TextBox 5">
            <a:extLst>
              <a:ext uri="{FF2B5EF4-FFF2-40B4-BE49-F238E27FC236}">
                <a16:creationId xmlns:a16="http://schemas.microsoft.com/office/drawing/2014/main" id="{0597591C-3A3A-8FF2-4404-BA4C7BBCDCF1}"/>
              </a:ext>
            </a:extLst>
          </p:cNvPr>
          <p:cNvSpPr txBox="1"/>
          <p:nvPr/>
        </p:nvSpPr>
        <p:spPr>
          <a:xfrm>
            <a:off x="10003972" y="5780310"/>
            <a:ext cx="990598" cy="400110"/>
          </a:xfrm>
          <a:prstGeom prst="rect">
            <a:avLst/>
          </a:prstGeom>
          <a:noFill/>
        </p:spPr>
        <p:txBody>
          <a:bodyPr wrap="square" rtlCol="0">
            <a:spAutoFit/>
          </a:bodyPr>
          <a:lstStyle/>
          <a:p>
            <a:r>
              <a:rPr lang="en-US" sz="2000" dirty="0"/>
              <a:t>Male</a:t>
            </a:r>
            <a:endParaRPr lang="en-IN" sz="2000" dirty="0"/>
          </a:p>
        </p:txBody>
      </p:sp>
    </p:spTree>
    <p:extLst>
      <p:ext uri="{BB962C8B-B14F-4D97-AF65-F5344CB8AC3E}">
        <p14:creationId xmlns:p14="http://schemas.microsoft.com/office/powerpoint/2010/main" val="67388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64AA05-8B55-A725-4953-C5646A085647}"/>
              </a:ext>
            </a:extLst>
          </p:cNvPr>
          <p:cNvSpPr txBox="1"/>
          <p:nvPr/>
        </p:nvSpPr>
        <p:spPr>
          <a:xfrm>
            <a:off x="751114" y="576943"/>
            <a:ext cx="8240486" cy="646331"/>
          </a:xfrm>
          <a:prstGeom prst="rect">
            <a:avLst/>
          </a:prstGeom>
          <a:noFill/>
        </p:spPr>
        <p:txBody>
          <a:bodyPr wrap="square" rtlCol="0">
            <a:spAutoFit/>
          </a:bodyPr>
          <a:lstStyle/>
          <a:p>
            <a:r>
              <a:rPr lang="en-US" sz="3600" b="1" u="sng" dirty="0"/>
              <a:t>Department wise staff count -</a:t>
            </a:r>
            <a:endParaRPr lang="en-IN" sz="3600" b="1" u="sng" dirty="0"/>
          </a:p>
        </p:txBody>
      </p:sp>
      <p:graphicFrame>
        <p:nvGraphicFramePr>
          <p:cNvPr id="5" name="Chart 4">
            <a:extLst>
              <a:ext uri="{FF2B5EF4-FFF2-40B4-BE49-F238E27FC236}">
                <a16:creationId xmlns:a16="http://schemas.microsoft.com/office/drawing/2014/main" id="{09AE3B89-D0C9-399E-65D8-1DA08577471E}"/>
              </a:ext>
            </a:extLst>
          </p:cNvPr>
          <p:cNvGraphicFramePr>
            <a:graphicFrameLocks/>
          </p:cNvGraphicFramePr>
          <p:nvPr>
            <p:extLst>
              <p:ext uri="{D42A27DB-BD31-4B8C-83A1-F6EECF244321}">
                <p14:modId xmlns:p14="http://schemas.microsoft.com/office/powerpoint/2010/main" val="1802367948"/>
              </p:ext>
            </p:extLst>
          </p:nvPr>
        </p:nvGraphicFramePr>
        <p:xfrm>
          <a:off x="2438400" y="1480457"/>
          <a:ext cx="7271657" cy="45611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89084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3FF721-ED43-7C1D-8E2A-DB95E7B1DA7C}"/>
              </a:ext>
            </a:extLst>
          </p:cNvPr>
          <p:cNvSpPr txBox="1"/>
          <p:nvPr/>
        </p:nvSpPr>
        <p:spPr>
          <a:xfrm>
            <a:off x="979714" y="500743"/>
            <a:ext cx="7946572" cy="769441"/>
          </a:xfrm>
          <a:prstGeom prst="rect">
            <a:avLst/>
          </a:prstGeom>
          <a:noFill/>
        </p:spPr>
        <p:txBody>
          <a:bodyPr wrap="square" rtlCol="0">
            <a:spAutoFit/>
          </a:bodyPr>
          <a:lstStyle/>
          <a:p>
            <a:r>
              <a:rPr lang="en-US" sz="4400" b="1" u="sng" dirty="0"/>
              <a:t>Department wise salary - </a:t>
            </a:r>
            <a:endParaRPr lang="en-IN" sz="4400" b="1" u="sng" dirty="0"/>
          </a:p>
        </p:txBody>
      </p:sp>
      <p:graphicFrame>
        <p:nvGraphicFramePr>
          <p:cNvPr id="4" name="Chart 3">
            <a:extLst>
              <a:ext uri="{FF2B5EF4-FFF2-40B4-BE49-F238E27FC236}">
                <a16:creationId xmlns:a16="http://schemas.microsoft.com/office/drawing/2014/main" id="{9E0F5B47-FE55-4234-0EEE-CFAD68DEDFF2}"/>
              </a:ext>
            </a:extLst>
          </p:cNvPr>
          <p:cNvGraphicFramePr>
            <a:graphicFrameLocks/>
          </p:cNvGraphicFramePr>
          <p:nvPr>
            <p:extLst>
              <p:ext uri="{D42A27DB-BD31-4B8C-83A1-F6EECF244321}">
                <p14:modId xmlns:p14="http://schemas.microsoft.com/office/powerpoint/2010/main" val="2204999258"/>
              </p:ext>
            </p:extLst>
          </p:nvPr>
        </p:nvGraphicFramePr>
        <p:xfrm>
          <a:off x="2198915" y="1270184"/>
          <a:ext cx="7696200" cy="48258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00707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27F409-2AFB-94B8-76EA-0D267FD266FE}"/>
              </a:ext>
            </a:extLst>
          </p:cNvPr>
          <p:cNvSpPr txBox="1"/>
          <p:nvPr/>
        </p:nvSpPr>
        <p:spPr>
          <a:xfrm>
            <a:off x="566057" y="598714"/>
            <a:ext cx="4646023" cy="707886"/>
          </a:xfrm>
          <a:prstGeom prst="rect">
            <a:avLst/>
          </a:prstGeom>
          <a:noFill/>
        </p:spPr>
        <p:txBody>
          <a:bodyPr wrap="square" rtlCol="0">
            <a:spAutoFit/>
          </a:bodyPr>
          <a:lstStyle/>
          <a:p>
            <a:r>
              <a:rPr lang="en-US" sz="4000" u="sng" dirty="0"/>
              <a:t>Rating wise salary - </a:t>
            </a:r>
            <a:endParaRPr lang="en-IN" sz="4000" u="sng" dirty="0"/>
          </a:p>
        </p:txBody>
      </p:sp>
      <p:graphicFrame>
        <p:nvGraphicFramePr>
          <p:cNvPr id="3" name="Chart 2">
            <a:extLst>
              <a:ext uri="{FF2B5EF4-FFF2-40B4-BE49-F238E27FC236}">
                <a16:creationId xmlns:a16="http://schemas.microsoft.com/office/drawing/2014/main" id="{E4CC38D6-EFE0-81A8-2AED-3D41D94A2B89}"/>
              </a:ext>
            </a:extLst>
          </p:cNvPr>
          <p:cNvGraphicFramePr>
            <a:graphicFrameLocks/>
          </p:cNvGraphicFramePr>
          <p:nvPr>
            <p:extLst>
              <p:ext uri="{D42A27DB-BD31-4B8C-83A1-F6EECF244321}">
                <p14:modId xmlns:p14="http://schemas.microsoft.com/office/powerpoint/2010/main" val="1950938625"/>
              </p:ext>
            </p:extLst>
          </p:nvPr>
        </p:nvGraphicFramePr>
        <p:xfrm>
          <a:off x="342536" y="1872343"/>
          <a:ext cx="5529943" cy="4201886"/>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E1125646-8FDC-8FC2-34C4-75AC278C84E0}"/>
              </a:ext>
            </a:extLst>
          </p:cNvPr>
          <p:cNvSpPr txBox="1"/>
          <p:nvPr/>
        </p:nvSpPr>
        <p:spPr>
          <a:xfrm>
            <a:off x="6329680" y="598714"/>
            <a:ext cx="5618480" cy="707886"/>
          </a:xfrm>
          <a:prstGeom prst="rect">
            <a:avLst/>
          </a:prstGeom>
          <a:noFill/>
        </p:spPr>
        <p:txBody>
          <a:bodyPr wrap="square" rtlCol="0">
            <a:spAutoFit/>
          </a:bodyPr>
          <a:lstStyle/>
          <a:p>
            <a:r>
              <a:rPr lang="en-US" sz="4000" u="sng" dirty="0"/>
              <a:t>Rating wise head count -</a:t>
            </a:r>
            <a:endParaRPr lang="en-IN" sz="4000" u="sng" dirty="0"/>
          </a:p>
        </p:txBody>
      </p:sp>
      <p:cxnSp>
        <p:nvCxnSpPr>
          <p:cNvPr id="7" name="Straight Connector 6">
            <a:extLst>
              <a:ext uri="{FF2B5EF4-FFF2-40B4-BE49-F238E27FC236}">
                <a16:creationId xmlns:a16="http://schemas.microsoft.com/office/drawing/2014/main" id="{D8B13BFF-E440-0A73-9CA8-AE4790B9D90C}"/>
              </a:ext>
            </a:extLst>
          </p:cNvPr>
          <p:cNvCxnSpPr>
            <a:cxnSpLocks/>
          </p:cNvCxnSpPr>
          <p:nvPr/>
        </p:nvCxnSpPr>
        <p:spPr>
          <a:xfrm>
            <a:off x="5943597" y="-10886"/>
            <a:ext cx="0" cy="6183086"/>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0" name="Chart 9">
            <a:extLst>
              <a:ext uri="{FF2B5EF4-FFF2-40B4-BE49-F238E27FC236}">
                <a16:creationId xmlns:a16="http://schemas.microsoft.com/office/drawing/2014/main" id="{E49F61E3-F0AE-4692-A3FD-6053CFC57171}"/>
              </a:ext>
            </a:extLst>
          </p:cNvPr>
          <p:cNvGraphicFramePr>
            <a:graphicFrameLocks/>
          </p:cNvGraphicFramePr>
          <p:nvPr>
            <p:extLst>
              <p:ext uri="{D42A27DB-BD31-4B8C-83A1-F6EECF244321}">
                <p14:modId xmlns:p14="http://schemas.microsoft.com/office/powerpoint/2010/main" val="718868553"/>
              </p:ext>
            </p:extLst>
          </p:nvPr>
        </p:nvGraphicFramePr>
        <p:xfrm>
          <a:off x="6329679" y="1872343"/>
          <a:ext cx="5618471" cy="420188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78400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B1143E-6603-BFC7-76B3-126BF0919D2F}"/>
              </a:ext>
            </a:extLst>
          </p:cNvPr>
          <p:cNvSpPr txBox="1"/>
          <p:nvPr/>
        </p:nvSpPr>
        <p:spPr>
          <a:xfrm>
            <a:off x="1099457" y="468086"/>
            <a:ext cx="7326086" cy="769441"/>
          </a:xfrm>
          <a:prstGeom prst="rect">
            <a:avLst/>
          </a:prstGeom>
          <a:noFill/>
        </p:spPr>
        <p:txBody>
          <a:bodyPr wrap="square" rtlCol="0">
            <a:spAutoFit/>
          </a:bodyPr>
          <a:lstStyle/>
          <a:p>
            <a:r>
              <a:rPr lang="en-US" sz="4400" b="1" u="sng" dirty="0"/>
              <a:t>Rating wise average age -</a:t>
            </a:r>
            <a:endParaRPr lang="en-IN" sz="4400" b="1" u="sng" dirty="0"/>
          </a:p>
        </p:txBody>
      </p:sp>
      <p:graphicFrame>
        <p:nvGraphicFramePr>
          <p:cNvPr id="3" name="Chart 2">
            <a:extLst>
              <a:ext uri="{FF2B5EF4-FFF2-40B4-BE49-F238E27FC236}">
                <a16:creationId xmlns:a16="http://schemas.microsoft.com/office/drawing/2014/main" id="{CAC3D0FE-EC5C-947D-09D8-38468B0F66C5}"/>
              </a:ext>
            </a:extLst>
          </p:cNvPr>
          <p:cNvGraphicFramePr>
            <a:graphicFrameLocks/>
          </p:cNvGraphicFramePr>
          <p:nvPr>
            <p:extLst>
              <p:ext uri="{D42A27DB-BD31-4B8C-83A1-F6EECF244321}">
                <p14:modId xmlns:p14="http://schemas.microsoft.com/office/powerpoint/2010/main" val="877755816"/>
              </p:ext>
            </p:extLst>
          </p:nvPr>
        </p:nvGraphicFramePr>
        <p:xfrm>
          <a:off x="1861456" y="1382485"/>
          <a:ext cx="7445829" cy="47026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92686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B918A-A7F1-336D-CFF7-785C0BA8BCF3}"/>
              </a:ext>
            </a:extLst>
          </p:cNvPr>
          <p:cNvSpPr txBox="1"/>
          <p:nvPr/>
        </p:nvSpPr>
        <p:spPr>
          <a:xfrm>
            <a:off x="239485" y="692611"/>
            <a:ext cx="10003971" cy="3631763"/>
          </a:xfrm>
          <a:prstGeom prst="rect">
            <a:avLst/>
          </a:prstGeom>
          <a:noFill/>
        </p:spPr>
        <p:txBody>
          <a:bodyPr wrap="square" rtlCol="0">
            <a:spAutoFit/>
          </a:bodyPr>
          <a:lstStyle/>
          <a:p>
            <a:r>
              <a:rPr lang="en-IN" sz="11500" b="1" dirty="0">
                <a:solidFill>
                  <a:srgbClr val="002060"/>
                </a:solidFill>
                <a:effectLst>
                  <a:outerShdw blurRad="38100" dist="38100" dir="2700000" algn="tl">
                    <a:srgbClr val="000000">
                      <a:alpha val="43137"/>
                    </a:srgbClr>
                  </a:outerShdw>
                </a:effectLst>
              </a:rPr>
              <a:t>New Zealand</a:t>
            </a:r>
          </a:p>
          <a:p>
            <a:r>
              <a:rPr lang="en-IN" sz="11500" b="1" dirty="0">
                <a:solidFill>
                  <a:srgbClr val="002060"/>
                </a:solidFill>
                <a:effectLst>
                  <a:outerShdw blurRad="38100" dist="38100" dir="2700000" algn="tl">
                    <a:srgbClr val="000000">
                      <a:alpha val="43137"/>
                    </a:srgbClr>
                  </a:outerShdw>
                </a:effectLst>
              </a:rPr>
              <a:t>Staffs</a:t>
            </a:r>
          </a:p>
        </p:txBody>
      </p:sp>
      <p:pic>
        <p:nvPicPr>
          <p:cNvPr id="4" name="Graphic 3">
            <a:extLst>
              <a:ext uri="{FF2B5EF4-FFF2-40B4-BE49-F238E27FC236}">
                <a16:creationId xmlns:a16="http://schemas.microsoft.com/office/drawing/2014/main" id="{70AAE149-95A1-CA60-F7E8-2F7E3DADDE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46920" y="2606466"/>
            <a:ext cx="6749142" cy="3374571"/>
          </a:xfrm>
          <a:prstGeom prst="rect">
            <a:avLst/>
          </a:prstGeom>
          <a:effectLst>
            <a:outerShdw blurRad="50800" dist="38100" dir="10800000" sx="102000" sy="102000" algn="r" rotWithShape="0">
              <a:prstClr val="black">
                <a:alpha val="40000"/>
              </a:prstClr>
            </a:outerShdw>
          </a:effectLst>
        </p:spPr>
      </p:pic>
    </p:spTree>
    <p:extLst>
      <p:ext uri="{BB962C8B-B14F-4D97-AF65-F5344CB8AC3E}">
        <p14:creationId xmlns:p14="http://schemas.microsoft.com/office/powerpoint/2010/main" val="92475415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1313</TotalTime>
  <Words>158</Words>
  <Application>Microsoft Office PowerPoint</Application>
  <PresentationFormat>Widescreen</PresentationFormat>
  <Paragraphs>33</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 Narrow</vt:lpstr>
      <vt:lpstr>Arial</vt:lpstr>
      <vt:lpstr>Calibri</vt:lpstr>
      <vt:lpstr>Gill Sans MT</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Saptarshi Sarkar</dc:creator>
  <cp:lastModifiedBy>Saptarshi Sarkar</cp:lastModifiedBy>
  <cp:revision>2</cp:revision>
  <dcterms:created xsi:type="dcterms:W3CDTF">2024-09-05T08:11:25Z</dcterms:created>
  <dcterms:modified xsi:type="dcterms:W3CDTF">2024-09-06T06:05:15Z</dcterms:modified>
</cp:coreProperties>
</file>